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7B_73200959.xml" ContentType="application/vnd.ms-powerpoint.comments+xml"/>
  <Override PartName="/ppt/comments/modernComment_103_F474F5F2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drawings/drawing2.xml" ContentType="application/vnd.openxmlformats-officedocument.drawingml.chartshapes+xml"/>
  <Override PartName="/ppt/comments/modernComment_138_E36D43AA.xml" ContentType="application/vnd.ms-powerpoint.comments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4"/>
    <p:sldMasterId id="2147483708" r:id="rId5"/>
  </p:sldMasterIdLst>
  <p:notesMasterIdLst>
    <p:notesMasterId r:id="rId47"/>
  </p:notesMasterIdLst>
  <p:sldIdLst>
    <p:sldId id="265" r:id="rId6"/>
    <p:sldId id="270" r:id="rId7"/>
    <p:sldId id="351" r:id="rId8"/>
    <p:sldId id="379" r:id="rId9"/>
    <p:sldId id="258" r:id="rId10"/>
    <p:sldId id="259" r:id="rId11"/>
    <p:sldId id="332" r:id="rId12"/>
    <p:sldId id="333" r:id="rId13"/>
    <p:sldId id="334" r:id="rId14"/>
    <p:sldId id="335" r:id="rId15"/>
    <p:sldId id="336" r:id="rId16"/>
    <p:sldId id="337" r:id="rId17"/>
    <p:sldId id="382" r:id="rId18"/>
    <p:sldId id="262" r:id="rId19"/>
    <p:sldId id="338" r:id="rId20"/>
    <p:sldId id="339" r:id="rId21"/>
    <p:sldId id="340" r:id="rId22"/>
    <p:sldId id="341" r:id="rId23"/>
    <p:sldId id="342" r:id="rId24"/>
    <p:sldId id="328" r:id="rId25"/>
    <p:sldId id="330" r:id="rId26"/>
    <p:sldId id="343" r:id="rId27"/>
    <p:sldId id="344" r:id="rId28"/>
    <p:sldId id="345" r:id="rId29"/>
    <p:sldId id="346" r:id="rId30"/>
    <p:sldId id="347" r:id="rId31"/>
    <p:sldId id="329" r:id="rId32"/>
    <p:sldId id="331" r:id="rId33"/>
    <p:sldId id="350" r:id="rId34"/>
    <p:sldId id="383" r:id="rId35"/>
    <p:sldId id="354" r:id="rId36"/>
    <p:sldId id="353" r:id="rId37"/>
    <p:sldId id="352" r:id="rId38"/>
    <p:sldId id="312" r:id="rId39"/>
    <p:sldId id="369" r:id="rId40"/>
    <p:sldId id="370" r:id="rId41"/>
    <p:sldId id="313" r:id="rId42"/>
    <p:sldId id="315" r:id="rId43"/>
    <p:sldId id="373" r:id="rId44"/>
    <p:sldId id="374" r:id="rId45"/>
    <p:sldId id="326" r:id="rId46"/>
  </p:sldIdLst>
  <p:sldSz cx="10691813" cy="7559675"/>
  <p:notesSz cx="6858000" cy="9144000"/>
  <p:defaultTextStyle>
    <a:defPPr>
      <a:defRPr lang="en-US"/>
    </a:defPPr>
    <a:lvl1pPr marL="0" algn="l" defTabSz="497754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497754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497754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497754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497754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497754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BC2F02-66E0-832F-4616-BA4465109297}" name="Nicola Rees (Public Health Wales - Matrix House)" initials="NH" userId="S::nicola.rees20@wales.nhs.uk::e75d37cf-fcdb-4175-8cb3-d3c72ccf8040" providerId="AD"/>
  <p188:author id="{CDDB2304-4150-975B-CB82-01E5E5B85283}" name="David Symons (Public Health Wales - No.2 Capital Quarter)" initials="DS" userId="S::David.Symons@wales.nhs.uk::8cca83c1-be57-4213-a64f-f88bec6d7721" providerId="AD"/>
  <p188:author id="{D9B3E31E-7021-FFDE-1DC2-7F265813384E}" name="Carys Dale (Public Health Wales - No. 2 Capital Quarter)" initials="CD" userId="S::Carys.Dale@wales.nhs.uk::b1e2c1d1-26ba-42da-8348-d7c7f3cd4b06" providerId="AD"/>
  <p188:author id="{B785FD40-8892-073E-CB98-3EC03C0C70B4}" name="Karen Hughes (Ka123061)" initials="" userId="S::Karen.Hughes18@wales.nhs.uk::e62df7cd-9d32-42b4-b4f6-5aaa1731ea58" providerId="AD"/>
  <p188:author id="{A9E54548-D46B-88CE-F5C7-4EF460260910}" name="Rebecca Hill (Public Health Wales - No. 2 Capital Quarter)" initials="RQ" userId="S::rebecca.hill@wales.nhs.uk::cd7a5af7-c6a3-43a4-b41d-dbb15cf34db7" providerId="AD"/>
  <p188:author id="{6725A654-D82F-8DDD-8001-EC75751F2141}" name="Catherine Sharp (Public Health Wales - Number 2 Capital Quarter)" initials="CS" userId="S::Catherine.Sharp@wales.nhs.uk::555f3ade-ba41-4dd7-b641-ae0e5c8057ff" providerId="AD"/>
  <p188:author id="{891FEF74-7B26-7C1E-7C07-F82B3FF88D6E}" name="Rebecca Hill (Public Health Wales - No. 2 Capital Quarter)" initials="" userId="S::Rebecca.Hill@wales.nhs.uk::cd7a5af7-c6a3-43a4-b41d-dbb15cf34db7" providerId="AD"/>
  <p188:author id="{0475EFEC-87F9-AEE1-560D-6E7E20853548}" name="Charlotte Welch (Public Health Wales)" initials="CW" userId="S::Charlotte.Welch@wales.nhs.uk::9eb303f6-85e3-4239-950e-887f17900956" providerId="AD"/>
  <p188:author id="{36840DFF-973F-DD32-B38D-63EDBC5ACBA5}" name="Sumina Azam (Public Health Wales - No. 2 Capital Quarter)" initials="SA" userId="S::Sumina.Azam@wales.nhs.uk::bf15672c-d9a9-4a2a-b3e8-8a73015c180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405"/>
    <a:srgbClr val="285087"/>
    <a:srgbClr val="F43882"/>
    <a:srgbClr val="50BAAB"/>
    <a:srgbClr val="FF4C00"/>
    <a:srgbClr val="29B8CE"/>
    <a:srgbClr val="F87DAD"/>
    <a:srgbClr val="FAA5C7"/>
    <a:srgbClr val="F53F86"/>
    <a:srgbClr val="FAA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0E3C16-2DAE-552C-E44A-0E0E123B46FD}" v="14" dt="2026-06-11T09:30:51.8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9" autoAdjust="0"/>
    <p:restoredTop sz="94660"/>
  </p:normalViewPr>
  <p:slideViewPr>
    <p:cSldViewPr snapToGrid="0">
      <p:cViewPr varScale="1">
        <p:scale>
          <a:sx n="57" d="100"/>
          <a:sy n="57" d="100"/>
        </p:scale>
        <p:origin x="151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4665742840346016E-2"/>
          <c:y val="0.14264513559351807"/>
          <c:w val="0.97066851431930801"/>
          <c:h val="0.7558694599731069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43882"/>
              </a:solidFill>
              <a:ln>
                <a:solidFill>
                  <a:srgbClr val="F4388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75-41C7-BAAA-C7BFF1FC2463}"/>
              </c:ext>
            </c:extLst>
          </c:dPt>
          <c:dPt>
            <c:idx val="1"/>
            <c:invertIfNegative val="0"/>
            <c:bubble3D val="0"/>
            <c:spPr>
              <a:solidFill>
                <a:srgbClr val="50BAAB"/>
              </a:solidFill>
              <a:ln>
                <a:solidFill>
                  <a:srgbClr val="50BAA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75-41C7-BAAA-C7BFF1FC2463}"/>
              </c:ext>
            </c:extLst>
          </c:dPt>
          <c:dPt>
            <c:idx val="2"/>
            <c:invertIfNegative val="0"/>
            <c:bubble3D val="0"/>
            <c:spPr>
              <a:solidFill>
                <a:srgbClr val="FAC405"/>
              </a:solidFill>
              <a:ln>
                <a:solidFill>
                  <a:srgbClr val="FAC40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875-41C7-BAAA-C7BFF1FC2463}"/>
              </c:ext>
            </c:extLst>
          </c:dPt>
          <c:dPt>
            <c:idx val="3"/>
            <c:invertIfNegative val="0"/>
            <c:bubble3D val="0"/>
            <c:spPr>
              <a:solidFill>
                <a:srgbClr val="29B8CE"/>
              </a:solidFill>
              <a:ln>
                <a:solidFill>
                  <a:srgbClr val="29B8CE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875-41C7-BAAA-C7BFF1FC2463}"/>
              </c:ext>
            </c:extLst>
          </c:dPt>
          <c:dPt>
            <c:idx val="4"/>
            <c:invertIfNegative val="0"/>
            <c:bubble3D val="0"/>
            <c:spPr>
              <a:solidFill>
                <a:srgbClr val="2850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875-41C7-BAAA-C7BFF1FC24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2850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'1b'!$H$12:$H$16</c:f>
              <c:strCache>
                <c:ptCount val="5"/>
                <c:pt idx="0">
                  <c:v>Ddim yn gwybod</c:v>
                </c:pt>
                <c:pt idx="1">
                  <c:v>Anodd iawn</c:v>
                </c:pt>
                <c:pt idx="2">
                  <c:v>Gweddol anodd</c:v>
                </c:pt>
                <c:pt idx="3">
                  <c:v>Gweddol hawdd</c:v>
                </c:pt>
                <c:pt idx="4">
                  <c:v>Hawdd iawn</c:v>
                </c:pt>
              </c:strCache>
            </c:strRef>
          </c:cat>
          <c:val>
            <c:numRef>
              <c:f>'1b'!$I$12:$I$16</c:f>
              <c:numCache>
                <c:formatCode>0%</c:formatCode>
                <c:ptCount val="5"/>
                <c:pt idx="0">
                  <c:v>3.5040000000000002E-2</c:v>
                </c:pt>
                <c:pt idx="1">
                  <c:v>6.6000000000000003E-2</c:v>
                </c:pt>
                <c:pt idx="2">
                  <c:v>0.27100000000000002</c:v>
                </c:pt>
                <c:pt idx="3">
                  <c:v>0.41699999999999998</c:v>
                </c:pt>
                <c:pt idx="4">
                  <c:v>0.20100000000000001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75-41C7-BAAA-C7BFF1FC2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206039488"/>
        <c:axId val="206044288"/>
      </c:barChart>
      <c:catAx>
        <c:axId val="20603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285087"/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endParaRPr lang="en-US"/>
          </a:p>
        </c:txPr>
        <c:crossAx val="206044288"/>
        <c:crosses val="autoZero"/>
        <c:auto val="1"/>
        <c:lblAlgn val="ctr"/>
        <c:lblOffset val="100"/>
        <c:noMultiLvlLbl val="0"/>
      </c:catAx>
      <c:valAx>
        <c:axId val="20604428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6039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285087"/>
          </a:solidFill>
          <a:latin typeface="Ubuntu" panose="020B0504030602030204" pitchFamily="34" charset="0"/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3177716342911409E-2"/>
          <c:y val="9.2960204248940109E-3"/>
          <c:w val="0.95364456731417713"/>
          <c:h val="0.8607877351947478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4388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9B8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19-47D2-AA77-402E79CD0C5E}"/>
              </c:ext>
            </c:extLst>
          </c:dPt>
          <c:dPt>
            <c:idx val="1"/>
            <c:invertIfNegative val="0"/>
            <c:bubble3D val="0"/>
            <c:spPr>
              <a:solidFill>
                <a:srgbClr val="2850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19-47D2-AA77-402E79CD0C5E}"/>
              </c:ext>
            </c:extLst>
          </c:dPt>
          <c:dPt>
            <c:idx val="4"/>
            <c:invertIfNegative val="0"/>
            <c:bubble3D val="0"/>
            <c:spPr>
              <a:solidFill>
                <a:srgbClr val="29B8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D19-47D2-AA77-402E79CD0C5E}"/>
              </c:ext>
            </c:extLst>
          </c:dPt>
          <c:dPt>
            <c:idx val="5"/>
            <c:invertIfNegative val="0"/>
            <c:bubble3D val="0"/>
            <c:spPr>
              <a:solidFill>
                <a:srgbClr val="2850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D19-47D2-AA77-402E79CD0C5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 dirty="0"/>
                      <a:t>Yn </a:t>
                    </a:r>
                    <a:r>
                      <a:rPr lang="en-US" baseline="0" dirty="0" err="1"/>
                      <a:t>llai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na</a:t>
                    </a:r>
                    <a:r>
                      <a:rPr lang="en-US" baseline="0" dirty="0"/>
                      <a:t> </a:t>
                    </a:r>
                    <a:fld id="{0C5CCFCD-ACCF-4D81-824D-E39B8A21B0D7}" type="VALUE">
                      <a:rPr lang="en-US" smtClean="0"/>
                      <a:pPr/>
                      <a:t>[VALUE]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D19-47D2-AA77-402E79CD0C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2850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'3b'!$A$45:$G$45</c:f>
              <c:strCache>
                <c:ptCount val="7"/>
                <c:pt idx="0">
                  <c:v>Ddim yn niweidiol o gwbl</c:v>
                </c:pt>
                <c:pt idx="1">
                  <c:v>Gweddol niweidiol</c:v>
                </c:pt>
                <c:pt idx="2">
                  <c:v>Niweidiol iawn</c:v>
                </c:pt>
                <c:pt idx="4">
                  <c:v>Ddim yn niweidiol o gwbl</c:v>
                </c:pt>
                <c:pt idx="5">
                  <c:v>Gweddol niweidiol</c:v>
                </c:pt>
                <c:pt idx="6">
                  <c:v>Niweidiol iawn</c:v>
                </c:pt>
              </c:strCache>
            </c:strRef>
          </c:cat>
          <c:val>
            <c:numRef>
              <c:f>'3b'!$A$46:$G$46</c:f>
              <c:numCache>
                <c:formatCode>0%</c:formatCode>
                <c:ptCount val="7"/>
                <c:pt idx="0">
                  <c:v>0.01</c:v>
                </c:pt>
                <c:pt idx="1">
                  <c:v>6.7000000000000004E-2</c:v>
                </c:pt>
                <c:pt idx="2">
                  <c:v>0.92700000000000005</c:v>
                </c:pt>
                <c:pt idx="4">
                  <c:v>1.2E-2</c:v>
                </c:pt>
                <c:pt idx="5">
                  <c:v>0.28799999999999998</c:v>
                </c:pt>
                <c:pt idx="6">
                  <c:v>0.69799999999999995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19-47D2-AA77-402E79CD0C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370058720"/>
        <c:axId val="370069760"/>
      </c:barChart>
      <c:catAx>
        <c:axId val="37005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285087"/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endParaRPr lang="en-US"/>
          </a:p>
        </c:txPr>
        <c:crossAx val="370069760"/>
        <c:crosses val="autoZero"/>
        <c:auto val="1"/>
        <c:lblAlgn val="ctr"/>
        <c:lblOffset val="100"/>
        <c:noMultiLvlLbl val="0"/>
      </c:catAx>
      <c:valAx>
        <c:axId val="3700697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70058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285087"/>
          </a:solidFill>
          <a:latin typeface="Ubuntu" panose="020B0504030602030204" pitchFamily="34" charset="0"/>
        </a:defRPr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1132978500041992"/>
          <c:y val="4.5150739476678046E-2"/>
          <c:w val="0.48867021499957997"/>
          <c:h val="0.9217387182404247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4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31-4DEF-916F-692DD4DBD733}"/>
              </c:ext>
            </c:extLst>
          </c:dPt>
          <c:dPt>
            <c:idx val="1"/>
            <c:invertIfNegative val="0"/>
            <c:bubble3D val="0"/>
            <c:spPr>
              <a:solidFill>
                <a:srgbClr val="50BA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31-4DEF-916F-692DD4DBD733}"/>
              </c:ext>
            </c:extLst>
          </c:dPt>
          <c:dPt>
            <c:idx val="2"/>
            <c:invertIfNegative val="0"/>
            <c:bubble3D val="0"/>
            <c:spPr>
              <a:solidFill>
                <a:srgbClr val="FAC40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31-4DEF-916F-692DD4DBD733}"/>
              </c:ext>
            </c:extLst>
          </c:dPt>
          <c:dPt>
            <c:idx val="3"/>
            <c:invertIfNegative val="0"/>
            <c:bubble3D val="0"/>
            <c:spPr>
              <a:solidFill>
                <a:srgbClr val="29B8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231-4DEF-916F-692DD4DBD733}"/>
              </c:ext>
            </c:extLst>
          </c:dPt>
          <c:dPt>
            <c:idx val="4"/>
            <c:invertIfNegative val="0"/>
            <c:bubble3D val="0"/>
            <c:spPr>
              <a:solidFill>
                <a:srgbClr val="2850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231-4DEF-916F-692DD4DBD733}"/>
              </c:ext>
            </c:extLst>
          </c:dPt>
          <c:dPt>
            <c:idx val="5"/>
            <c:invertIfNegative val="0"/>
            <c:bubble3D val="0"/>
            <c:spPr>
              <a:solidFill>
                <a:srgbClr val="F4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231-4DEF-916F-692DD4DBD7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2850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'3c'!$A$12:$A$17</c:f>
              <c:strCache>
                <c:ptCount val="6"/>
                <c:pt idx="0">
                  <c:v>Heintiau yn y glust</c:v>
                </c:pt>
                <c:pt idx="1">
                  <c:v>Heintiau ar y frest</c:v>
                </c:pt>
                <c:pt idx="2">
                  <c:v>Pyliau o asthma</c:v>
                </c:pt>
                <c:pt idx="3">
                  <c:v>Pwysau geni isel</c:v>
                </c:pt>
                <c:pt idx="4">
                  <c:v>Syndrom Marwolaeth Sydyn Babanod (SIDS)</c:v>
                </c:pt>
                <c:pt idx="5">
                  <c:v>Nid oeddwn yn gwybod am unrhyw un o'r risgiau iechyd hyn  (ymateb unigryw)</c:v>
                </c:pt>
              </c:strCache>
            </c:strRef>
          </c:cat>
          <c:val>
            <c:numRef>
              <c:f>'3c'!$B$12:$B$17</c:f>
              <c:numCache>
                <c:formatCode>0%</c:formatCode>
                <c:ptCount val="6"/>
                <c:pt idx="0">
                  <c:v>0.2447</c:v>
                </c:pt>
                <c:pt idx="1">
                  <c:v>0.87</c:v>
                </c:pt>
                <c:pt idx="2">
                  <c:v>0.85509999999999997</c:v>
                </c:pt>
                <c:pt idx="3">
                  <c:v>0.623</c:v>
                </c:pt>
                <c:pt idx="4">
                  <c:v>0.52400000000000002</c:v>
                </c:pt>
                <c:pt idx="5">
                  <c:v>6.6000000000000003E-2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231-4DEF-916F-692DD4DBD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235208640"/>
        <c:axId val="235200480"/>
      </c:barChart>
      <c:catAx>
        <c:axId val="2352086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200" b="0" i="0" u="none" strike="noStrike" kern="1200" baseline="0">
                <a:solidFill>
                  <a:srgbClr val="285087"/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endParaRPr lang="en-US"/>
          </a:p>
        </c:txPr>
        <c:crossAx val="235200480"/>
        <c:crosses val="autoZero"/>
        <c:auto val="0"/>
        <c:lblAlgn val="ctr"/>
        <c:lblOffset val="100"/>
        <c:noMultiLvlLbl val="0"/>
      </c:catAx>
      <c:valAx>
        <c:axId val="23520048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235208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 algn="r">
        <a:defRPr sz="1200">
          <a:solidFill>
            <a:srgbClr val="285087"/>
          </a:solidFill>
          <a:latin typeface="Ubuntu" panose="020B0504030602030204" pitchFamily="34" charset="0"/>
        </a:defRPr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9499748047367093"/>
          <c:y val="4.7567567567567567E-2"/>
          <c:w val="0.49233297640043683"/>
          <c:h val="0.9048648648648648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4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4B-41F7-8D9F-0D9465F97967}"/>
              </c:ext>
            </c:extLst>
          </c:dPt>
          <c:dPt>
            <c:idx val="1"/>
            <c:invertIfNegative val="0"/>
            <c:bubble3D val="0"/>
            <c:spPr>
              <a:solidFill>
                <a:srgbClr val="50BA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4B-41F7-8D9F-0D9465F97967}"/>
              </c:ext>
            </c:extLst>
          </c:dPt>
          <c:dPt>
            <c:idx val="2"/>
            <c:invertIfNegative val="0"/>
            <c:bubble3D val="0"/>
            <c:spPr>
              <a:solidFill>
                <a:srgbClr val="FAC40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24B-41F7-8D9F-0D9465F97967}"/>
              </c:ext>
            </c:extLst>
          </c:dPt>
          <c:dPt>
            <c:idx val="3"/>
            <c:invertIfNegative val="0"/>
            <c:bubble3D val="0"/>
            <c:spPr>
              <a:solidFill>
                <a:srgbClr val="29B8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24B-41F7-8D9F-0D9465F97967}"/>
              </c:ext>
            </c:extLst>
          </c:dPt>
          <c:dPt>
            <c:idx val="4"/>
            <c:invertIfNegative val="0"/>
            <c:bubble3D val="0"/>
            <c:spPr>
              <a:solidFill>
                <a:srgbClr val="2850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24B-41F7-8D9F-0D9465F97967}"/>
              </c:ext>
            </c:extLst>
          </c:dPt>
          <c:dPt>
            <c:idx val="5"/>
            <c:invertIfNegative val="0"/>
            <c:bubble3D val="0"/>
            <c:spPr>
              <a:solidFill>
                <a:srgbClr val="F4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24B-41F7-8D9F-0D9465F979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2850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'3d'!$A$12:$A$17</c:f>
              <c:strCache>
                <c:ptCount val="6"/>
                <c:pt idx="0">
                  <c:v>Clefyd y galon</c:v>
                </c:pt>
                <c:pt idx="1">
                  <c:v>Strôc</c:v>
                </c:pt>
                <c:pt idx="2">
                  <c:v>Canser yr ysgyfaint</c:v>
                </c:pt>
                <c:pt idx="3">
                  <c:v>Canserau eraill (e.e. y gwddf, y fron)</c:v>
                </c:pt>
                <c:pt idx="4">
                  <c:v>Camesgoriad/colli babi</c:v>
                </c:pt>
                <c:pt idx="5">
                  <c:v>Nid oeddwn yn gwybod am unrhyw un o'r risgiau iechyd hyn  (ymateb unigryw)</c:v>
                </c:pt>
              </c:strCache>
            </c:strRef>
          </c:cat>
          <c:val>
            <c:numRef>
              <c:f>'3d'!$B$12:$B$17</c:f>
              <c:numCache>
                <c:formatCode>0%</c:formatCode>
                <c:ptCount val="6"/>
                <c:pt idx="0">
                  <c:v>0.71099999999999997</c:v>
                </c:pt>
                <c:pt idx="1">
                  <c:v>0.54479999999999995</c:v>
                </c:pt>
                <c:pt idx="2">
                  <c:v>0.93200000000000005</c:v>
                </c:pt>
                <c:pt idx="3">
                  <c:v>0.74199999999999999</c:v>
                </c:pt>
                <c:pt idx="4">
                  <c:v>0.4</c:v>
                </c:pt>
                <c:pt idx="5">
                  <c:v>4.9000000000000002E-2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24B-41F7-8D9F-0D9465F979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242946176"/>
        <c:axId val="242948096"/>
      </c:barChart>
      <c:catAx>
        <c:axId val="2429461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200" b="0" i="0" u="none" strike="noStrike" kern="1200" baseline="0">
                <a:solidFill>
                  <a:srgbClr val="285087"/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endParaRPr lang="en-US"/>
          </a:p>
        </c:txPr>
        <c:crossAx val="242948096"/>
        <c:crosses val="autoZero"/>
        <c:auto val="1"/>
        <c:lblAlgn val="ctr"/>
        <c:lblOffset val="100"/>
        <c:noMultiLvlLbl val="0"/>
      </c:catAx>
      <c:valAx>
        <c:axId val="24294809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242946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285087"/>
          </a:solidFill>
          <a:latin typeface="Ubuntu" panose="020B0504030602030204" pitchFamily="34" charset="0"/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4.8196657542824345E-2"/>
          <c:w val="0.97125962362862162"/>
          <c:h val="0.842752949436203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9B8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22-4822-BA75-B7BDB99E5012}"/>
              </c:ext>
            </c:extLst>
          </c:dPt>
          <c:dPt>
            <c:idx val="1"/>
            <c:invertIfNegative val="0"/>
            <c:bubble3D val="0"/>
            <c:spPr>
              <a:solidFill>
                <a:srgbClr val="2850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22-4822-BA75-B7BDB99E5012}"/>
              </c:ext>
            </c:extLst>
          </c:dPt>
          <c:dPt>
            <c:idx val="2"/>
            <c:invertIfNegative val="0"/>
            <c:bubble3D val="0"/>
            <c:spPr>
              <a:solidFill>
                <a:srgbClr val="F4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22-4822-BA75-B7BDB99E5012}"/>
              </c:ext>
            </c:extLst>
          </c:dPt>
          <c:dPt>
            <c:idx val="4"/>
            <c:invertIfNegative val="0"/>
            <c:bubble3D val="0"/>
            <c:spPr>
              <a:solidFill>
                <a:srgbClr val="29B8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322-4822-BA75-B7BDB99E5012}"/>
              </c:ext>
            </c:extLst>
          </c:dPt>
          <c:dPt>
            <c:idx val="5"/>
            <c:invertIfNegative val="0"/>
            <c:bubble3D val="0"/>
            <c:spPr>
              <a:solidFill>
                <a:srgbClr val="2850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322-4822-BA75-B7BDB99E5012}"/>
              </c:ext>
            </c:extLst>
          </c:dPt>
          <c:dPt>
            <c:idx val="6"/>
            <c:invertIfNegative val="0"/>
            <c:bubble3D val="0"/>
            <c:spPr>
              <a:solidFill>
                <a:srgbClr val="F4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322-4822-BA75-B7BDB99E50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2850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'3f'!$A$60:$G$60</c:f>
              <c:strCache>
                <c:ptCount val="7"/>
                <c:pt idx="0">
                  <c:v>Ddim yn bwysig o gwbl</c:v>
                </c:pt>
                <c:pt idx="1">
                  <c:v>Gweddol bwysig</c:v>
                </c:pt>
                <c:pt idx="2">
                  <c:v>Pwysig iawn </c:v>
                </c:pt>
                <c:pt idx="4">
                  <c:v>Ddim yn bwysig o gwbl</c:v>
                </c:pt>
                <c:pt idx="5">
                  <c:v>Gweddol bwysig</c:v>
                </c:pt>
                <c:pt idx="6">
                  <c:v>Pwysig iawn </c:v>
                </c:pt>
              </c:strCache>
            </c:strRef>
          </c:cat>
          <c:val>
            <c:numRef>
              <c:f>'3f'!$A$61:$G$61</c:f>
              <c:numCache>
                <c:formatCode>0%</c:formatCode>
                <c:ptCount val="7"/>
                <c:pt idx="0">
                  <c:v>1.6E-2</c:v>
                </c:pt>
                <c:pt idx="1">
                  <c:v>9.6000000000000002E-2</c:v>
                </c:pt>
                <c:pt idx="2">
                  <c:v>0.86799999999999999</c:v>
                </c:pt>
                <c:pt idx="4">
                  <c:v>5.8999999999999997E-2</c:v>
                </c:pt>
                <c:pt idx="5">
                  <c:v>0.313</c:v>
                </c:pt>
                <c:pt idx="6">
                  <c:v>0.60799999999999998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322-4822-BA75-B7BDB99E50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535701552"/>
        <c:axId val="535582512"/>
      </c:barChart>
      <c:catAx>
        <c:axId val="53570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285087"/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endParaRPr lang="en-US"/>
          </a:p>
        </c:txPr>
        <c:crossAx val="535582512"/>
        <c:crosses val="autoZero"/>
        <c:auto val="1"/>
        <c:lblAlgn val="ctr"/>
        <c:lblOffset val="100"/>
        <c:noMultiLvlLbl val="0"/>
      </c:catAx>
      <c:valAx>
        <c:axId val="53558251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3570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285087"/>
          </a:solidFill>
          <a:latin typeface="Ubuntu" panose="020B0504030602030204" pitchFamily="34" charset="0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9B8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EA2-4339-B3CD-BA1D63F3D424}"/>
              </c:ext>
            </c:extLst>
          </c:dPt>
          <c:dPt>
            <c:idx val="1"/>
            <c:invertIfNegative val="0"/>
            <c:bubble3D val="0"/>
            <c:spPr>
              <a:solidFill>
                <a:srgbClr val="2850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EA2-4339-B3CD-BA1D63F3D424}"/>
              </c:ext>
            </c:extLst>
          </c:dPt>
          <c:dPt>
            <c:idx val="2"/>
            <c:invertIfNegative val="0"/>
            <c:bubble3D val="0"/>
            <c:spPr>
              <a:solidFill>
                <a:srgbClr val="F4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EA2-4339-B3CD-BA1D63F3D42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EA2-4339-B3CD-BA1D63F3D424}"/>
              </c:ext>
            </c:extLst>
          </c:dPt>
          <c:dPt>
            <c:idx val="5"/>
            <c:invertIfNegative val="0"/>
            <c:bubble3D val="0"/>
            <c:spPr>
              <a:solidFill>
                <a:srgbClr val="29B8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EA2-4339-B3CD-BA1D63F3D424}"/>
              </c:ext>
            </c:extLst>
          </c:dPt>
          <c:dPt>
            <c:idx val="6"/>
            <c:invertIfNegative val="0"/>
            <c:bubble3D val="0"/>
            <c:spPr>
              <a:solidFill>
                <a:srgbClr val="2850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EA2-4339-B3CD-BA1D63F3D424}"/>
              </c:ext>
            </c:extLst>
          </c:dPt>
          <c:dPt>
            <c:idx val="7"/>
            <c:invertIfNegative val="0"/>
            <c:bubble3D val="0"/>
            <c:spPr>
              <a:solidFill>
                <a:srgbClr val="F4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EA2-4339-B3CD-BA1D63F3D424}"/>
              </c:ext>
            </c:extLst>
          </c:dPt>
          <c:dPt>
            <c:idx val="8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EA2-4339-B3CD-BA1D63F3D4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2850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'4a'!$A$52:$I$52</c:f>
              <c:strCache>
                <c:ptCount val="9"/>
                <c:pt idx="0">
                  <c:v>Dim problem</c:v>
                </c:pt>
                <c:pt idx="1">
                  <c:v>Problem fach</c:v>
                </c:pt>
                <c:pt idx="2">
                  <c:v>Problem fawr</c:v>
                </c:pt>
                <c:pt idx="3">
                  <c:v>Gwell gennyf beidio â dweud</c:v>
                </c:pt>
                <c:pt idx="5">
                  <c:v>Dim problem</c:v>
                </c:pt>
                <c:pt idx="6">
                  <c:v>Problem fach</c:v>
                </c:pt>
                <c:pt idx="7">
                  <c:v>Problem fawr</c:v>
                </c:pt>
                <c:pt idx="8">
                  <c:v>Gwell gennyf beidio â dweud</c:v>
                </c:pt>
              </c:strCache>
            </c:strRef>
          </c:cat>
          <c:val>
            <c:numRef>
              <c:f>'4a'!$A$53:$I$53</c:f>
              <c:numCache>
                <c:formatCode>0%</c:formatCode>
                <c:ptCount val="9"/>
                <c:pt idx="0">
                  <c:v>1.9E-2</c:v>
                </c:pt>
                <c:pt idx="1">
                  <c:v>0.224</c:v>
                </c:pt>
                <c:pt idx="2">
                  <c:v>0.70699999999999996</c:v>
                </c:pt>
                <c:pt idx="3">
                  <c:v>0.05</c:v>
                </c:pt>
                <c:pt idx="5">
                  <c:v>8.3000000000000004E-2</c:v>
                </c:pt>
                <c:pt idx="6">
                  <c:v>0.43099999999999999</c:v>
                </c:pt>
                <c:pt idx="7">
                  <c:v>0.42299999999999999</c:v>
                </c:pt>
                <c:pt idx="8">
                  <c:v>6.4000000000000001E-2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EA2-4339-B3CD-BA1D63F3D4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2006379584"/>
        <c:axId val="2006395904"/>
      </c:barChart>
      <c:catAx>
        <c:axId val="200637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285087"/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endParaRPr lang="en-US"/>
          </a:p>
        </c:txPr>
        <c:crossAx val="2006395904"/>
        <c:crosses val="autoZero"/>
        <c:auto val="1"/>
        <c:lblAlgn val="ctr"/>
        <c:lblOffset val="100"/>
        <c:noMultiLvlLbl val="0"/>
      </c:catAx>
      <c:valAx>
        <c:axId val="200639590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0637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285087"/>
          </a:solidFill>
          <a:latin typeface="Ubuntu" panose="020B0504030602030204" pitchFamily="34" charset="0"/>
        </a:defRPr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"/>
          <c:y val="3.3110542282897233E-2"/>
          <c:w val="0.5"/>
          <c:h val="0.9337789154342055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4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8ED-4D02-A522-B110AA9E9D9D}"/>
              </c:ext>
            </c:extLst>
          </c:dPt>
          <c:dPt>
            <c:idx val="1"/>
            <c:invertIfNegative val="0"/>
            <c:bubble3D val="0"/>
            <c:spPr>
              <a:solidFill>
                <a:srgbClr val="50BA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ED-4D02-A522-B110AA9E9D9D}"/>
              </c:ext>
            </c:extLst>
          </c:dPt>
          <c:dPt>
            <c:idx val="2"/>
            <c:invertIfNegative val="0"/>
            <c:bubble3D val="0"/>
            <c:spPr>
              <a:solidFill>
                <a:srgbClr val="FAC40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8ED-4D02-A522-B110AA9E9D9D}"/>
              </c:ext>
            </c:extLst>
          </c:dPt>
          <c:dPt>
            <c:idx val="3"/>
            <c:invertIfNegative val="0"/>
            <c:bubble3D val="0"/>
            <c:spPr>
              <a:solidFill>
                <a:srgbClr val="29B8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8ED-4D02-A522-B110AA9E9D9D}"/>
              </c:ext>
            </c:extLst>
          </c:dPt>
          <c:dPt>
            <c:idx val="4"/>
            <c:invertIfNegative val="0"/>
            <c:bubble3D val="0"/>
            <c:spPr>
              <a:solidFill>
                <a:srgbClr val="2850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8ED-4D02-A522-B110AA9E9D9D}"/>
              </c:ext>
            </c:extLst>
          </c:dPt>
          <c:dPt>
            <c:idx val="5"/>
            <c:invertIfNegative val="0"/>
            <c:bubble3D val="0"/>
            <c:spPr>
              <a:solidFill>
                <a:srgbClr val="F4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8ED-4D02-A522-B110AA9E9D9D}"/>
              </c:ext>
            </c:extLst>
          </c:dPt>
          <c:dPt>
            <c:idx val="6"/>
            <c:invertIfNegative val="0"/>
            <c:bubble3D val="0"/>
            <c:spPr>
              <a:solidFill>
                <a:srgbClr val="50BA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8ED-4D02-A522-B110AA9E9D9D}"/>
              </c:ext>
            </c:extLst>
          </c:dPt>
          <c:dPt>
            <c:idx val="7"/>
            <c:invertIfNegative val="0"/>
            <c:bubble3D val="0"/>
            <c:spPr>
              <a:solidFill>
                <a:srgbClr val="E7E6E6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8ED-4D02-A522-B110AA9E9D9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2850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'4c'!$A$11:$A$18</c:f>
              <c:strCache>
                <c:ptCount val="8"/>
                <c:pt idx="0">
                  <c:v>Teulu un rhiant</c:v>
                </c:pt>
                <c:pt idx="1">
                  <c:v>Teulu ag oedolyn neu blentyn anabl</c:v>
                </c:pt>
                <c:pt idx="2">
                  <c:v>Teulu â thri neu ragor o blant</c:v>
                </c:pt>
                <c:pt idx="3">
                  <c:v>Teulu lle mae'r fam o dan 25 oed</c:v>
                </c:pt>
                <c:pt idx="4">
                  <c:v>Teulu o gefndir ethnig leiafrifol</c:v>
                </c:pt>
                <c:pt idx="5">
                  <c:v>Teulu â phlentyn o dan flwydd oed</c:v>
                </c:pt>
                <c:pt idx="6">
                  <c:v>Nid oeddwn yn ymwybodol bod unrhyw rai o'r teuluoedd hyn yn wynebu risg o fyw mewn tlodi (ymateb unigryw) </c:v>
                </c:pt>
                <c:pt idx="7">
                  <c:v>Gwell gennyf beidio â dweud (ymateb unigryw)</c:v>
                </c:pt>
              </c:strCache>
            </c:strRef>
          </c:cat>
          <c:val>
            <c:numRef>
              <c:f>'4c'!$B$11:$B$18</c:f>
              <c:numCache>
                <c:formatCode>0%</c:formatCode>
                <c:ptCount val="8"/>
                <c:pt idx="0">
                  <c:v>0.79900000000000004</c:v>
                </c:pt>
                <c:pt idx="1">
                  <c:v>0.68200000000000005</c:v>
                </c:pt>
                <c:pt idx="2">
                  <c:v>0.65100000000000002</c:v>
                </c:pt>
                <c:pt idx="3">
                  <c:v>0.55100000000000005</c:v>
                </c:pt>
                <c:pt idx="4">
                  <c:v>0.48299999999999998</c:v>
                </c:pt>
                <c:pt idx="5">
                  <c:v>0.28199999999999997</c:v>
                </c:pt>
                <c:pt idx="6">
                  <c:v>6.7000000000000004E-2</c:v>
                </c:pt>
                <c:pt idx="7">
                  <c:v>4.5999999999999999E-2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8ED-4D02-A522-B110AA9E9D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1191086047"/>
        <c:axId val="1191085087"/>
      </c:barChart>
      <c:catAx>
        <c:axId val="119108604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200" b="0" i="0" u="none" strike="noStrike" kern="1200" baseline="0">
                <a:solidFill>
                  <a:srgbClr val="285087"/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endParaRPr lang="en-US"/>
          </a:p>
        </c:txPr>
        <c:crossAx val="1191085087"/>
        <c:crosses val="autoZero"/>
        <c:auto val="1"/>
        <c:lblAlgn val="ctr"/>
        <c:lblOffset val="100"/>
        <c:noMultiLvlLbl val="0"/>
      </c:catAx>
      <c:valAx>
        <c:axId val="119108508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191086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rgbClr val="285087"/>
          </a:solidFill>
          <a:latin typeface="Ubuntu" panose="020B0504030602030204" pitchFamily="34" charset="0"/>
        </a:defRPr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720899470899471"/>
          <c:y val="5.2912246107373051E-2"/>
          <c:w val="0.38426975728563029"/>
          <c:h val="0.8675578308684111"/>
        </c:manualLayout>
      </c:layout>
      <c:pieChart>
        <c:varyColors val="1"/>
        <c:ser>
          <c:idx val="0"/>
          <c:order val="0"/>
          <c:spPr>
            <a:ln>
              <a:solidFill>
                <a:schemeClr val="lt1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rgbClr val="29B8C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1BB-4327-A038-C90C5ED560A1}"/>
              </c:ext>
            </c:extLst>
          </c:dPt>
          <c:dPt>
            <c:idx val="1"/>
            <c:bubble3D val="0"/>
            <c:spPr>
              <a:solidFill>
                <a:srgbClr val="F4388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1BB-4327-A038-C90C5ED560A1}"/>
              </c:ext>
            </c:extLst>
          </c:dPt>
          <c:dPt>
            <c:idx val="2"/>
            <c:bubble3D val="0"/>
            <c:spPr>
              <a:solidFill>
                <a:srgbClr val="50BAA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1BB-4327-A038-C90C5ED560A1}"/>
              </c:ext>
            </c:extLst>
          </c:dPt>
          <c:dPt>
            <c:idx val="3"/>
            <c:bubble3D val="0"/>
            <c:spPr>
              <a:solidFill>
                <a:srgbClr val="E7E6E6">
                  <a:lumMod val="75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1BB-4327-A038-C90C5ED560A1}"/>
              </c:ext>
            </c:extLst>
          </c:dPt>
          <c:dLbls>
            <c:dLbl>
              <c:idx val="0"/>
              <c:layout>
                <c:manualLayout>
                  <c:x val="6.4842634584698078E-2"/>
                  <c:y val="4.35575647285256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BB-4327-A038-C90C5ED560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'4e'!$A$11:$A$14</c:f>
              <c:strCache>
                <c:ptCount val="4"/>
                <c:pt idx="0">
                  <c:v>Providing more money to families to increase their household income </c:v>
                </c:pt>
                <c:pt idx="1">
                  <c:v>Providing more money to services to make them more affordable to families (e.g. transport)</c:v>
                </c:pt>
                <c:pt idx="2">
                  <c:v>Don’t know</c:v>
                </c:pt>
                <c:pt idx="3">
                  <c:v>Prefer not to say</c:v>
                </c:pt>
              </c:strCache>
            </c:strRef>
          </c:cat>
          <c:val>
            <c:numRef>
              <c:f>'4e'!$B$11:$B$14</c:f>
              <c:numCache>
                <c:formatCode>0%</c:formatCode>
                <c:ptCount val="4"/>
                <c:pt idx="0">
                  <c:v>0.3649</c:v>
                </c:pt>
                <c:pt idx="1">
                  <c:v>0.4854</c:v>
                </c:pt>
                <c:pt idx="2">
                  <c:v>0.1149</c:v>
                </c:pt>
                <c:pt idx="3">
                  <c:v>3.4799999999999998E-2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1BB-4327-A038-C90C5ED560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29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3461078752578569"/>
          <c:y val="4.7845528549918609E-2"/>
          <c:w val="0.51673724871577076"/>
          <c:h val="0.9240190806199978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4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B8-476C-B34F-A3FB86E25EA5}"/>
              </c:ext>
            </c:extLst>
          </c:dPt>
          <c:dPt>
            <c:idx val="1"/>
            <c:invertIfNegative val="0"/>
            <c:bubble3D val="0"/>
            <c:spPr>
              <a:solidFill>
                <a:srgbClr val="50BA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4B8-476C-B34F-A3FB86E25EA5}"/>
              </c:ext>
            </c:extLst>
          </c:dPt>
          <c:dPt>
            <c:idx val="2"/>
            <c:invertIfNegative val="0"/>
            <c:bubble3D val="0"/>
            <c:spPr>
              <a:solidFill>
                <a:srgbClr val="FAC40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4B8-476C-B34F-A3FB86E25EA5}"/>
              </c:ext>
            </c:extLst>
          </c:dPt>
          <c:dPt>
            <c:idx val="3"/>
            <c:invertIfNegative val="0"/>
            <c:bubble3D val="0"/>
            <c:spPr>
              <a:solidFill>
                <a:srgbClr val="29B8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4B8-476C-B34F-A3FB86E25E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2850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'1c'!$A$12:$A$15</c:f>
              <c:strCache>
                <c:ptCount val="4"/>
                <c:pt idx="0">
                  <c:v>Cost ynni</c:v>
                </c:pt>
                <c:pt idx="1">
                  <c:v>Cartref sy'n anodd ei wresogi (e.e. insiwleiddio gwael neu system wresogi wael)</c:v>
                </c:pt>
                <c:pt idx="2">
                  <c:v>Dim digon o incwm cartref</c:v>
                </c:pt>
                <c:pt idx="3">
                  <c:v>Arall </c:v>
                </c:pt>
              </c:strCache>
            </c:strRef>
          </c:cat>
          <c:val>
            <c:numRef>
              <c:f>'1c'!$B$12:$B$15</c:f>
              <c:numCache>
                <c:formatCode>0%</c:formatCode>
                <c:ptCount val="4"/>
                <c:pt idx="0">
                  <c:v>0.71</c:v>
                </c:pt>
                <c:pt idx="1">
                  <c:v>0.13100000000000001</c:v>
                </c:pt>
                <c:pt idx="2">
                  <c:v>0.11799999999999999</c:v>
                </c:pt>
                <c:pt idx="3">
                  <c:v>3.9E-2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B8-476C-B34F-A3FB86E25E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overlap val="-27"/>
        <c:axId val="1285259311"/>
        <c:axId val="1285252111"/>
      </c:barChart>
      <c:catAx>
        <c:axId val="128525931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200" b="0" i="0" u="none" strike="noStrike" kern="1200" baseline="0">
                <a:solidFill>
                  <a:srgbClr val="285087"/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endParaRPr lang="en-US"/>
          </a:p>
        </c:txPr>
        <c:crossAx val="1285252111"/>
        <c:crosses val="autoZero"/>
        <c:auto val="1"/>
        <c:lblAlgn val="ctr"/>
        <c:lblOffset val="100"/>
        <c:noMultiLvlLbl val="0"/>
      </c:catAx>
      <c:valAx>
        <c:axId val="1285252111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285259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rgbClr val="285087"/>
          </a:solidFill>
          <a:latin typeface="Ubuntu" panose="020B0504030602030204" pitchFamily="34" charset="0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4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77-4B4A-BB1B-9BC166E8AA8C}"/>
              </c:ext>
            </c:extLst>
          </c:dPt>
          <c:dPt>
            <c:idx val="1"/>
            <c:invertIfNegative val="0"/>
            <c:bubble3D val="0"/>
            <c:spPr>
              <a:solidFill>
                <a:srgbClr val="29B8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A77-4B4A-BB1B-9BC166E8AA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2850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'1f'!$A$11:$A$12</c:f>
              <c:strCache>
                <c:ptCount val="2"/>
                <c:pt idx="0">
                  <c:v>Nac oes</c:v>
                </c:pt>
                <c:pt idx="1">
                  <c:v>Oes</c:v>
                </c:pt>
              </c:strCache>
            </c:strRef>
          </c:cat>
          <c:val>
            <c:numRef>
              <c:f>'1f'!$B$11:$B$12</c:f>
              <c:numCache>
                <c:formatCode>0%</c:formatCode>
                <c:ptCount val="2"/>
                <c:pt idx="0">
                  <c:v>0.74099999999999999</c:v>
                </c:pt>
                <c:pt idx="1">
                  <c:v>0.223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77-4B4A-BB1B-9BC166E8AA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1273173487"/>
        <c:axId val="1273173967"/>
      </c:barChart>
      <c:catAx>
        <c:axId val="1273173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285087"/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endParaRPr lang="en-US"/>
          </a:p>
        </c:txPr>
        <c:crossAx val="1273173967"/>
        <c:crosses val="autoZero"/>
        <c:auto val="1"/>
        <c:lblAlgn val="ctr"/>
        <c:lblOffset val="100"/>
        <c:noMultiLvlLbl val="0"/>
      </c:catAx>
      <c:valAx>
        <c:axId val="127317396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73173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285087"/>
          </a:solidFill>
          <a:latin typeface="Ubuntu" panose="020B0504030602030204" pitchFamily="34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4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94-449D-8F8C-A42496781E79}"/>
              </c:ext>
            </c:extLst>
          </c:dPt>
          <c:dPt>
            <c:idx val="1"/>
            <c:invertIfNegative val="0"/>
            <c:bubble3D val="0"/>
            <c:spPr>
              <a:solidFill>
                <a:srgbClr val="29B8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94-449D-8F8C-A42496781E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2850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'1g'!$A$11:$A$12</c:f>
              <c:strCache>
                <c:ptCount val="2"/>
                <c:pt idx="0">
                  <c:v>Nac ydw</c:v>
                </c:pt>
                <c:pt idx="1">
                  <c:v>Ydw</c:v>
                </c:pt>
              </c:strCache>
            </c:strRef>
          </c:cat>
          <c:val>
            <c:numRef>
              <c:f>'1g'!$B$11:$B$12</c:f>
              <c:numCache>
                <c:formatCode>0%</c:formatCode>
                <c:ptCount val="2"/>
                <c:pt idx="0">
                  <c:v>0.157</c:v>
                </c:pt>
                <c:pt idx="1">
                  <c:v>0.83699999999999997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94-449D-8F8C-A42496781E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428364096"/>
        <c:axId val="428365056"/>
      </c:barChart>
      <c:catAx>
        <c:axId val="42836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285087"/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endParaRPr lang="en-US"/>
          </a:p>
        </c:txPr>
        <c:crossAx val="428365056"/>
        <c:crosses val="autoZero"/>
        <c:auto val="1"/>
        <c:lblAlgn val="ctr"/>
        <c:lblOffset val="100"/>
        <c:noMultiLvlLbl val="0"/>
      </c:catAx>
      <c:valAx>
        <c:axId val="4283650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28364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285087"/>
          </a:solidFill>
          <a:latin typeface="Ubuntu" panose="020B0504030602030204" pitchFamily="34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17513093794760237"/>
          <c:w val="0.99971325202011929"/>
          <c:h val="0.665865963901227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'2a'!$B$10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F4388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2850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'2a'!$A$11:$A$13</c:f>
              <c:strCache>
                <c:ptCount val="3"/>
                <c:pt idx="0">
                  <c:v>Prevent violence against women, domestic abuse, and sexual violence before it starts</c:v>
                </c:pt>
                <c:pt idx="1">
                  <c:v>Keep victims protected from further harm</c:v>
                </c:pt>
                <c:pt idx="2">
                  <c:v>Offer help and support to those affected by violence against women, domestic abuse, and sexual violence </c:v>
                </c:pt>
              </c:strCache>
            </c:strRef>
          </c:cat>
          <c:val>
            <c:numRef>
              <c:f>'2a'!$B$11:$B$13</c:f>
              <c:numCache>
                <c:formatCode>0%</c:formatCode>
                <c:ptCount val="3"/>
                <c:pt idx="0">
                  <c:v>0.59199999999999997</c:v>
                </c:pt>
                <c:pt idx="1">
                  <c:v>0.56899999999999995</c:v>
                </c:pt>
                <c:pt idx="2">
                  <c:v>0.47599999999999998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25-47AF-9EFD-BA497AB17A30}"/>
            </c:ext>
          </c:extLst>
        </c:ser>
        <c:ser>
          <c:idx val="1"/>
          <c:order val="1"/>
          <c:tx>
            <c:strRef>
              <c:f>'2a'!$C$10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29B8C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2850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'2a'!$A$11:$A$13</c:f>
              <c:strCache>
                <c:ptCount val="3"/>
                <c:pt idx="0">
                  <c:v>Prevent violence against women, domestic abuse, and sexual violence before it starts</c:v>
                </c:pt>
                <c:pt idx="1">
                  <c:v>Keep victims protected from further harm</c:v>
                </c:pt>
                <c:pt idx="2">
                  <c:v>Offer help and support to those affected by violence against women, domestic abuse, and sexual violence </c:v>
                </c:pt>
              </c:strCache>
            </c:strRef>
          </c:cat>
          <c:val>
            <c:numRef>
              <c:f>'2a'!$C$11:$C$13</c:f>
              <c:numCache>
                <c:formatCode>0%</c:formatCode>
                <c:ptCount val="3"/>
                <c:pt idx="0">
                  <c:v>0.4</c:v>
                </c:pt>
                <c:pt idx="1">
                  <c:v>0.42</c:v>
                </c:pt>
                <c:pt idx="2">
                  <c:v>0.51400000000000001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25-47AF-9EFD-BA497AB17A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228005280"/>
        <c:axId val="228012960"/>
      </c:barChart>
      <c:catAx>
        <c:axId val="228005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rgbClr val="E7E6E6">
                <a:lumMod val="90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0" i="0" u="none" strike="noStrike" kern="1200" baseline="0">
                <a:noFill/>
                <a:latin typeface="Ubuntu" panose="020B0504030602030204" pitchFamily="34" charset="0"/>
                <a:ea typeface="+mn-ea"/>
                <a:cs typeface="+mn-cs"/>
              </a:defRPr>
            </a:pPr>
            <a:endParaRPr lang="en-US"/>
          </a:p>
        </c:txPr>
        <c:crossAx val="228012960"/>
        <c:crosses val="autoZero"/>
        <c:auto val="0"/>
        <c:lblAlgn val="ctr"/>
        <c:lblOffset val="100"/>
        <c:noMultiLvlLbl val="0"/>
      </c:catAx>
      <c:valAx>
        <c:axId val="22801296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28005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285087"/>
          </a:solidFill>
          <a:latin typeface="Ubuntu" panose="020B050403060203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4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D9-48D7-A0BD-EB2530ABB800}"/>
              </c:ext>
            </c:extLst>
          </c:dPt>
          <c:dPt>
            <c:idx val="1"/>
            <c:invertIfNegative val="0"/>
            <c:bubble3D val="0"/>
            <c:spPr>
              <a:solidFill>
                <a:srgbClr val="29B8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D9-48D7-A0BD-EB2530ABB8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2850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'2c'!$A$11:$A$12</c:f>
              <c:strCache>
                <c:ptCount val="2"/>
                <c:pt idx="0">
                  <c:v>Nac oeddwn</c:v>
                </c:pt>
                <c:pt idx="1">
                  <c:v>Oeddwn</c:v>
                </c:pt>
              </c:strCache>
            </c:strRef>
          </c:cat>
          <c:val>
            <c:numRef>
              <c:f>'2c'!$B$11:$B$12</c:f>
              <c:numCache>
                <c:formatCode>0%</c:formatCode>
                <c:ptCount val="2"/>
                <c:pt idx="0">
                  <c:v>0.63</c:v>
                </c:pt>
                <c:pt idx="1">
                  <c:v>0.36299999999999999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D9-48D7-A0BD-EB2530ABB8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280019568"/>
        <c:axId val="280033968"/>
      </c:barChart>
      <c:catAx>
        <c:axId val="28001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285087"/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endParaRPr lang="en-US"/>
          </a:p>
        </c:txPr>
        <c:crossAx val="280033968"/>
        <c:crosses val="autoZero"/>
        <c:auto val="1"/>
        <c:lblAlgn val="ctr"/>
        <c:lblOffset val="100"/>
        <c:noMultiLvlLbl val="0"/>
      </c:catAx>
      <c:valAx>
        <c:axId val="2800339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8001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285087"/>
          </a:solidFill>
          <a:latin typeface="Ubuntu" panose="020B0504030602030204" pitchFamily="34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0098206425700153E-2"/>
          <c:y val="8.504740788835817E-2"/>
          <c:w val="0.9598035871485997"/>
          <c:h val="0.8123532742960878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4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79-4AFC-9196-9B9DA73EEC63}"/>
              </c:ext>
            </c:extLst>
          </c:dPt>
          <c:dPt>
            <c:idx val="1"/>
            <c:invertIfNegative val="0"/>
            <c:bubble3D val="0"/>
            <c:spPr>
              <a:solidFill>
                <a:srgbClr val="50BA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779-4AFC-9196-9B9DA73EEC63}"/>
              </c:ext>
            </c:extLst>
          </c:dPt>
          <c:dPt>
            <c:idx val="2"/>
            <c:invertIfNegative val="0"/>
            <c:bubble3D val="0"/>
            <c:spPr>
              <a:solidFill>
                <a:srgbClr val="FAC40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779-4AFC-9196-9B9DA73EEC63}"/>
              </c:ext>
            </c:extLst>
          </c:dPt>
          <c:dPt>
            <c:idx val="3"/>
            <c:invertIfNegative val="0"/>
            <c:bubble3D val="0"/>
            <c:spPr>
              <a:solidFill>
                <a:srgbClr val="29B8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779-4AFC-9196-9B9DA73EEC63}"/>
              </c:ext>
            </c:extLst>
          </c:dPt>
          <c:dPt>
            <c:idx val="4"/>
            <c:invertIfNegative val="0"/>
            <c:bubble3D val="0"/>
            <c:spPr>
              <a:solidFill>
                <a:srgbClr val="2850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779-4AFC-9196-9B9DA73EEC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2850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'2d'!$G$10:$G$14</c:f>
              <c:strCache>
                <c:ptCount val="5"/>
                <c:pt idx="0">
                  <c:v>Ddim yn gwybod</c:v>
                </c:pt>
                <c:pt idx="1">
                  <c:v>Yn gwrthwynebu'n gryf</c:v>
                </c:pt>
                <c:pt idx="2">
                  <c:v>Yn tueddu i wrthwynebu</c:v>
                </c:pt>
                <c:pt idx="3">
                  <c:v>Yn tueddu i gefnogi</c:v>
                </c:pt>
                <c:pt idx="4">
                  <c:v>Yn cefnogi'n gryf</c:v>
                </c:pt>
              </c:strCache>
            </c:strRef>
          </c:cat>
          <c:val>
            <c:numRef>
              <c:f>'2d'!$H$10:$H$14</c:f>
              <c:numCache>
                <c:formatCode>0%</c:formatCode>
                <c:ptCount val="5"/>
                <c:pt idx="0">
                  <c:v>2.5999999999999999E-2</c:v>
                </c:pt>
                <c:pt idx="1">
                  <c:v>8.0000000000000002E-3</c:v>
                </c:pt>
                <c:pt idx="2">
                  <c:v>7.0000000000000001E-3</c:v>
                </c:pt>
                <c:pt idx="3">
                  <c:v>0.10299999999999999</c:v>
                </c:pt>
                <c:pt idx="4">
                  <c:v>0.85099999999999998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779-4AFC-9196-9B9DA73EEC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327747600"/>
        <c:axId val="327764400"/>
      </c:barChart>
      <c:catAx>
        <c:axId val="32774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285087"/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endParaRPr lang="en-US"/>
          </a:p>
        </c:txPr>
        <c:crossAx val="327764400"/>
        <c:crosses val="autoZero"/>
        <c:auto val="1"/>
        <c:lblAlgn val="ctr"/>
        <c:lblOffset val="100"/>
        <c:noMultiLvlLbl val="0"/>
      </c:catAx>
      <c:valAx>
        <c:axId val="3277644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2774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285087"/>
          </a:solidFill>
          <a:latin typeface="Ubuntu" panose="020B0504030602030204" pitchFamily="34" charset="0"/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953220794490635"/>
          <c:y val="0.13499727437972761"/>
          <c:w val="0.46915217939027465"/>
          <c:h val="0.7759593865091964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9B8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67E-4039-B076-D27576D26179}"/>
              </c:ext>
            </c:extLst>
          </c:dPt>
          <c:dPt>
            <c:idx val="1"/>
            <c:invertIfNegative val="0"/>
            <c:bubble3D val="0"/>
            <c:spPr>
              <a:solidFill>
                <a:srgbClr val="2850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67E-4039-B076-D27576D26179}"/>
              </c:ext>
            </c:extLst>
          </c:dPt>
          <c:dPt>
            <c:idx val="2"/>
            <c:invertIfNegative val="0"/>
            <c:bubble3D val="0"/>
            <c:spPr>
              <a:solidFill>
                <a:srgbClr val="F4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67E-4039-B076-D27576D261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2850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'2f'!$G$11:$G$13</c:f>
              <c:strCache>
                <c:ptCount val="3"/>
                <c:pt idx="0">
                  <c:v>Do, fi</c:v>
                </c:pt>
                <c:pt idx="1">
                  <c:v>Do, rhywun rwy'n ei adnabod</c:v>
                </c:pt>
                <c:pt idx="2">
                  <c:v>Naddo (ymateb unigryw)</c:v>
                </c:pt>
              </c:strCache>
            </c:strRef>
          </c:cat>
          <c:val>
            <c:numRef>
              <c:f>'2f'!$H$11:$H$13</c:f>
              <c:numCache>
                <c:formatCode>0%</c:formatCode>
                <c:ptCount val="3"/>
                <c:pt idx="0">
                  <c:v>0.20399999999999999</c:v>
                </c:pt>
                <c:pt idx="1">
                  <c:v>0.42</c:v>
                </c:pt>
                <c:pt idx="2">
                  <c:v>0.41699999999999998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67E-4039-B076-D27576D261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428362656"/>
        <c:axId val="1833249920"/>
      </c:barChart>
      <c:catAx>
        <c:axId val="42836265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200" b="0" i="0" u="none" strike="noStrike" kern="1200" baseline="0">
                <a:solidFill>
                  <a:srgbClr val="285087"/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endParaRPr lang="en-US"/>
          </a:p>
        </c:txPr>
        <c:crossAx val="1833249920"/>
        <c:crosses val="autoZero"/>
        <c:auto val="1"/>
        <c:lblAlgn val="ctr"/>
        <c:lblOffset val="100"/>
        <c:noMultiLvlLbl val="0"/>
      </c:catAx>
      <c:valAx>
        <c:axId val="183324992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28362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285087"/>
          </a:solidFill>
          <a:latin typeface="Ubuntu" panose="020B0504030602030204" pitchFamily="34" charset="0"/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763078824617626E-2"/>
          <c:y val="1.0551814658205731E-2"/>
          <c:w val="0.87129396325459318"/>
          <c:h val="0.8917915518824609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4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0DD-4307-9AF9-E2A5376A6EA3}"/>
              </c:ext>
            </c:extLst>
          </c:dPt>
          <c:dPt>
            <c:idx val="1"/>
            <c:invertIfNegative val="0"/>
            <c:bubble3D val="0"/>
            <c:spPr>
              <a:solidFill>
                <a:srgbClr val="29B8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0DD-4307-9AF9-E2A5376A6E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2850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'3a'!$A$11:$A$12</c:f>
              <c:strCache>
                <c:ptCount val="2"/>
                <c:pt idx="0">
                  <c:v>Nac oeddwn</c:v>
                </c:pt>
                <c:pt idx="1">
                  <c:v>Oeddwn</c:v>
                </c:pt>
              </c:strCache>
            </c:strRef>
          </c:cat>
          <c:val>
            <c:numRef>
              <c:f>'3a'!$B$11:$B$12</c:f>
              <c:numCache>
                <c:formatCode>0%</c:formatCode>
                <c:ptCount val="2"/>
                <c:pt idx="0">
                  <c:v>2.4799999999999999E-2</c:v>
                </c:pt>
                <c:pt idx="1">
                  <c:v>0.97399999999999998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DD-4307-9AF9-E2A5376A6E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225046336"/>
        <c:axId val="225046816"/>
      </c:barChart>
      <c:catAx>
        <c:axId val="22504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285087"/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endParaRPr lang="en-US"/>
          </a:p>
        </c:txPr>
        <c:crossAx val="225046816"/>
        <c:crosses val="autoZero"/>
        <c:auto val="1"/>
        <c:lblAlgn val="ctr"/>
        <c:lblOffset val="100"/>
        <c:noMultiLvlLbl val="0"/>
      </c:catAx>
      <c:valAx>
        <c:axId val="22504681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25046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285087"/>
          </a:solidFill>
          <a:latin typeface="Ubuntu" panose="020B050403060203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3_F474F5F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2600ED9-346A-4C0D-BEE7-E0330B162E6D}" authorId="{0475EFEC-87F9-AEE1-560D-6E7E20853548}" status="resolved" created="2026-05-01T10:39:38.342" startDate="2026-06-03T15:19:55.039" dueDate="2026-06-03T15:19:55.039" assignedTo="{0475EFEC-87F9-AEE1-560D-6E7E20853548}" complete="100000" title="@Charlotte Welch (Public Health Wales) I couldn’t find the translation file under Feb 2026 folder (or searching). So if we could check the doc that will be able to tell us. 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101305842" sldId="259"/>
      <ac:graphicFrameMk id="4" creationId="{F0FE8684-B51F-23F4-0D2A-827B7A315BD0}"/>
      <ac:tblMk/>
      <ac:tcMk rowId="3833419156" colId="1804201840"/>
      <ac:txMk cp="14" len="11">
        <ac:context len="39" hash="1218548517"/>
      </ac:txMk>
    </ac:txMkLst>
    <p188:pos x="4052198" y="2859425"/>
    <p188:replyLst>
      <p188:reply id="{0E92D305-AE6C-4A8A-8520-9E06742AAD12}" authorId="{6725A654-D82F-8DDD-8001-EC75751F2141}" created="2026-06-03T15:19:55.038">
        <p188:txBody>
          <a:bodyPr/>
          <a:lstStyle/>
          <a:p>
            <a:r>
              <a:rPr lang="en-GB"/>
              <a:t>[@Charlotte Welch (Public Health Wales)] I couldn’t find the translation file under Feb 2026 folder (or searching). So if we could check the doc that will be able to tell us. </a:t>
            </a:r>
          </a:p>
        </p188:txBody>
      </p188:reply>
      <p188:reply id="{46099822-A292-4B55-BF33-BE2D14FC0AA5}" authorId="{0475EFEC-87F9-AEE1-560D-6E7E20853548}" created="2026-06-04T06:53:23.325">
        <p188:txBody>
          <a:bodyPr/>
          <a:lstStyle/>
          <a:p>
            <a:r>
              <a:rPr lang="en-GB"/>
              <a:t>I’ll upload the copy you emailed me ☺️ the slide is correct to the file </a:t>
            </a:r>
          </a:p>
        </p188:txBody>
      </p188:reply>
    </p188:replyLst>
    <p188:txBody>
      <a:bodyPr/>
      <a:lstStyle/>
      <a:p>
        <a:r>
          <a:rPr lang="en-GB"/>
          <a:t>Ynysig rwydd ??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6-06-03T15:19:55.039" id="{06298C6A-3F4E-4AC5-AF88-7D267E934401}">
              <p228:atrbtn authorId="{6725A654-D82F-8DDD-8001-EC75751F2141}"/>
              <p228:anchr>
                <p228:comment id="{0E92D305-AE6C-4A8A-8520-9E06742AAD12}"/>
              </p228:anchr>
              <p228:add/>
            </p228:event>
            <p228:event time="2026-06-03T15:19:55.039" id="{95760706-8181-40BE-9C4A-40BA1C5809B3}">
              <p228:atrbtn authorId="{6725A654-D82F-8DDD-8001-EC75751F2141}"/>
              <p228:anchr>
                <p228:comment id="{0E92D305-AE6C-4A8A-8520-9E06742AAD12}"/>
              </p228:anchr>
              <p228:asgn authorId="{0475EFEC-87F9-AEE1-560D-6E7E20853548}"/>
            </p228:event>
            <p228:event time="2026-06-03T15:19:55.039" id="{0142996C-1F18-4C2A-A974-9A09B4AF6206}">
              <p228:atrbtn authorId="{6725A654-D82F-8DDD-8001-EC75751F2141}"/>
              <p228:anchr>
                <p228:comment id="{0E92D305-AE6C-4A8A-8520-9E06742AAD12}"/>
              </p228:anchr>
              <p228:date stDt="2026-06-03T15:19:55.039" endDt="2026-06-03T15:19:55.039"/>
            </p228:event>
            <p228:event time="2026-06-03T15:19:55.039" id="{CC3DB82C-8881-4A6C-BB9F-319061BCCAD8}">
              <p228:atrbtn authorId="{6725A654-D82F-8DDD-8001-EC75751F2141}"/>
              <p228:anchr>
                <p228:comment id="{0E92D305-AE6C-4A8A-8520-9E06742AAD12}"/>
              </p228:anchr>
              <p228:title val="@Charlotte Welch (Public Health Wales) I couldn’t find the translation file under Feb 2026 folder (or searching). So if we could check the doc that will be able to tell us. "/>
            </p228:event>
            <p228:event time="2026-06-04T06:55:37.852" id="{E4E57E43-C1D6-4C93-8029-767A6D5518F7}">
              <p228:atrbtn authorId="{0475EFEC-87F9-AEE1-560D-6E7E20853548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38_E36D43A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1645CE0-B660-4B5C-B71D-AE89481122FC}" authorId="{0475EFEC-87F9-AEE1-560D-6E7E20853548}" status="resolved" created="2026-05-12T08:33:41.13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15588778" sldId="312"/>
      <ac:spMk id="8" creationId="{A82A3F46-2EAD-3C87-9C0D-3D54942FFC83}"/>
    </ac:deMkLst>
    <p188:txBody>
      <a:bodyPr/>
      <a:lstStyle/>
      <a:p>
        <a:r>
          <a:rPr lang="en-GB"/>
          <a:t>Name not in the English version</a:t>
        </a:r>
      </a:p>
    </p188:txBody>
  </p188:cm>
</p188:cmLst>
</file>

<file path=ppt/comments/modernComment_17B_7320095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2BFC26F-80E9-456A-9295-6BB3EBF2D20C}" authorId="{0475EFEC-87F9-AEE1-560D-6E7E20853548}" status="resolved" created="2026-05-13T10:03:08.703" startDate="2026-06-03T15:13:59.555" dueDate="2026-06-03T15:13:59.555" assignedTo="{0475EFEC-87F9-AEE1-560D-6E7E20853548}" complete="100000" title="@Charlotte Welch (Public Health Wales) once you’ve seen these comments, please take the acronym out. 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31479385" sldId="379"/>
      <ac:graphicFrameMk id="20" creationId="{6A657E46-17A6-18E3-3723-F4842FE69CF0}"/>
      <ac:tblMk/>
      <ac:tcMk rowId="1954717953" colId="3988574598"/>
      <ac:txMk cp="60">
        <ac:context len="61" hash="2360739283"/>
      </ac:txMk>
    </ac:txMkLst>
    <p188:pos x="6267236" y="308952"/>
    <p188:replyLst>
      <p188:reply id="{964CBBE2-168A-40F5-9B78-01CEDAFC2A8A}" authorId="{6725A654-D82F-8DDD-8001-EC75751F2141}" created="2026-06-03T15:12:59.672">
        <p188:txBody>
          <a:bodyPr/>
          <a:lstStyle/>
          <a:p>
            <a:r>
              <a:rPr lang="en-GB"/>
              <a:t>WG page doesn’t use the acronym. </a:t>
            </a:r>
          </a:p>
        </p188:txBody>
      </p188:reply>
      <p188:reply id="{C4C5EBE0-682D-4BCD-A758-49D430D6336A}" authorId="{6725A654-D82F-8DDD-8001-EC75751F2141}" created="2026-06-03T15:13:16.936">
        <p188:txBody>
          <a:bodyPr/>
          <a:lstStyle/>
          <a:p>
            <a:r>
              <a:rPr lang="en-GB"/>
              <a:t>https://www.llyw.cymru/trais-yn-erbyn-menywod-cam-drin-domestig-thrais-rhywiol-strategaeth-2022-i-2026-html </a:t>
            </a:r>
          </a:p>
        </p188:txBody>
      </p188:reply>
      <p188:reply id="{504A47EA-9CCA-4371-A4C8-130DFE4D846A}" authorId="{6725A654-D82F-8DDD-8001-EC75751F2141}" created="2026-06-03T15:13:34.603">
        <p188:txBody>
          <a:bodyPr/>
          <a:lstStyle/>
          <a:p>
            <a:r>
              <a:rPr lang="en-GB"/>
              <a:t>So I don’t think we can use the acronym in the welsh version. </a:t>
            </a:r>
          </a:p>
        </p188:txBody>
      </p188:reply>
      <p188:reply id="{57F076C7-CA02-48FA-A9D6-8D3B9F668FF3}" authorId="{6725A654-D82F-8DDD-8001-EC75751F2141}" created="2026-06-03T15:13:59.555">
        <p188:txBody>
          <a:bodyPr/>
          <a:lstStyle/>
          <a:p>
            <a:r>
              <a:rPr lang="en-GB"/>
              <a:t>[@Charlotte Welch (Public Health Wales)] once you’ve seen these comments, please take the acronym out. </a:t>
            </a:r>
          </a:p>
        </p188:txBody>
      </p188:reply>
    </p188:replyLst>
    <p188:txBody>
      <a:bodyPr/>
      <a:lstStyle/>
      <a:p>
        <a:r>
          <a:rPr lang="en-GB"/>
          <a:t>Is it better to create a new acronym for the Welsh version? Translation team left as full version but that doesn’t fit on the slide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6-06-03T15:13:59.555" id="{0E08EE0B-9204-4195-B973-BE492FD65116}">
              <p228:atrbtn authorId="{6725A654-D82F-8DDD-8001-EC75751F2141}"/>
              <p228:anchr>
                <p228:comment id="{57F076C7-CA02-48FA-A9D6-8D3B9F668FF3}"/>
              </p228:anchr>
              <p228:add/>
            </p228:event>
            <p228:event time="2026-06-03T15:13:59.555" id="{A15660FC-8752-4678-B14B-A759AC9DC863}">
              <p228:atrbtn authorId="{6725A654-D82F-8DDD-8001-EC75751F2141}"/>
              <p228:anchr>
                <p228:comment id="{57F076C7-CA02-48FA-A9D6-8D3B9F668FF3}"/>
              </p228:anchr>
              <p228:asgn authorId="{0475EFEC-87F9-AEE1-560D-6E7E20853548}"/>
            </p228:event>
            <p228:event time="2026-06-03T15:13:59.555" id="{FC44B2E3-1C96-4338-A20B-B07296A752C7}">
              <p228:atrbtn authorId="{6725A654-D82F-8DDD-8001-EC75751F2141}"/>
              <p228:anchr>
                <p228:comment id="{57F076C7-CA02-48FA-A9D6-8D3B9F668FF3}"/>
              </p228:anchr>
              <p228:date stDt="2026-06-03T15:13:59.555" endDt="2026-06-03T15:13:59.555"/>
            </p228:event>
            <p228:event time="2026-06-03T15:13:59.555" id="{AB34E146-14EF-44A1-9200-5EB73CA82275}">
              <p228:atrbtn authorId="{6725A654-D82F-8DDD-8001-EC75751F2141}"/>
              <p228:anchr>
                <p228:comment id="{57F076C7-CA02-48FA-A9D6-8D3B9F668FF3}"/>
              </p228:anchr>
              <p228:title val="@Charlotte Welch (Public Health Wales) once you’ve seen these comments, please take the acronym out. "/>
            </p228:event>
            <p228:event time="2026-06-04T07:14:33.575" id="{475A4C90-60EE-4E91-A308-A2EA507CF685}">
              <p228:atrbtn authorId="{0475EFEC-87F9-AEE1-560D-6E7E20853548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0.05737</cdr:x>
      <cdr:y>0.84612</cdr:y>
    </cdr:from>
    <cdr:to>
      <cdr:x>0.14987</cdr:x>
      <cdr:y>0.90862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9D50BEC-3203-3D27-A8CE-A6DA53A42452}"/>
            </a:ext>
          </a:extLst>
        </cdr:cNvPr>
        <cdr:cNvSpPr txBox="1"/>
      </cdr:nvSpPr>
      <cdr:spPr>
        <a:xfrm xmlns:a="http://schemas.openxmlformats.org/drawingml/2006/main">
          <a:off x="554375" y="3616454"/>
          <a:ext cx="893852" cy="2671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Nac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ydw</a:t>
          </a:r>
          <a:endParaRPr lang="en-GB" sz="1200" kern="1200" dirty="0">
            <a:solidFill>
              <a:srgbClr val="285087"/>
            </a:solidFill>
            <a:latin typeface="Ubuntu" panose="020B0504030602030204" pitchFamily="34" charset="0"/>
          </a:endParaRPr>
        </a:p>
      </cdr:txBody>
    </cdr:sp>
  </cdr:relSizeAnchor>
  <cdr:relSizeAnchor xmlns:cdr="http://schemas.openxmlformats.org/drawingml/2006/chartDrawing">
    <cdr:from>
      <cdr:x>0.17538</cdr:x>
      <cdr:y>0.84878</cdr:y>
    </cdr:from>
    <cdr:to>
      <cdr:x>0.27213</cdr:x>
      <cdr:y>0.91128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5B0E78F2-F9A8-C310-19DD-199AF34DFFF7}"/>
            </a:ext>
          </a:extLst>
        </cdr:cNvPr>
        <cdr:cNvSpPr txBox="1"/>
      </cdr:nvSpPr>
      <cdr:spPr>
        <a:xfrm xmlns:a="http://schemas.openxmlformats.org/drawingml/2006/main">
          <a:off x="1694807" y="3627823"/>
          <a:ext cx="934948" cy="2671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Ydw</a:t>
          </a:r>
          <a:endParaRPr lang="en-GB" sz="1200" kern="1200" dirty="0">
            <a:solidFill>
              <a:srgbClr val="285087"/>
            </a:solidFill>
            <a:latin typeface="Ubuntu" panose="020B0504030602030204" pitchFamily="34" charset="0"/>
          </a:endParaRPr>
        </a:p>
      </cdr:txBody>
    </cdr:sp>
  </cdr:relSizeAnchor>
  <cdr:relSizeAnchor xmlns:cdr="http://schemas.openxmlformats.org/drawingml/2006/chartDrawing">
    <cdr:from>
      <cdr:x>0.38848</cdr:x>
      <cdr:y>0.84664</cdr:y>
    </cdr:from>
    <cdr:to>
      <cdr:x>0.48098</cdr:x>
      <cdr:y>0.90914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828373F0-C5FE-1A97-6841-02D27B4DFB6B}"/>
            </a:ext>
          </a:extLst>
        </cdr:cNvPr>
        <cdr:cNvSpPr txBox="1"/>
      </cdr:nvSpPr>
      <cdr:spPr>
        <a:xfrm xmlns:a="http://schemas.openxmlformats.org/drawingml/2006/main">
          <a:off x="3754133" y="3618684"/>
          <a:ext cx="893852" cy="2671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Nac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ydw</a:t>
          </a:r>
          <a:endParaRPr lang="en-GB" sz="1200" kern="1200" dirty="0">
            <a:solidFill>
              <a:srgbClr val="285087"/>
            </a:solidFill>
            <a:latin typeface="Ubuntu" panose="020B0504030602030204" pitchFamily="34" charset="0"/>
          </a:endParaRPr>
        </a:p>
      </cdr:txBody>
    </cdr:sp>
  </cdr:relSizeAnchor>
  <cdr:relSizeAnchor xmlns:cdr="http://schemas.openxmlformats.org/drawingml/2006/chartDrawing">
    <cdr:from>
      <cdr:x>0.5065</cdr:x>
      <cdr:y>0.8493</cdr:y>
    </cdr:from>
    <cdr:to>
      <cdr:x>0.60325</cdr:x>
      <cdr:y>0.9118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C3F8B0F9-AAC4-42DA-6258-DA2A9261057A}"/>
            </a:ext>
          </a:extLst>
        </cdr:cNvPr>
        <cdr:cNvSpPr txBox="1"/>
      </cdr:nvSpPr>
      <cdr:spPr>
        <a:xfrm xmlns:a="http://schemas.openxmlformats.org/drawingml/2006/main">
          <a:off x="4894565" y="3630053"/>
          <a:ext cx="934948" cy="2671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Ydw</a:t>
          </a:r>
          <a:endParaRPr lang="en-GB" sz="1200" kern="1200" dirty="0">
            <a:solidFill>
              <a:srgbClr val="285087"/>
            </a:solidFill>
            <a:latin typeface="Ubuntu" panose="020B0504030602030204" pitchFamily="34" charset="0"/>
          </a:endParaRPr>
        </a:p>
      </cdr:txBody>
    </cdr:sp>
  </cdr:relSizeAnchor>
  <cdr:relSizeAnchor xmlns:cdr="http://schemas.openxmlformats.org/drawingml/2006/chartDrawing">
    <cdr:from>
      <cdr:x>0.71811</cdr:x>
      <cdr:y>0.84995</cdr:y>
    </cdr:from>
    <cdr:to>
      <cdr:x>0.81061</cdr:x>
      <cdr:y>0.91245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828373F0-C5FE-1A97-6841-02D27B4DFB6B}"/>
            </a:ext>
          </a:extLst>
        </cdr:cNvPr>
        <cdr:cNvSpPr txBox="1"/>
      </cdr:nvSpPr>
      <cdr:spPr>
        <a:xfrm xmlns:a="http://schemas.openxmlformats.org/drawingml/2006/main">
          <a:off x="6939494" y="3632828"/>
          <a:ext cx="893852" cy="2671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Nac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ydw</a:t>
          </a:r>
          <a:endParaRPr lang="en-GB" sz="1200" kern="1200" dirty="0">
            <a:solidFill>
              <a:srgbClr val="285087"/>
            </a:solidFill>
            <a:latin typeface="Ubuntu" panose="020B0504030602030204" pitchFamily="34" charset="0"/>
          </a:endParaRPr>
        </a:p>
      </cdr:txBody>
    </cdr:sp>
  </cdr:relSizeAnchor>
  <cdr:relSizeAnchor xmlns:cdr="http://schemas.openxmlformats.org/drawingml/2006/chartDrawing">
    <cdr:from>
      <cdr:x>0.83613</cdr:x>
      <cdr:y>0.85261</cdr:y>
    </cdr:from>
    <cdr:to>
      <cdr:x>0.93288</cdr:x>
      <cdr:y>0.91511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C3F8B0F9-AAC4-42DA-6258-DA2A9261057A}"/>
            </a:ext>
          </a:extLst>
        </cdr:cNvPr>
        <cdr:cNvSpPr txBox="1"/>
      </cdr:nvSpPr>
      <cdr:spPr>
        <a:xfrm xmlns:a="http://schemas.openxmlformats.org/drawingml/2006/main">
          <a:off x="8079926" y="3644197"/>
          <a:ext cx="934948" cy="2671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Ydw</a:t>
          </a:r>
          <a:endParaRPr lang="en-GB" sz="1200" kern="1200" dirty="0">
            <a:solidFill>
              <a:srgbClr val="285087"/>
            </a:solidFill>
            <a:latin typeface="Ubuntu" panose="020B050403060203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0.72496</cdr:x>
      <cdr:y>0.07843</cdr:y>
    </cdr:from>
    <cdr:to>
      <cdr:x>1</cdr:x>
      <cdr:y>0.24889</cdr:y>
    </cdr:to>
    <cdr:sp macro="" textlink="">
      <cdr:nvSpPr>
        <cdr:cNvPr id="2" name="Callout: Bent Line with No Border 1">
          <a:extLst xmlns:a="http://schemas.openxmlformats.org/drawingml/2006/main">
            <a:ext uri="{FF2B5EF4-FFF2-40B4-BE49-F238E27FC236}">
              <a16:creationId xmlns:a16="http://schemas.microsoft.com/office/drawing/2014/main" id="{C3C19C00-3A83-8185-1ADB-823839AAFF49}"/>
            </a:ext>
          </a:extLst>
        </cdr:cNvPr>
        <cdr:cNvSpPr/>
      </cdr:nvSpPr>
      <cdr:spPr>
        <a:xfrm xmlns:a="http://schemas.openxmlformats.org/drawingml/2006/main">
          <a:off x="6905690" y="330909"/>
          <a:ext cx="2619910" cy="719193"/>
        </a:xfrm>
        <a:prstGeom xmlns:a="http://schemas.openxmlformats.org/drawingml/2006/main" prst="callout2">
          <a:avLst>
            <a:gd name="adj1" fmla="val 18750"/>
            <a:gd name="adj2" fmla="val -490"/>
            <a:gd name="adj3" fmla="val 18750"/>
            <a:gd name="adj4" fmla="val -16667"/>
            <a:gd name="adj5" fmla="val 72115"/>
            <a:gd name="adj6" fmla="val -27843"/>
          </a:avLst>
        </a:prstGeom>
        <a:noFill xmlns:a="http://schemas.openxmlformats.org/drawingml/2006/main"/>
        <a:ln xmlns:a="http://schemas.openxmlformats.org/drawingml/2006/main" w="19050">
          <a:solidFill>
            <a:srgbClr val="F43882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Darparu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rhagor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o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arian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i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wasanaethau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i'w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gwneud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yn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fwy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fforddiadwy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i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deuluoedd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(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e.e.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trafnidiaeth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)</a:t>
          </a:r>
        </a:p>
      </cdr:txBody>
    </cdr:sp>
  </cdr:relSizeAnchor>
  <cdr:relSizeAnchor xmlns:cdr="http://schemas.openxmlformats.org/drawingml/2006/chartDrawing">
    <cdr:from>
      <cdr:x>0.05096</cdr:x>
      <cdr:y>0.07843</cdr:y>
    </cdr:from>
    <cdr:to>
      <cdr:x>0.27504</cdr:x>
      <cdr:y>0.24889</cdr:y>
    </cdr:to>
    <cdr:sp macro="" textlink="">
      <cdr:nvSpPr>
        <cdr:cNvPr id="5" name="Callout: Bent Line with No Border 4">
          <a:extLst xmlns:a="http://schemas.openxmlformats.org/drawingml/2006/main">
            <a:ext uri="{FF2B5EF4-FFF2-40B4-BE49-F238E27FC236}">
              <a16:creationId xmlns:a16="http://schemas.microsoft.com/office/drawing/2014/main" id="{FAB0FF64-4278-D6BA-ED0F-1C35794DA7B1}"/>
            </a:ext>
          </a:extLst>
        </cdr:cNvPr>
        <cdr:cNvSpPr/>
      </cdr:nvSpPr>
      <cdr:spPr>
        <a:xfrm xmlns:a="http://schemas.openxmlformats.org/drawingml/2006/main" flipH="1">
          <a:off x="485405" y="373878"/>
          <a:ext cx="2134515" cy="812587"/>
        </a:xfrm>
        <a:prstGeom xmlns:a="http://schemas.openxmlformats.org/drawingml/2006/main" prst="callout2">
          <a:avLst>
            <a:gd name="adj1" fmla="val 18750"/>
            <a:gd name="adj2" fmla="val -490"/>
            <a:gd name="adj3" fmla="val 18750"/>
            <a:gd name="adj4" fmla="val -16667"/>
            <a:gd name="adj5" fmla="val 72115"/>
            <a:gd name="adj6" fmla="val -27843"/>
          </a:avLst>
        </a:prstGeom>
        <a:noFill xmlns:a="http://schemas.openxmlformats.org/drawingml/2006/main"/>
        <a:ln xmlns:a="http://schemas.openxmlformats.org/drawingml/2006/main" w="19050">
          <a:solidFill>
            <a:srgbClr val="29B8CE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Darparu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rhagor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o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arian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i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deuluoedd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i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gynyddu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incwm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y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cartref</a:t>
          </a:r>
          <a:endParaRPr lang="en-GB" sz="1200" kern="1200" dirty="0">
            <a:solidFill>
              <a:srgbClr val="285087"/>
            </a:solidFill>
            <a:latin typeface="Ubuntu" panose="020B0504030602030204" pitchFamily="34" charset="0"/>
          </a:endParaRPr>
        </a:p>
      </cdr:txBody>
    </cdr:sp>
  </cdr:relSizeAnchor>
  <cdr:relSizeAnchor xmlns:cdr="http://schemas.openxmlformats.org/drawingml/2006/chartDrawing">
    <cdr:from>
      <cdr:x>0.53612</cdr:x>
      <cdr:y>0.90301</cdr:y>
    </cdr:from>
    <cdr:to>
      <cdr:x>0.70242</cdr:x>
      <cdr:y>0.97198</cdr:y>
    </cdr:to>
    <cdr:sp macro="" textlink="">
      <cdr:nvSpPr>
        <cdr:cNvPr id="9" name="Callout: Bent Line with No Border 8">
          <a:extLst xmlns:a="http://schemas.openxmlformats.org/drawingml/2006/main">
            <a:ext uri="{FF2B5EF4-FFF2-40B4-BE49-F238E27FC236}">
              <a16:creationId xmlns:a16="http://schemas.microsoft.com/office/drawing/2014/main" id="{37539EC8-0A5E-AEC5-DDC3-00EE7C42DEFC}"/>
            </a:ext>
          </a:extLst>
        </cdr:cNvPr>
        <cdr:cNvSpPr/>
      </cdr:nvSpPr>
      <cdr:spPr>
        <a:xfrm xmlns:a="http://schemas.openxmlformats.org/drawingml/2006/main">
          <a:off x="5106865" y="4304671"/>
          <a:ext cx="1584132" cy="328782"/>
        </a:xfrm>
        <a:prstGeom xmlns:a="http://schemas.openxmlformats.org/drawingml/2006/main" prst="callout2">
          <a:avLst>
            <a:gd name="adj1" fmla="val 40625"/>
            <a:gd name="adj2" fmla="val -996"/>
            <a:gd name="adj3" fmla="val 40625"/>
            <a:gd name="adj4" fmla="val -21289"/>
            <a:gd name="adj5" fmla="val -31250"/>
            <a:gd name="adj6" fmla="val -34189"/>
          </a:avLst>
        </a:prstGeom>
        <a:noFill xmlns:a="http://schemas.openxmlformats.org/drawingml/2006/main"/>
        <a:ln xmlns:a="http://schemas.openxmlformats.org/drawingml/2006/main" w="19050">
          <a:solidFill>
            <a:srgbClr val="50BAAB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Ddim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yn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gwybod</a:t>
          </a:r>
          <a:endParaRPr lang="en-GB" sz="1200" kern="1200" dirty="0">
            <a:solidFill>
              <a:srgbClr val="285087"/>
            </a:solidFill>
            <a:latin typeface="Ubuntu" panose="020B0504030602030204" pitchFamily="34" charset="0"/>
          </a:endParaRPr>
        </a:p>
      </cdr:txBody>
    </cdr:sp>
  </cdr:relSizeAnchor>
  <cdr:relSizeAnchor xmlns:cdr="http://schemas.openxmlformats.org/drawingml/2006/chartDrawing">
    <cdr:from>
      <cdr:x>0.16313</cdr:x>
      <cdr:y>0.7878</cdr:y>
    </cdr:from>
    <cdr:to>
      <cdr:x>0.31192</cdr:x>
      <cdr:y>0.85677</cdr:y>
    </cdr:to>
    <cdr:sp macro="" textlink="">
      <cdr:nvSpPr>
        <cdr:cNvPr id="10" name="Callout: Bent Line with No Border 9">
          <a:extLst xmlns:a="http://schemas.openxmlformats.org/drawingml/2006/main">
            <a:ext uri="{FF2B5EF4-FFF2-40B4-BE49-F238E27FC236}">
              <a16:creationId xmlns:a16="http://schemas.microsoft.com/office/drawing/2014/main" id="{BDCC4872-E6B4-59E3-477B-19A072BC2787}"/>
            </a:ext>
          </a:extLst>
        </cdr:cNvPr>
        <cdr:cNvSpPr/>
      </cdr:nvSpPr>
      <cdr:spPr>
        <a:xfrm xmlns:a="http://schemas.openxmlformats.org/drawingml/2006/main" flipH="1">
          <a:off x="1553919" y="3755462"/>
          <a:ext cx="1417306" cy="328782"/>
        </a:xfrm>
        <a:prstGeom xmlns:a="http://schemas.openxmlformats.org/drawingml/2006/main" prst="callout2">
          <a:avLst>
            <a:gd name="adj1" fmla="val 40625"/>
            <a:gd name="adj2" fmla="val -996"/>
            <a:gd name="adj3" fmla="val 40625"/>
            <a:gd name="adj4" fmla="val -21289"/>
            <a:gd name="adj5" fmla="val -31250"/>
            <a:gd name="adj6" fmla="val -34189"/>
          </a:avLst>
        </a:prstGeom>
        <a:solidFill xmlns:a="http://schemas.openxmlformats.org/drawingml/2006/main">
          <a:schemeClr val="bg1"/>
        </a:solidFill>
        <a:ln xmlns:a="http://schemas.openxmlformats.org/drawingml/2006/main" w="19050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Gwell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gennyf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beidio</a:t>
          </a:r>
          <a:r>
            <a:rPr lang="en-GB" sz="1200" kern="1200" dirty="0">
              <a:solidFill>
                <a:srgbClr val="285087"/>
              </a:solidFill>
              <a:latin typeface="Ubuntu" panose="020B0504030602030204" pitchFamily="34" charset="0"/>
            </a:rPr>
            <a:t> â </a:t>
          </a:r>
          <a:r>
            <a:rPr lang="en-GB" sz="1200" kern="1200" dirty="0" err="1">
              <a:solidFill>
                <a:srgbClr val="285087"/>
              </a:solidFill>
              <a:latin typeface="Ubuntu" panose="020B0504030602030204" pitchFamily="34" charset="0"/>
            </a:rPr>
            <a:t>dweud</a:t>
          </a:r>
          <a:endParaRPr lang="en-GB" sz="1200" kern="1200" dirty="0">
            <a:solidFill>
              <a:srgbClr val="285087"/>
            </a:solidFill>
            <a:latin typeface="Ubuntu" panose="020B050403060203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64DA1-10AF-4C32-B98E-29FBE85168FB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5CD96-4109-4A1F-83B9-AF57618ABD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548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1143000"/>
            <a:ext cx="43656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5CD96-4109-4A1F-83B9-AF57618ABD3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08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1143000"/>
            <a:ext cx="43656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5CD96-4109-4A1F-83B9-AF57618ABD3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632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1143000"/>
            <a:ext cx="43656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5CD96-4109-4A1F-83B9-AF57618ABD3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702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5D8663C-214E-3163-C571-6DAD8A5A2377}"/>
              </a:ext>
            </a:extLst>
          </p:cNvPr>
          <p:cNvSpPr txBox="1">
            <a:spLocks/>
          </p:cNvSpPr>
          <p:nvPr userDrawn="1"/>
        </p:nvSpPr>
        <p:spPr>
          <a:xfrm>
            <a:off x="478290" y="4556657"/>
            <a:ext cx="7133459" cy="12390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4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2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1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9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8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22"/>
              <a:t>Sub Title – Findings from title</a:t>
            </a:r>
          </a:p>
          <a:p>
            <a:r>
              <a:rPr lang="en-GB" sz="3022"/>
              <a:t>Secondary sub heading</a:t>
            </a:r>
            <a:endParaRPr lang="en-US" sz="302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9DBA0E-E193-9565-106F-CEC35B7226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7670" y="-47846"/>
            <a:ext cx="10827152" cy="765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22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61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40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12B3C0-3B2A-C83A-4F5B-04B000E250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7670" y="-47846"/>
            <a:ext cx="10827152" cy="76553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1842B8-BF23-13DA-E8EE-34B8CE7911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9037" y="1003871"/>
            <a:ext cx="8870673" cy="47290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590" b="1" i="0">
                <a:solidFill>
                  <a:srgbClr val="275087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Content / Title information here</a:t>
            </a:r>
            <a:endParaRPr lang="en-US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6A41CA3-A654-1A2C-F129-E1A6CE5B40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97116" y="312290"/>
            <a:ext cx="2085322" cy="292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95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y-GB"/>
              <a:t>Arolwg Hydref 2025</a:t>
            </a:r>
          </a:p>
        </p:txBody>
      </p:sp>
      <p:sp>
        <p:nvSpPr>
          <p:cNvPr id="4" name="Slide Number Placeholder 13">
            <a:extLst>
              <a:ext uri="{FF2B5EF4-FFF2-40B4-BE49-F238E27FC236}">
                <a16:creationId xmlns:a16="http://schemas.microsoft.com/office/drawing/2014/main" id="{ED76DF58-A9E1-1DC5-F06F-4DAE2D3470C1}"/>
              </a:ext>
            </a:extLst>
          </p:cNvPr>
          <p:cNvSpPr txBox="1">
            <a:spLocks/>
          </p:cNvSpPr>
          <p:nvPr userDrawn="1"/>
        </p:nvSpPr>
        <p:spPr>
          <a:xfrm>
            <a:off x="9933885" y="221918"/>
            <a:ext cx="506897" cy="470245"/>
          </a:xfrm>
          <a:prstGeom prst="rect">
            <a:avLst/>
          </a:prstGeom>
        </p:spPr>
        <p:txBody>
          <a:bodyPr vert="horz" lIns="98694" tIns="49347" rIns="98694" bIns="49347" rtlCol="0" anchor="ctr"/>
          <a:lstStyle>
            <a:defPPr>
              <a:defRPr lang="en-US"/>
            </a:defPPr>
            <a:lvl1pPr marL="0" algn="ctr" defTabSz="457159" rtl="0" eaLnBrk="1" latinLnBrk="0" hangingPunct="1">
              <a:defRPr sz="1801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80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4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9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62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2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8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EDBD48-A036-C447-890B-F0EA05A93E68}" type="slidenum">
              <a:rPr lang="en-US" sz="1944" smtClean="0">
                <a:solidFill>
                  <a:schemeClr val="bg1"/>
                </a:solidFill>
              </a:rPr>
              <a:pPr/>
              <a:t>‹#›</a:t>
            </a:fld>
            <a:endParaRPr lang="en-US" sz="1944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2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387B58-7C67-A8C8-D9A4-EF689C7048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0686256" cy="75604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1842B8-BF23-13DA-E8EE-34B8CE7911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347" y="3344007"/>
            <a:ext cx="8870673" cy="675860"/>
          </a:xfrm>
        </p:spPr>
        <p:txBody>
          <a:bodyPr anchor="b">
            <a:noAutofit/>
          </a:bodyPr>
          <a:lstStyle>
            <a:lvl1pPr algn="l">
              <a:defRPr sz="4700" b="1" i="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Section Title Placed Here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991D1FE-4883-7B35-4B39-40A6E156F4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3137" y="4378220"/>
            <a:ext cx="7076810" cy="971021"/>
          </a:xfrm>
        </p:spPr>
        <p:txBody>
          <a:bodyPr>
            <a:normAutofit/>
          </a:bodyPr>
          <a:lstStyle>
            <a:lvl1pPr marL="0" indent="0" algn="l">
              <a:buNone/>
              <a:defRPr sz="274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47648" indent="0" algn="ctr">
              <a:buNone/>
              <a:defRPr sz="1958"/>
            </a:lvl2pPr>
            <a:lvl3pPr marL="895298" indent="0" algn="ctr">
              <a:buNone/>
              <a:defRPr sz="1764"/>
            </a:lvl3pPr>
            <a:lvl4pPr marL="1342946" indent="0" algn="ctr">
              <a:buNone/>
              <a:defRPr sz="1567"/>
            </a:lvl4pPr>
            <a:lvl5pPr marL="1790595" indent="0" algn="ctr">
              <a:buNone/>
              <a:defRPr sz="1567"/>
            </a:lvl5pPr>
            <a:lvl6pPr marL="2238244" indent="0" algn="ctr">
              <a:buNone/>
              <a:defRPr sz="1567"/>
            </a:lvl6pPr>
            <a:lvl7pPr marL="2685893" indent="0" algn="ctr">
              <a:buNone/>
              <a:defRPr sz="1567"/>
            </a:lvl7pPr>
            <a:lvl8pPr marL="3133542" indent="0" algn="ctr">
              <a:buNone/>
              <a:defRPr sz="1567"/>
            </a:lvl8pPr>
            <a:lvl9pPr marL="3581192" indent="0" algn="ctr">
              <a:buNone/>
              <a:defRPr sz="1567"/>
            </a:lvl9pPr>
          </a:lstStyle>
          <a:p>
            <a:r>
              <a:rPr lang="en-GB"/>
              <a:t>Section subtitle information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58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n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176605-4E24-997F-C523-CF377C682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7670" y="-47846"/>
            <a:ext cx="10827152" cy="7655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015D46-4DC5-E8C6-B8F5-36ACD2A51C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9110" y="6206996"/>
            <a:ext cx="375854" cy="375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58DEA3-854F-6E5A-F34E-4A8B916DEB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9110" y="6722738"/>
            <a:ext cx="375854" cy="375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890658-5994-89AE-7C99-23EF9C292D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49110" y="5694669"/>
            <a:ext cx="375854" cy="375854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FAE459A-89AA-21F1-0515-FB0D71B3E4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39737" y="312290"/>
            <a:ext cx="2142701" cy="292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95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y-GB"/>
              <a:t>Arolwg Hydref 2025</a:t>
            </a:r>
          </a:p>
        </p:txBody>
      </p:sp>
      <p:sp>
        <p:nvSpPr>
          <p:cNvPr id="10" name="Slide Number Placeholder 13">
            <a:extLst>
              <a:ext uri="{FF2B5EF4-FFF2-40B4-BE49-F238E27FC236}">
                <a16:creationId xmlns:a16="http://schemas.microsoft.com/office/drawing/2014/main" id="{4C266334-3275-673F-E859-B0E751D6DF03}"/>
              </a:ext>
            </a:extLst>
          </p:cNvPr>
          <p:cNvSpPr txBox="1">
            <a:spLocks/>
          </p:cNvSpPr>
          <p:nvPr userDrawn="1"/>
        </p:nvSpPr>
        <p:spPr>
          <a:xfrm>
            <a:off x="9933885" y="221918"/>
            <a:ext cx="506897" cy="470245"/>
          </a:xfrm>
          <a:prstGeom prst="rect">
            <a:avLst/>
          </a:prstGeom>
        </p:spPr>
        <p:txBody>
          <a:bodyPr vert="horz" lIns="98694" tIns="49347" rIns="98694" bIns="49347" rtlCol="0" anchor="ctr"/>
          <a:lstStyle>
            <a:defPPr>
              <a:defRPr lang="en-US"/>
            </a:defPPr>
            <a:lvl1pPr marL="0" algn="ctr" defTabSz="457159" rtl="0" eaLnBrk="1" latinLnBrk="0" hangingPunct="1">
              <a:defRPr sz="1801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80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4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9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62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2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8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EDBD48-A036-C447-890B-F0EA05A93E68}" type="slidenum">
              <a:rPr lang="en-US" sz="1944" smtClean="0">
                <a:solidFill>
                  <a:schemeClr val="bg1"/>
                </a:solidFill>
              </a:rPr>
              <a:pPr/>
              <a:t>‹#›</a:t>
            </a:fld>
            <a:endParaRPr lang="en-US" sz="1944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44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2FB5E0-127E-0694-4B14-AACDD27BC0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7670" y="-47846"/>
            <a:ext cx="10827152" cy="76553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1842B8-BF23-13DA-E8EE-34B8CE7911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347" y="3407803"/>
            <a:ext cx="8870673" cy="6758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885" b="1" i="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Section Title Placed Here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991D1FE-4883-7B35-4B39-40A6E156F4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3137" y="4378220"/>
            <a:ext cx="7076810" cy="9710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1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93440" indent="0" algn="ctr">
              <a:buNone/>
              <a:defRPr sz="2159"/>
            </a:lvl2pPr>
            <a:lvl3pPr marL="986881" indent="0" algn="ctr">
              <a:buNone/>
              <a:defRPr sz="1944"/>
            </a:lvl3pPr>
            <a:lvl4pPr marL="1480319" indent="0" algn="ctr">
              <a:buNone/>
              <a:defRPr sz="1727"/>
            </a:lvl4pPr>
            <a:lvl5pPr marL="1973760" indent="0" algn="ctr">
              <a:buNone/>
              <a:defRPr sz="1727"/>
            </a:lvl5pPr>
            <a:lvl6pPr marL="2467200" indent="0" algn="ctr">
              <a:buNone/>
              <a:defRPr sz="1727"/>
            </a:lvl6pPr>
            <a:lvl7pPr marL="2960641" indent="0" algn="ctr">
              <a:buNone/>
              <a:defRPr sz="1727"/>
            </a:lvl7pPr>
            <a:lvl8pPr marL="3454082" indent="0" algn="ctr">
              <a:buNone/>
              <a:defRPr sz="1727"/>
            </a:lvl8pPr>
            <a:lvl9pPr marL="3947521" indent="0" algn="ctr">
              <a:buNone/>
              <a:defRPr sz="1727"/>
            </a:lvl9pPr>
          </a:lstStyle>
          <a:p>
            <a:r>
              <a:rPr lang="en-GB"/>
              <a:t>Section subtitle information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44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E2E9DD87-F638-5547-3FC8-63073A7E6111}"/>
              </a:ext>
            </a:extLst>
          </p:cNvPr>
          <p:cNvSpPr txBox="1">
            <a:spLocks/>
          </p:cNvSpPr>
          <p:nvPr userDrawn="1"/>
        </p:nvSpPr>
        <p:spPr>
          <a:xfrm>
            <a:off x="478290" y="4556657"/>
            <a:ext cx="7133459" cy="12390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4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2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1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9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8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22"/>
              <a:t>Sub Title – Findings from title</a:t>
            </a:r>
          </a:p>
          <a:p>
            <a:r>
              <a:rPr lang="en-GB" sz="3022"/>
              <a:t>Secondary sub heading</a:t>
            </a:r>
            <a:endParaRPr lang="en-US" sz="3022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4A5864-BD71-0235-66D4-36985870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7670" y="-47846"/>
            <a:ext cx="10827152" cy="765536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3871C-137D-F924-D534-B16DC57250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722" y="3443725"/>
            <a:ext cx="8982195" cy="72366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317" b="1" i="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Main Presentation Title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961AF5F-7CE2-3D8E-BC41-AF5CAFF52E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8290" y="4545613"/>
            <a:ext cx="7133459" cy="12390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59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93440" indent="0" algn="ctr">
              <a:buNone/>
              <a:defRPr sz="2159"/>
            </a:lvl2pPr>
            <a:lvl3pPr marL="986881" indent="0" algn="ctr">
              <a:buNone/>
              <a:defRPr sz="1944"/>
            </a:lvl3pPr>
            <a:lvl4pPr marL="1480319" indent="0" algn="ctr">
              <a:buNone/>
              <a:defRPr sz="1727"/>
            </a:lvl4pPr>
            <a:lvl5pPr marL="1973760" indent="0" algn="ctr">
              <a:buNone/>
              <a:defRPr sz="1727"/>
            </a:lvl5pPr>
            <a:lvl6pPr marL="2467200" indent="0" algn="ctr">
              <a:buNone/>
              <a:defRPr sz="1727"/>
            </a:lvl6pPr>
            <a:lvl7pPr marL="2960641" indent="0" algn="ctr">
              <a:buNone/>
              <a:defRPr sz="1727"/>
            </a:lvl7pPr>
            <a:lvl8pPr marL="3454082" indent="0" algn="ctr">
              <a:buNone/>
              <a:defRPr sz="1727"/>
            </a:lvl8pPr>
            <a:lvl9pPr marL="3947521" indent="0" algn="ctr">
              <a:buNone/>
              <a:defRPr sz="1727"/>
            </a:lvl9pPr>
          </a:lstStyle>
          <a:p>
            <a:r>
              <a:rPr lang="en-GB"/>
              <a:t>Sub Title – Findings from title</a:t>
            </a:r>
          </a:p>
          <a:p>
            <a:r>
              <a:rPr lang="en-GB"/>
              <a:t>Secondary sub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19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4B8F56-4C3C-5BBD-DF49-AA42391497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7669" y="-47846"/>
            <a:ext cx="10827150" cy="765536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8BF7CE7-E2DE-E7C7-1A00-FE57B61A62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47929" y="312290"/>
            <a:ext cx="2234510" cy="292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95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y-GB"/>
              <a:t>Arolwg Hydref 2025</a:t>
            </a:r>
          </a:p>
        </p:txBody>
      </p:sp>
      <p:sp>
        <p:nvSpPr>
          <p:cNvPr id="12" name="Slide Number Placeholder 13">
            <a:extLst>
              <a:ext uri="{FF2B5EF4-FFF2-40B4-BE49-F238E27FC236}">
                <a16:creationId xmlns:a16="http://schemas.microsoft.com/office/drawing/2014/main" id="{B65268C4-185D-0EFD-38D1-D106FABA1CA2}"/>
              </a:ext>
            </a:extLst>
          </p:cNvPr>
          <p:cNvSpPr txBox="1">
            <a:spLocks/>
          </p:cNvSpPr>
          <p:nvPr userDrawn="1"/>
        </p:nvSpPr>
        <p:spPr>
          <a:xfrm>
            <a:off x="9933885" y="221918"/>
            <a:ext cx="506897" cy="470245"/>
          </a:xfrm>
          <a:prstGeom prst="rect">
            <a:avLst/>
          </a:prstGeom>
        </p:spPr>
        <p:txBody>
          <a:bodyPr vert="horz" lIns="98694" tIns="49347" rIns="98694" bIns="49347" rtlCol="0" anchor="ctr"/>
          <a:lstStyle>
            <a:defPPr>
              <a:defRPr lang="en-US"/>
            </a:defPPr>
            <a:lvl1pPr marL="0" algn="ctr" defTabSz="457159" rtl="0" eaLnBrk="1" latinLnBrk="0" hangingPunct="1">
              <a:defRPr sz="1801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80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4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9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62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2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8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EDBD48-A036-C447-890B-F0EA05A93E68}" type="slidenum">
              <a:rPr lang="en-US" sz="1944" smtClean="0">
                <a:solidFill>
                  <a:schemeClr val="bg1"/>
                </a:solidFill>
              </a:rPr>
              <a:pPr/>
              <a:t>‹#›</a:t>
            </a:fld>
            <a:endParaRPr lang="en-US" sz="1944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85E031-F783-85B3-8833-145BB3EAFA89}"/>
              </a:ext>
            </a:extLst>
          </p:cNvPr>
          <p:cNvGrpSpPr/>
          <p:nvPr userDrawn="1"/>
        </p:nvGrpSpPr>
        <p:grpSpPr>
          <a:xfrm>
            <a:off x="294005" y="1336325"/>
            <a:ext cx="506214" cy="3303090"/>
            <a:chOff x="272396" y="1212290"/>
            <a:chExt cx="508139" cy="32465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895887-152A-A29C-BC1E-E367AFD6C5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72396" y="2584782"/>
              <a:ext cx="508139" cy="4975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3CA295-D87A-4746-49B0-E88591A6FE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72396" y="1892752"/>
              <a:ext cx="508139" cy="49754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597CFE-03F5-848E-EFCA-E2D66B5B71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72396" y="1212290"/>
              <a:ext cx="508139" cy="49754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71F3AB-13C9-2EA9-0BE0-A846E8398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72396" y="3273019"/>
              <a:ext cx="508139" cy="49754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AE74A78-9BB2-79B9-DE1C-DA23E445C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72396" y="3961256"/>
              <a:ext cx="508139" cy="497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3556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7E51E9-FE1B-4291-1A77-8F58F3702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7669" y="-47846"/>
            <a:ext cx="10827150" cy="7655366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8424461-0EFC-489A-18F4-8E12E8DA36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16786" y="312290"/>
            <a:ext cx="2165653" cy="292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95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y-GB"/>
              <a:t>Arolwg Hydref 2025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AB6CBF95-37AE-88D6-8746-3A8078017007}"/>
              </a:ext>
            </a:extLst>
          </p:cNvPr>
          <p:cNvSpPr txBox="1">
            <a:spLocks/>
          </p:cNvSpPr>
          <p:nvPr userDrawn="1"/>
        </p:nvSpPr>
        <p:spPr>
          <a:xfrm>
            <a:off x="9933885" y="221918"/>
            <a:ext cx="506897" cy="470245"/>
          </a:xfrm>
          <a:prstGeom prst="rect">
            <a:avLst/>
          </a:prstGeom>
        </p:spPr>
        <p:txBody>
          <a:bodyPr vert="horz" lIns="98694" tIns="49347" rIns="98694" bIns="49347" rtlCol="0" anchor="ctr"/>
          <a:lstStyle>
            <a:defPPr>
              <a:defRPr lang="en-US"/>
            </a:defPPr>
            <a:lvl1pPr marL="0" algn="ctr" defTabSz="457159" rtl="0" eaLnBrk="1" latinLnBrk="0" hangingPunct="1">
              <a:defRPr sz="1801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80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4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9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62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2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8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EDBD48-A036-C447-890B-F0EA05A93E68}" type="slidenum">
              <a:rPr lang="en-US" sz="1944" smtClean="0">
                <a:solidFill>
                  <a:schemeClr val="bg1"/>
                </a:solidFill>
              </a:rPr>
              <a:pPr/>
              <a:t>‹#›</a:t>
            </a:fld>
            <a:endParaRPr lang="en-US" sz="1944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8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 descr="A blue background with colorful circles and text&#10;&#10;Description automatically generated">
            <a:extLst>
              <a:ext uri="{FF2B5EF4-FFF2-40B4-BE49-F238E27FC236}">
                <a16:creationId xmlns:a16="http://schemas.microsoft.com/office/drawing/2014/main" id="{3DA10943-0E79-C7EB-E1EE-BA39E6300C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0686257" cy="756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3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86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30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41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79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99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73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74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96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57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24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9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050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387B58-7C67-A8C8-D9A4-EF689C7048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0686256" cy="75604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1842B8-BF23-13DA-E8EE-34B8CE7911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9037" y="1003870"/>
            <a:ext cx="8870673" cy="675860"/>
          </a:xfrm>
        </p:spPr>
        <p:txBody>
          <a:bodyPr anchor="b">
            <a:noAutofit/>
          </a:bodyPr>
          <a:lstStyle>
            <a:lvl1pPr algn="l">
              <a:defRPr sz="3133" b="1" i="0">
                <a:solidFill>
                  <a:srgbClr val="275087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Content / Title information here</a:t>
            </a:r>
            <a:endParaRPr lang="en-US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6A41CA3-A654-1A2C-F129-E1A6CE5B40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1139" y="401605"/>
            <a:ext cx="1511300" cy="292100"/>
          </a:xfrm>
        </p:spPr>
        <p:txBody>
          <a:bodyPr>
            <a:normAutofit/>
          </a:bodyPr>
          <a:lstStyle>
            <a:lvl1pPr marL="0" indent="0" algn="r">
              <a:buNone/>
              <a:defRPr sz="1175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Date / Year Here</a:t>
            </a:r>
            <a:endParaRPr lang="en-US"/>
          </a:p>
        </p:txBody>
      </p:sp>
      <p:sp>
        <p:nvSpPr>
          <p:cNvPr id="4" name="Slide Number Placeholder 13">
            <a:extLst>
              <a:ext uri="{FF2B5EF4-FFF2-40B4-BE49-F238E27FC236}">
                <a16:creationId xmlns:a16="http://schemas.microsoft.com/office/drawing/2014/main" id="{ED76DF58-A9E1-1DC5-F06F-4DAE2D3470C1}"/>
              </a:ext>
            </a:extLst>
          </p:cNvPr>
          <p:cNvSpPr txBox="1">
            <a:spLocks/>
          </p:cNvSpPr>
          <p:nvPr userDrawn="1"/>
        </p:nvSpPr>
        <p:spPr>
          <a:xfrm>
            <a:off x="9971365" y="260196"/>
            <a:ext cx="506897" cy="470245"/>
          </a:xfrm>
          <a:prstGeom prst="rect">
            <a:avLst/>
          </a:prstGeom>
        </p:spPr>
        <p:txBody>
          <a:bodyPr vert="horz" lIns="89533" tIns="44766" rIns="89533" bIns="44766" rtlCol="0" anchor="ctr"/>
          <a:lstStyle>
            <a:defPPr>
              <a:defRPr lang="en-US"/>
            </a:defPPr>
            <a:lvl1pPr marL="0" algn="ctr" defTabSz="457159" rtl="0" eaLnBrk="1" latinLnBrk="0" hangingPunct="1">
              <a:defRPr sz="1801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80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4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9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62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2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8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EDBD48-A036-C447-890B-F0EA05A93E68}" type="slidenum">
              <a:rPr lang="en-US" sz="1764" smtClean="0">
                <a:solidFill>
                  <a:schemeClr val="bg1"/>
                </a:solidFill>
              </a:rPr>
              <a:pPr/>
              <a:t>‹#›</a:t>
            </a:fld>
            <a:endParaRPr lang="en-US" sz="1764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35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387B58-7C67-A8C8-D9A4-EF689C7048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0686256" cy="75604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1842B8-BF23-13DA-E8EE-34B8CE7911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347" y="3344007"/>
            <a:ext cx="8870673" cy="675860"/>
          </a:xfrm>
        </p:spPr>
        <p:txBody>
          <a:bodyPr anchor="b">
            <a:noAutofit/>
          </a:bodyPr>
          <a:lstStyle>
            <a:lvl1pPr algn="l">
              <a:defRPr sz="4700" b="1" i="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Section Title Placed Here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991D1FE-4883-7B35-4B39-40A6E156F4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3137" y="4378220"/>
            <a:ext cx="7076810" cy="971021"/>
          </a:xfrm>
        </p:spPr>
        <p:txBody>
          <a:bodyPr>
            <a:normAutofit/>
          </a:bodyPr>
          <a:lstStyle>
            <a:lvl1pPr marL="0" indent="0" algn="l">
              <a:buNone/>
              <a:defRPr sz="274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47648" indent="0" algn="ctr">
              <a:buNone/>
              <a:defRPr sz="1958"/>
            </a:lvl2pPr>
            <a:lvl3pPr marL="895298" indent="0" algn="ctr">
              <a:buNone/>
              <a:defRPr sz="1764"/>
            </a:lvl3pPr>
            <a:lvl4pPr marL="1342946" indent="0" algn="ctr">
              <a:buNone/>
              <a:defRPr sz="1567"/>
            </a:lvl4pPr>
            <a:lvl5pPr marL="1790595" indent="0" algn="ctr">
              <a:buNone/>
              <a:defRPr sz="1567"/>
            </a:lvl5pPr>
            <a:lvl6pPr marL="2238244" indent="0" algn="ctr">
              <a:buNone/>
              <a:defRPr sz="1567"/>
            </a:lvl6pPr>
            <a:lvl7pPr marL="2685893" indent="0" algn="ctr">
              <a:buNone/>
              <a:defRPr sz="1567"/>
            </a:lvl7pPr>
            <a:lvl8pPr marL="3133542" indent="0" algn="ctr">
              <a:buNone/>
              <a:defRPr sz="1567"/>
            </a:lvl8pPr>
            <a:lvl9pPr marL="3581192" indent="0" algn="ctr">
              <a:buNone/>
              <a:defRPr sz="1567"/>
            </a:lvl9pPr>
          </a:lstStyle>
          <a:p>
            <a:r>
              <a:rPr lang="en-GB"/>
              <a:t>Section subtitle information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1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colorful circles and text&#10;&#10;Description automatically generated">
            <a:extLst>
              <a:ext uri="{FF2B5EF4-FFF2-40B4-BE49-F238E27FC236}">
                <a16:creationId xmlns:a16="http://schemas.microsoft.com/office/drawing/2014/main" id="{4F387B58-7C67-A8C8-D9A4-EF689C7048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0686257" cy="75604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1842B8-BF23-13DA-E8EE-34B8CE7911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347" y="3344008"/>
            <a:ext cx="8322033" cy="656494"/>
          </a:xfrm>
        </p:spPr>
        <p:txBody>
          <a:bodyPr anchor="b">
            <a:noAutofit/>
          </a:bodyPr>
          <a:lstStyle>
            <a:lvl1pPr algn="l">
              <a:defRPr sz="4700" b="1" i="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Main Presentation Title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991D1FE-4883-7B35-4B39-40A6E156F4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3138" y="4378220"/>
            <a:ext cx="6609173" cy="1124084"/>
          </a:xfrm>
        </p:spPr>
        <p:txBody>
          <a:bodyPr>
            <a:noAutofit/>
          </a:bodyPr>
          <a:lstStyle>
            <a:lvl1pPr marL="0" indent="0" algn="l">
              <a:buNone/>
              <a:defRPr sz="274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47648" indent="0" algn="ctr">
              <a:buNone/>
              <a:defRPr sz="1958"/>
            </a:lvl2pPr>
            <a:lvl3pPr marL="895298" indent="0" algn="ctr">
              <a:buNone/>
              <a:defRPr sz="1764"/>
            </a:lvl3pPr>
            <a:lvl4pPr marL="1342946" indent="0" algn="ctr">
              <a:buNone/>
              <a:defRPr sz="1567"/>
            </a:lvl4pPr>
            <a:lvl5pPr marL="1790595" indent="0" algn="ctr">
              <a:buNone/>
              <a:defRPr sz="1567"/>
            </a:lvl5pPr>
            <a:lvl6pPr marL="2238244" indent="0" algn="ctr">
              <a:buNone/>
              <a:defRPr sz="1567"/>
            </a:lvl6pPr>
            <a:lvl7pPr marL="2685893" indent="0" algn="ctr">
              <a:buNone/>
              <a:defRPr sz="1567"/>
            </a:lvl7pPr>
            <a:lvl8pPr marL="3133542" indent="0" algn="ctr">
              <a:buNone/>
              <a:defRPr sz="1567"/>
            </a:lvl8pPr>
            <a:lvl9pPr marL="3581192" indent="0" algn="ctr">
              <a:buNone/>
              <a:defRPr sz="1567"/>
            </a:lvl9pPr>
          </a:lstStyle>
          <a:p>
            <a:r>
              <a:rPr lang="en-GB"/>
              <a:t>Sub Title – Findings from title</a:t>
            </a:r>
          </a:p>
          <a:p>
            <a:r>
              <a:rPr lang="en-GB"/>
              <a:t>Secondary sub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3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387B58-7C67-A8C8-D9A4-EF689C7048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0686256" cy="756043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6A41CA3-A654-1A2C-F129-E1A6CE5B40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1139" y="401605"/>
            <a:ext cx="1511300" cy="292100"/>
          </a:xfrm>
        </p:spPr>
        <p:txBody>
          <a:bodyPr>
            <a:normAutofit/>
          </a:bodyPr>
          <a:lstStyle>
            <a:lvl1pPr marL="0" indent="0" algn="r">
              <a:buNone/>
              <a:defRPr sz="1175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Date / Year Here</a:t>
            </a:r>
            <a:endParaRPr lang="en-US"/>
          </a:p>
        </p:txBody>
      </p:sp>
      <p:sp>
        <p:nvSpPr>
          <p:cNvPr id="2" name="Slide Number Placeholder 13">
            <a:extLst>
              <a:ext uri="{FF2B5EF4-FFF2-40B4-BE49-F238E27FC236}">
                <a16:creationId xmlns:a16="http://schemas.microsoft.com/office/drawing/2014/main" id="{94CCCCC5-C2BA-61B8-3D0E-B0F47BD69529}"/>
              </a:ext>
            </a:extLst>
          </p:cNvPr>
          <p:cNvSpPr txBox="1">
            <a:spLocks/>
          </p:cNvSpPr>
          <p:nvPr userDrawn="1"/>
        </p:nvSpPr>
        <p:spPr>
          <a:xfrm>
            <a:off x="9971365" y="260196"/>
            <a:ext cx="506897" cy="470245"/>
          </a:xfrm>
          <a:prstGeom prst="rect">
            <a:avLst/>
          </a:prstGeom>
        </p:spPr>
        <p:txBody>
          <a:bodyPr vert="horz" lIns="89533" tIns="44766" rIns="89533" bIns="44766" rtlCol="0" anchor="ctr"/>
          <a:lstStyle>
            <a:defPPr>
              <a:defRPr lang="en-US"/>
            </a:defPPr>
            <a:lvl1pPr marL="0" algn="ctr" defTabSz="457159" rtl="0" eaLnBrk="1" latinLnBrk="0" hangingPunct="1">
              <a:defRPr sz="1801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80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4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9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62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2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8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EDBD48-A036-C447-890B-F0EA05A93E68}" type="slidenum">
              <a:rPr lang="en-US" sz="1764" smtClean="0">
                <a:solidFill>
                  <a:schemeClr val="bg1"/>
                </a:solidFill>
              </a:rPr>
              <a:pPr/>
              <a:t>‹#›</a:t>
            </a:fld>
            <a:endParaRPr lang="en-US" sz="1764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015D46-4DC5-E8C6-B8F5-36ACD2A51C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9110" y="6206996"/>
            <a:ext cx="375854" cy="375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58DEA3-854F-6E5A-F34E-4A8B916DEB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9110" y="6722738"/>
            <a:ext cx="375854" cy="375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890658-5994-89AE-7C99-23EF9C292D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49110" y="5694669"/>
            <a:ext cx="375854" cy="37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736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387B58-7C67-A8C8-D9A4-EF689C7048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0686254" cy="756043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6A41CA3-A654-1A2C-F129-E1A6CE5B40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1139" y="401605"/>
            <a:ext cx="1511300" cy="292100"/>
          </a:xfrm>
        </p:spPr>
        <p:txBody>
          <a:bodyPr>
            <a:normAutofit/>
          </a:bodyPr>
          <a:lstStyle>
            <a:lvl1pPr marL="0" indent="0" algn="r">
              <a:buNone/>
              <a:defRPr sz="1175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Date / Year Here</a:t>
            </a:r>
            <a:endParaRPr lang="en-US"/>
          </a:p>
        </p:txBody>
      </p:sp>
      <p:sp>
        <p:nvSpPr>
          <p:cNvPr id="2" name="Slide Number Placeholder 13">
            <a:extLst>
              <a:ext uri="{FF2B5EF4-FFF2-40B4-BE49-F238E27FC236}">
                <a16:creationId xmlns:a16="http://schemas.microsoft.com/office/drawing/2014/main" id="{E6E2B193-A351-08B4-14A5-5E24A4F7F054}"/>
              </a:ext>
            </a:extLst>
          </p:cNvPr>
          <p:cNvSpPr txBox="1">
            <a:spLocks/>
          </p:cNvSpPr>
          <p:nvPr userDrawn="1"/>
        </p:nvSpPr>
        <p:spPr>
          <a:xfrm>
            <a:off x="9971365" y="260196"/>
            <a:ext cx="506897" cy="470245"/>
          </a:xfrm>
          <a:prstGeom prst="rect">
            <a:avLst/>
          </a:prstGeom>
        </p:spPr>
        <p:txBody>
          <a:bodyPr vert="horz" lIns="89533" tIns="44766" rIns="89533" bIns="44766" rtlCol="0" anchor="ctr"/>
          <a:lstStyle>
            <a:defPPr>
              <a:defRPr lang="en-US"/>
            </a:defPPr>
            <a:lvl1pPr marL="0" algn="ctr" defTabSz="457159" rtl="0" eaLnBrk="1" latinLnBrk="0" hangingPunct="1">
              <a:defRPr sz="1801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80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4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9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62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2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8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EDBD48-A036-C447-890B-F0EA05A93E68}" type="slidenum">
              <a:rPr lang="en-US" sz="1764" smtClean="0">
                <a:solidFill>
                  <a:schemeClr val="bg1"/>
                </a:solidFill>
              </a:rPr>
              <a:pPr/>
              <a:t>‹#›</a:t>
            </a:fld>
            <a:endParaRPr lang="en-US" sz="1764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95887-152A-A29C-BC1E-E367AFD6C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032" y="2849243"/>
            <a:ext cx="548448" cy="548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3CA295-D87A-4746-49B0-E88591A6FE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4032" y="2086409"/>
            <a:ext cx="548448" cy="548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597CFE-03F5-848E-EFCA-E2D66B5B71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4032" y="1336325"/>
            <a:ext cx="548448" cy="548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71F3AB-13C9-2EA9-0BE0-A846E839885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4032" y="3607897"/>
            <a:ext cx="548448" cy="5484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E74A78-9BB2-79B9-DE1C-DA23E445C83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44032" y="4366551"/>
            <a:ext cx="548448" cy="54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75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387B58-7C67-A8C8-D9A4-EF689C7048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0686254" cy="756043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6A41CA3-A654-1A2C-F129-E1A6CE5B40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1139" y="401605"/>
            <a:ext cx="1511300" cy="292100"/>
          </a:xfrm>
        </p:spPr>
        <p:txBody>
          <a:bodyPr>
            <a:normAutofit/>
          </a:bodyPr>
          <a:lstStyle>
            <a:lvl1pPr marL="0" indent="0" algn="r">
              <a:buNone/>
              <a:defRPr sz="1175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Date / Year Here</a:t>
            </a:r>
            <a:endParaRPr lang="en-US"/>
          </a:p>
        </p:txBody>
      </p:sp>
      <p:sp>
        <p:nvSpPr>
          <p:cNvPr id="2" name="Slide Number Placeholder 13">
            <a:extLst>
              <a:ext uri="{FF2B5EF4-FFF2-40B4-BE49-F238E27FC236}">
                <a16:creationId xmlns:a16="http://schemas.microsoft.com/office/drawing/2014/main" id="{E6E2B193-A351-08B4-14A5-5E24A4F7F054}"/>
              </a:ext>
            </a:extLst>
          </p:cNvPr>
          <p:cNvSpPr txBox="1">
            <a:spLocks/>
          </p:cNvSpPr>
          <p:nvPr userDrawn="1"/>
        </p:nvSpPr>
        <p:spPr>
          <a:xfrm>
            <a:off x="9971365" y="260196"/>
            <a:ext cx="506897" cy="470245"/>
          </a:xfrm>
          <a:prstGeom prst="rect">
            <a:avLst/>
          </a:prstGeom>
        </p:spPr>
        <p:txBody>
          <a:bodyPr vert="horz" lIns="89533" tIns="44766" rIns="89533" bIns="44766" rtlCol="0" anchor="ctr"/>
          <a:lstStyle>
            <a:defPPr>
              <a:defRPr lang="en-US"/>
            </a:defPPr>
            <a:lvl1pPr marL="0" algn="ctr" defTabSz="457159" rtl="0" eaLnBrk="1" latinLnBrk="0" hangingPunct="1">
              <a:defRPr sz="1801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80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4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9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62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2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8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EDBD48-A036-C447-890B-F0EA05A93E68}" type="slidenum">
              <a:rPr lang="en-US" sz="1764" smtClean="0">
                <a:solidFill>
                  <a:schemeClr val="bg1"/>
                </a:solidFill>
              </a:rPr>
              <a:pPr/>
              <a:t>‹#›</a:t>
            </a:fld>
            <a:endParaRPr lang="en-US" sz="1764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55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12B3C0-3B2A-C83A-4F5B-04B000E250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7670" y="-47846"/>
            <a:ext cx="10827152" cy="76553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1842B8-BF23-13DA-E8EE-34B8CE7911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9038" y="1003872"/>
            <a:ext cx="8870673" cy="47290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536" b="1" i="0">
                <a:solidFill>
                  <a:srgbClr val="275087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Content / Title information here</a:t>
            </a:r>
            <a:endParaRPr lang="en-US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6A41CA3-A654-1A2C-F129-E1A6CE5B40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97116" y="312290"/>
            <a:ext cx="2085322" cy="292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68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October 2025 Survey</a:t>
            </a:r>
            <a:endParaRPr lang="en-US"/>
          </a:p>
        </p:txBody>
      </p:sp>
      <p:sp>
        <p:nvSpPr>
          <p:cNvPr id="4" name="Slide Number Placeholder 13">
            <a:extLst>
              <a:ext uri="{FF2B5EF4-FFF2-40B4-BE49-F238E27FC236}">
                <a16:creationId xmlns:a16="http://schemas.microsoft.com/office/drawing/2014/main" id="{ED76DF58-A9E1-1DC5-F06F-4DAE2D3470C1}"/>
              </a:ext>
            </a:extLst>
          </p:cNvPr>
          <p:cNvSpPr txBox="1">
            <a:spLocks/>
          </p:cNvSpPr>
          <p:nvPr userDrawn="1"/>
        </p:nvSpPr>
        <p:spPr>
          <a:xfrm>
            <a:off x="9933886" y="221918"/>
            <a:ext cx="506897" cy="470245"/>
          </a:xfrm>
          <a:prstGeom prst="rect">
            <a:avLst/>
          </a:prstGeom>
        </p:spPr>
        <p:txBody>
          <a:bodyPr vert="horz" lIns="96635" tIns="48318" rIns="96635" bIns="48318" rtlCol="0" anchor="ctr"/>
          <a:lstStyle>
            <a:defPPr>
              <a:defRPr lang="en-US"/>
            </a:defPPr>
            <a:lvl1pPr marL="0" algn="ctr" defTabSz="457159" rtl="0" eaLnBrk="1" latinLnBrk="0" hangingPunct="1">
              <a:defRPr sz="1801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59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80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4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9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62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2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81" algn="l" defTabSz="4571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EDBD48-A036-C447-890B-F0EA05A93E68}" type="slidenum">
              <a:rPr lang="en-US" sz="1904" smtClean="0">
                <a:solidFill>
                  <a:schemeClr val="bg1"/>
                </a:solidFill>
              </a:rPr>
              <a:pPr/>
              <a:t>‹#›</a:t>
            </a:fld>
            <a:endParaRPr lang="en-US" sz="1904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63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2FB5E0-127E-0694-4B14-AACDD27BC0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7670" y="-47846"/>
            <a:ext cx="10827152" cy="76553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1842B8-BF23-13DA-E8EE-34B8CE7911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348" y="3407803"/>
            <a:ext cx="8870673" cy="6758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803" b="1" i="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Section Title Placed Here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991D1FE-4883-7B35-4B39-40A6E156F4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3137" y="4378221"/>
            <a:ext cx="7076810" cy="9710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8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83148" indent="0" algn="ctr">
              <a:buNone/>
              <a:defRPr sz="2114"/>
            </a:lvl2pPr>
            <a:lvl3pPr marL="966295" indent="0" algn="ctr">
              <a:buNone/>
              <a:defRPr sz="1904"/>
            </a:lvl3pPr>
            <a:lvl4pPr marL="1449441" indent="0" algn="ctr">
              <a:buNone/>
              <a:defRPr sz="1691"/>
            </a:lvl4pPr>
            <a:lvl5pPr marL="1932589" indent="0" algn="ctr">
              <a:buNone/>
              <a:defRPr sz="1691"/>
            </a:lvl5pPr>
            <a:lvl6pPr marL="2415737" indent="0" algn="ctr">
              <a:buNone/>
              <a:defRPr sz="1691"/>
            </a:lvl6pPr>
            <a:lvl7pPr marL="2898885" indent="0" algn="ctr">
              <a:buNone/>
              <a:defRPr sz="1691"/>
            </a:lvl7pPr>
            <a:lvl8pPr marL="3382033" indent="0" algn="ctr">
              <a:buNone/>
              <a:defRPr sz="1691"/>
            </a:lvl8pPr>
            <a:lvl9pPr marL="3865179" indent="0" algn="ctr">
              <a:buNone/>
              <a:defRPr sz="1691"/>
            </a:lvl9pPr>
          </a:lstStyle>
          <a:p>
            <a:r>
              <a:rPr lang="en-GB"/>
              <a:t>Section subtitle information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76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01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47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7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37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8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69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8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668" r:id="rId16"/>
    <p:sldLayoutId id="2147483665" r:id="rId17"/>
    <p:sldLayoutId id="2147483666" r:id="rId18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919BC-94B6-9949-9796-BD8E2411EDF9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5D45F-C17E-3F4E-AD1C-D98031DF7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684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icc.gig.cymru/pynciau/amser-i-siarad-iechyd-cyhoeddus/" TargetMode="Externa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8_E36D43AA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lyw.cymru/mynegai-amddifadedd-lluosog-cymru-2025" TargetMode="External"/><Relationship Id="rId2" Type="http://schemas.openxmlformats.org/officeDocument/2006/relationships/hyperlink" Target="https://cy.ons.gov.uk/peoplepopulationandcommunity/populationandmigration/populationestimates/datasets/lowersuperoutputareamidyearpopulationestimates?_gl=1*mqq43l*_ga*MTUxNzU5Mjc0My4xNzQ0MjkwNjcz*_ga_W804VY6YKS*czE3NzgwNjAwMzUkbzckZzAkdDE3NzgwNjAwMzUkajYwJGwwJGgw" TargetMode="Externa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stics.ukdataservice.ac.uk/ne/dataset/england-and-wales-census-2021-ethnic-group-by-age-and-sex/resource/b4490710-28b8-4e9b-bb6a-ce7a32ad1d3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stats.llyw.cymru/cy-GB/topic/71/people-identity-equality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icc.gig.cymru/adroddiad-iechyd-cyhoeddus/creu-a-sefydlu-panel-sydd-a-chynrychiolaeth-genedlaethol-protocol/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B_7320095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3_F474F5F2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D69680C-EFD8-8F28-A492-75F385B005F6}"/>
              </a:ext>
            </a:extLst>
          </p:cNvPr>
          <p:cNvSpPr txBox="1">
            <a:spLocks/>
          </p:cNvSpPr>
          <p:nvPr/>
        </p:nvSpPr>
        <p:spPr>
          <a:xfrm>
            <a:off x="352580" y="3236784"/>
            <a:ext cx="9740021" cy="729474"/>
          </a:xfrm>
          <a:prstGeom prst="rect">
            <a:avLst/>
          </a:prstGeom>
        </p:spPr>
        <p:txBody>
          <a:bodyPr vert="horz" lIns="98694" tIns="49347" rIns="98694" bIns="49347" rtlCol="0" anchor="b">
            <a:noAutofit/>
          </a:bodyPr>
          <a:lstStyle>
            <a:lvl1pPr algn="l" defTabSz="9143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D50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cy-GB" sz="3885" noProof="0" dirty="0">
                <a:solidFill>
                  <a:schemeClr val="bg1"/>
                </a:solidFill>
                <a:latin typeface="Ubuntu" panose="020B0504030602030204" pitchFamily="34" charset="0"/>
              </a:rPr>
              <a:t>Amser i Siarad Iechyd Cyhoeddus</a:t>
            </a:r>
            <a:endParaRPr lang="cy-GB" sz="3885" noProof="0" dirty="0">
              <a:solidFill>
                <a:schemeClr val="bg1"/>
              </a:solidFill>
              <a:highlight>
                <a:srgbClr val="FFFF00"/>
              </a:highlight>
              <a:latin typeface="Ubuntu" panose="020B050403060203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238AD5F-1FFB-092D-50F9-D31B3D66378F}"/>
              </a:ext>
            </a:extLst>
          </p:cNvPr>
          <p:cNvSpPr txBox="1">
            <a:spLocks/>
          </p:cNvSpPr>
          <p:nvPr/>
        </p:nvSpPr>
        <p:spPr>
          <a:xfrm>
            <a:off x="459856" y="4148626"/>
            <a:ext cx="6602909" cy="2023933"/>
          </a:xfrm>
          <a:prstGeom prst="rect">
            <a:avLst/>
          </a:prstGeom>
        </p:spPr>
        <p:txBody>
          <a:bodyPr vert="horz" lIns="98694" tIns="49347" rIns="98694" bIns="49347" rtlCol="0" anchor="t">
            <a:noAutofit/>
          </a:bodyPr>
          <a:lstStyle>
            <a:lvl1pPr marL="0" indent="0" algn="l" defTabSz="91437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2D50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98" indent="0" algn="ctr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97" indent="0" algn="ctr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95" indent="0" algn="ctr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93" indent="0" algn="ctr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91" indent="0" algn="ctr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90" indent="0" algn="ctr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89" indent="0" algn="ctr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87" indent="0" algn="ctr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y-GB" sz="1727" b="1" noProof="0" dirty="0">
                <a:solidFill>
                  <a:schemeClr val="bg1"/>
                </a:solidFill>
                <a:latin typeface="Ubuntu"/>
                <a:ea typeface="Verdana"/>
              </a:rPr>
              <a:t>Chwefror 2026 Canfyddiadau Arolwg:</a:t>
            </a:r>
          </a:p>
          <a:p>
            <a:r>
              <a:rPr lang="cy-GB" sz="1511" noProof="0" dirty="0">
                <a:solidFill>
                  <a:schemeClr val="bg1"/>
                </a:solidFill>
                <a:latin typeface="Verdana"/>
                <a:ea typeface="Verdana"/>
              </a:rPr>
              <a:t>Cartrefi oer; trais yn erbyn menywod, cam-drin domestig, a thrais rhywiol; ysmygu ail-law; tlodi plant.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y-GB" sz="1511" noProof="0" dirty="0">
                <a:solidFill>
                  <a:schemeClr val="bg1"/>
                </a:solidFill>
                <a:latin typeface="Ubuntu"/>
                <a:ea typeface="Verdana"/>
              </a:rPr>
              <a:t>Cyhoeddwyd: Mehefin 2026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cy-GB" sz="1511" noProof="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cy-GB" sz="1511" noProof="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>
              <a:lnSpc>
                <a:spcPct val="150000"/>
              </a:lnSpc>
            </a:pPr>
            <a:endParaRPr lang="cy-GB" sz="1511" noProof="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>
              <a:lnSpc>
                <a:spcPct val="120000"/>
              </a:lnSpc>
              <a:spcBef>
                <a:spcPts val="648"/>
              </a:spcBef>
            </a:pPr>
            <a:endParaRPr lang="cy-GB" sz="1727" noProof="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endParaRPr lang="cy-GB" sz="1511" noProof="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endParaRPr lang="cy-GB" sz="1511" noProof="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18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F5BB9-E812-89DB-456C-32B5D01B5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777" y="1026069"/>
            <a:ext cx="8870673" cy="621492"/>
          </a:xfrm>
        </p:spPr>
        <p:txBody>
          <a:bodyPr/>
          <a:lstStyle/>
          <a:p>
            <a:r>
              <a:rPr lang="cy-GB" sz="3200" noProof="0" dirty="0">
                <a:solidFill>
                  <a:srgbClr val="285087"/>
                </a:solidFill>
              </a:rPr>
              <a:t>Cartrefi oer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44F0CCE-E8BA-CC7A-55E1-8C4F24D18E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0" y="472087"/>
            <a:ext cx="1743328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A03AC1-6248-3311-19F3-400174C1A099}"/>
              </a:ext>
            </a:extLst>
          </p:cNvPr>
          <p:cNvSpPr txBox="1"/>
          <p:nvPr/>
        </p:nvSpPr>
        <p:spPr>
          <a:xfrm>
            <a:off x="341777" y="1647561"/>
            <a:ext cx="1021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/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Yn ystod y tri mis diwethaf, pa mor aml, os o gwbl, ydych chi wedi gwneud unrhyw rai o'r canlynol oherwydd cost gwresogi eich cartref?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5E96C87-F771-824C-16A5-F37594A74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653630"/>
              </p:ext>
            </p:extLst>
          </p:nvPr>
        </p:nvGraphicFramePr>
        <p:xfrm>
          <a:off x="583105" y="2202950"/>
          <a:ext cx="9525600" cy="4016872"/>
        </p:xfrm>
        <a:graphic>
          <a:graphicData uri="http://schemas.openxmlformats.org/drawingml/2006/table">
            <a:tbl>
              <a:tblPr/>
              <a:tblGrid>
                <a:gridCol w="4424324">
                  <a:extLst>
                    <a:ext uri="{9D8B030D-6E8A-4147-A177-3AD203B41FA5}">
                      <a16:colId xmlns:a16="http://schemas.microsoft.com/office/drawing/2014/main" val="2156695223"/>
                    </a:ext>
                  </a:extLst>
                </a:gridCol>
                <a:gridCol w="1275319">
                  <a:extLst>
                    <a:ext uri="{9D8B030D-6E8A-4147-A177-3AD203B41FA5}">
                      <a16:colId xmlns:a16="http://schemas.microsoft.com/office/drawing/2014/main" val="2761681471"/>
                    </a:ext>
                  </a:extLst>
                </a:gridCol>
                <a:gridCol w="1275319">
                  <a:extLst>
                    <a:ext uri="{9D8B030D-6E8A-4147-A177-3AD203B41FA5}">
                      <a16:colId xmlns:a16="http://schemas.microsoft.com/office/drawing/2014/main" val="3003961318"/>
                    </a:ext>
                  </a:extLst>
                </a:gridCol>
                <a:gridCol w="1275319">
                  <a:extLst>
                    <a:ext uri="{9D8B030D-6E8A-4147-A177-3AD203B41FA5}">
                      <a16:colId xmlns:a16="http://schemas.microsoft.com/office/drawing/2014/main" val="2113223946"/>
                    </a:ext>
                  </a:extLst>
                </a:gridCol>
                <a:gridCol w="1275319">
                  <a:extLst>
                    <a:ext uri="{9D8B030D-6E8A-4147-A177-3AD203B41FA5}">
                      <a16:colId xmlns:a16="http://schemas.microsoft.com/office/drawing/2014/main" val="775716664"/>
                    </a:ext>
                  </a:extLst>
                </a:gridCol>
              </a:tblGrid>
              <a:tr h="513166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cy-GB" sz="1200" b="0" i="0" u="none" strike="noStrike" noProof="0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Byth</a:t>
                      </a: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Weithiau</a:t>
                      </a: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Bob amser</a:t>
                      </a: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Amherthnasol</a:t>
                      </a: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3422234"/>
                  </a:ext>
                </a:extLst>
              </a:tr>
              <a:tr h="583951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Teimlo'n oer yn eich cartref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27%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AC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5A98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10%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FE1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cy-GB" sz="1200" b="0" i="0" u="none" strike="noStrike" noProof="0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547152"/>
                  </a:ext>
                </a:extLst>
              </a:tr>
              <a:tr h="583951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Cael trafferth cysgu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70A5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39%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B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5E5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cy-GB" sz="1200" b="0" i="0" u="none" strike="noStrike" noProof="0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616301"/>
                  </a:ext>
                </a:extLst>
              </a:tr>
              <a:tr h="583951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Dioddef o iechyd corfforol gwael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5896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29%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A5C7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9E8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cy-GB" sz="1200" b="0" i="0" u="none" strike="noStrike" noProof="0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684863"/>
                  </a:ext>
                </a:extLst>
              </a:tr>
              <a:tr h="583951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Dioddef o iechyd meddwl gwael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65%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5695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A7C8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9E8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endParaRPr lang="cy-GB" sz="1200" b="0" i="0" u="none" strike="noStrike" noProof="0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79763"/>
                  </a:ext>
                </a:extLst>
              </a:tr>
              <a:tr h="583951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Bod mewn dyled o ran biliau eraill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76%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3D85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7DC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566479"/>
                  </a:ext>
                </a:extLst>
              </a:tr>
              <a:tr h="583951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Bod mewn dyled o ran biliau gwresogi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3882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CDF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00675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5B8DBE7-BD85-B526-16F4-11509659D09B}"/>
              </a:ext>
            </a:extLst>
          </p:cNvPr>
          <p:cNvSpPr txBox="1"/>
          <p:nvPr/>
        </p:nvSpPr>
        <p:spPr>
          <a:xfrm>
            <a:off x="232100" y="6567836"/>
            <a:ext cx="8213257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noProof="0" dirty="0">
                <a:solidFill>
                  <a:srgbClr val="285087"/>
                </a:solidFill>
                <a:latin typeface="Ubuntu" panose="020B0504030602030204" pitchFamily="34" charset="0"/>
              </a:rPr>
              <a:t>Gwell gennyf beidio â dweud ar gyfer pob datganiad : Yn hafal i neu'n llai na </a:t>
            </a:r>
            <a:r>
              <a:rPr lang="cy-GB" sz="110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3%</a:t>
            </a:r>
          </a:p>
        </p:txBody>
      </p:sp>
    </p:spTree>
    <p:extLst>
      <p:ext uri="{BB962C8B-B14F-4D97-AF65-F5344CB8AC3E}">
        <p14:creationId xmlns:p14="http://schemas.microsoft.com/office/powerpoint/2010/main" val="132441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B54D4-8236-BDD2-5A64-2FF0B58C3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4B3ED-37D1-B7DD-39CD-C7202049A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536" y="1043462"/>
            <a:ext cx="9859739" cy="588526"/>
          </a:xfrm>
        </p:spPr>
        <p:txBody>
          <a:bodyPr/>
          <a:lstStyle/>
          <a:p>
            <a:r>
              <a:rPr lang="cy-GB" sz="3200" noProof="0" dirty="0">
                <a:solidFill>
                  <a:srgbClr val="285087"/>
                </a:solidFill>
              </a:rPr>
              <a:t>Cartrefi oer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336E932-E677-64F2-017F-9FA9F82FE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0" y="472087"/>
            <a:ext cx="1743328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8397A7-0372-33A5-F8F8-D12AA63E087D}"/>
              </a:ext>
            </a:extLst>
          </p:cNvPr>
          <p:cNvSpPr txBox="1"/>
          <p:nvPr/>
        </p:nvSpPr>
        <p:spPr>
          <a:xfrm>
            <a:off x="345536" y="1631988"/>
            <a:ext cx="10000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>
              <a:defRPr/>
            </a:pPr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A oes gennych ddiddordeb mewn cael gwybodaeth am gadw'n ddiogel ac yn iach gartref yn y gaeaf?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3BC18F7-8E0F-F2C7-B856-E4DB30F086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1975488"/>
              </p:ext>
            </p:extLst>
          </p:nvPr>
        </p:nvGraphicFramePr>
        <p:xfrm>
          <a:off x="3191272" y="2582539"/>
          <a:ext cx="4309268" cy="3882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7A1305E-4975-F624-C2DD-341A14056B0F}"/>
              </a:ext>
            </a:extLst>
          </p:cNvPr>
          <p:cNvSpPr txBox="1"/>
          <p:nvPr/>
        </p:nvSpPr>
        <p:spPr>
          <a:xfrm>
            <a:off x="232100" y="6567836"/>
            <a:ext cx="4180565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Gwell gennyf beidio â dweud: 4%</a:t>
            </a:r>
          </a:p>
        </p:txBody>
      </p:sp>
    </p:spTree>
    <p:extLst>
      <p:ext uri="{BB962C8B-B14F-4D97-AF65-F5344CB8AC3E}">
        <p14:creationId xmlns:p14="http://schemas.microsoft.com/office/powerpoint/2010/main" val="522120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340B6-1028-9FD8-1A70-C13EFBFF4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0350B-3B29-9758-F55C-D25E7ABF6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5" y="1012179"/>
            <a:ext cx="8870673" cy="595385"/>
          </a:xfrm>
        </p:spPr>
        <p:txBody>
          <a:bodyPr/>
          <a:lstStyle/>
          <a:p>
            <a:r>
              <a:rPr lang="cy-GB" sz="3200" noProof="0" dirty="0">
                <a:solidFill>
                  <a:srgbClr val="285087"/>
                </a:solidFill>
              </a:rPr>
              <a:t>Cartrefi oer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5E76B99-CBFC-D192-4AA2-5170404867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0" y="472087"/>
            <a:ext cx="1732715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79A838-2864-AB31-778B-0B1ECD951D32}"/>
              </a:ext>
            </a:extLst>
          </p:cNvPr>
          <p:cNvSpPr txBox="1"/>
          <p:nvPr/>
        </p:nvSpPr>
        <p:spPr>
          <a:xfrm>
            <a:off x="331505" y="1601837"/>
            <a:ext cx="1021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/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A ydych yn gyfrifol yn ariannol am y gost o wresogi eich cartref (gan gynnwys os ydych yn rhannu'r gost â rhywun arall)?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1207E43-5622-8D11-4302-39EEC54F18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0232598"/>
              </p:ext>
            </p:extLst>
          </p:nvPr>
        </p:nvGraphicFramePr>
        <p:xfrm>
          <a:off x="3191305" y="2119330"/>
          <a:ext cx="4309200" cy="43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6700FFD-DA44-3E3A-E988-5C5CD54B5511}"/>
              </a:ext>
            </a:extLst>
          </p:cNvPr>
          <p:cNvSpPr txBox="1"/>
          <p:nvPr/>
        </p:nvSpPr>
        <p:spPr>
          <a:xfrm>
            <a:off x="232100" y="6567836"/>
            <a:ext cx="4180565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Gwell gennyf beidio â dweud: 1%</a:t>
            </a:r>
          </a:p>
        </p:txBody>
      </p:sp>
    </p:spTree>
    <p:extLst>
      <p:ext uri="{BB962C8B-B14F-4D97-AF65-F5344CB8AC3E}">
        <p14:creationId xmlns:p14="http://schemas.microsoft.com/office/powerpoint/2010/main" val="463024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CF24B-8ABB-E338-4E2E-EFEBD3401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87EFF-7C15-270A-CC16-7C3777CD5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928" y="2897312"/>
            <a:ext cx="7742178" cy="2098600"/>
          </a:xfrm>
        </p:spPr>
        <p:txBody>
          <a:bodyPr/>
          <a:lstStyle/>
          <a:p>
            <a:r>
              <a:rPr lang="cy-GB" sz="4800" noProof="0" dirty="0"/>
              <a:t>Trais yn erbyn menywod, cam-drin domestig a thrais rhywiol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A462F0-A6CE-F2C2-C907-FA39D00AD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927" y="4995912"/>
            <a:ext cx="9471425" cy="971021"/>
          </a:xfrm>
        </p:spPr>
        <p:txBody>
          <a:bodyPr>
            <a:normAutofit/>
          </a:bodyPr>
          <a:lstStyle/>
          <a:p>
            <a:r>
              <a:rPr lang="cy-GB" sz="1800" dirty="0"/>
              <a:t>Ceisiodd yr adran hon ddeall ymwybyddiaeth a barn pobl ynghylch gweithredu ar drais yn erbyn menywod, cam-drin domestig a thrais rhywiol yng Nghymru.</a:t>
            </a:r>
            <a:endParaRPr lang="cy-GB" sz="1800" noProof="0" dirty="0"/>
          </a:p>
        </p:txBody>
      </p:sp>
    </p:spTree>
    <p:extLst>
      <p:ext uri="{BB962C8B-B14F-4D97-AF65-F5344CB8AC3E}">
        <p14:creationId xmlns:p14="http://schemas.microsoft.com/office/powerpoint/2010/main" val="1262891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E8F4-C440-992D-550C-E8C18A977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101" y="1121070"/>
            <a:ext cx="9969718" cy="436005"/>
          </a:xfrm>
        </p:spPr>
        <p:txBody>
          <a:bodyPr/>
          <a:lstStyle/>
          <a:p>
            <a:r>
              <a:rPr lang="cy-GB" sz="2400" noProof="0" dirty="0"/>
              <a:t>Trais yn erbyn menywod, cam-drin domestig, a thrais rhywiol</a:t>
            </a:r>
            <a:endParaRPr lang="cy-GB" sz="2400" noProof="0" dirty="0">
              <a:solidFill>
                <a:srgbClr val="285087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9F5C3C-C561-76D2-4CD7-FF5B6A6969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0" y="472087"/>
            <a:ext cx="1775164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B99FC-EBF2-38B6-1718-9380E4C153E9}"/>
              </a:ext>
            </a:extLst>
          </p:cNvPr>
          <p:cNvSpPr txBox="1"/>
          <p:nvPr/>
        </p:nvSpPr>
        <p:spPr>
          <a:xfrm>
            <a:off x="321101" y="1557075"/>
            <a:ext cx="9969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/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A ydych yn ymwybodol o unrhyw waith sy'n mynd rhagddo yng Nghymru i …? 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C2155D6-5E55-7BF4-E780-4A38256AF5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149470"/>
              </p:ext>
            </p:extLst>
          </p:nvPr>
        </p:nvGraphicFramePr>
        <p:xfrm>
          <a:off x="514137" y="2558096"/>
          <a:ext cx="9663538" cy="4274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FCD8EFCA-E04C-45F5-7FBC-1B97FC3E44B6}"/>
              </a:ext>
            </a:extLst>
          </p:cNvPr>
          <p:cNvSpPr/>
          <p:nvPr/>
        </p:nvSpPr>
        <p:spPr>
          <a:xfrm>
            <a:off x="514137" y="2339827"/>
            <a:ext cx="3194834" cy="4366516"/>
          </a:xfrm>
          <a:prstGeom prst="rect">
            <a:avLst/>
          </a:prstGeom>
          <a:noFill/>
          <a:ln w="2540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DAB6BF-C9C6-0937-9CB6-95453E07EE28}"/>
              </a:ext>
            </a:extLst>
          </p:cNvPr>
          <p:cNvSpPr/>
          <p:nvPr/>
        </p:nvSpPr>
        <p:spPr>
          <a:xfrm>
            <a:off x="6902950" y="2200983"/>
            <a:ext cx="3194834" cy="4505360"/>
          </a:xfrm>
          <a:prstGeom prst="rect">
            <a:avLst/>
          </a:prstGeom>
          <a:noFill/>
          <a:ln w="2540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072BFB-D99D-262C-4C18-7E97D5F9615E}"/>
              </a:ext>
            </a:extLst>
          </p:cNvPr>
          <p:cNvSpPr txBox="1"/>
          <p:nvPr/>
        </p:nvSpPr>
        <p:spPr>
          <a:xfrm>
            <a:off x="820130" y="2144518"/>
            <a:ext cx="2452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cy-GB" sz="1400" b="1" dirty="0">
                <a:solidFill>
                  <a:srgbClr val="285087"/>
                </a:solidFill>
                <a:latin typeface="Ubuntu" panose="020B0504030602030204" pitchFamily="34" charset="0"/>
              </a:rPr>
              <a:t>Atal trais yn erbyn menywod, cam-drin domestig, a thrais rhywiol cyn iddo ddechrau</a:t>
            </a:r>
            <a:endParaRPr lang="cy-GB" sz="1400" b="1" noProof="0" dirty="0">
              <a:solidFill>
                <a:srgbClr val="285087"/>
              </a:solidFill>
              <a:latin typeface="Ubuntu" panose="020B0504030602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900F08-9F75-EE7A-3922-0DF7F4DDA0AA}"/>
              </a:ext>
            </a:extLst>
          </p:cNvPr>
          <p:cNvSpPr txBox="1"/>
          <p:nvPr/>
        </p:nvSpPr>
        <p:spPr>
          <a:xfrm>
            <a:off x="4163398" y="2329286"/>
            <a:ext cx="2285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cy-GB" sz="1400" b="1" dirty="0">
                <a:solidFill>
                  <a:srgbClr val="285087"/>
                </a:solidFill>
                <a:latin typeface="Ubuntu" panose="020B0504030602030204" pitchFamily="34" charset="0"/>
              </a:rPr>
              <a:t>Cadw dioddefwyr yn ddiogel rhag niwed pellach</a:t>
            </a:r>
            <a:endParaRPr lang="cy-GB" sz="1400" b="1" noProof="0" dirty="0">
              <a:solidFill>
                <a:srgbClr val="285087"/>
              </a:solidFill>
              <a:latin typeface="Ubuntu" panose="020B0504030602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ECC6BC-5D52-A12F-28D2-D8E4DB2AA6D4}"/>
              </a:ext>
            </a:extLst>
          </p:cNvPr>
          <p:cNvSpPr txBox="1"/>
          <p:nvPr/>
        </p:nvSpPr>
        <p:spPr>
          <a:xfrm>
            <a:off x="7362616" y="1972384"/>
            <a:ext cx="21663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cy-GB" sz="1400" b="1" dirty="0">
                <a:solidFill>
                  <a:srgbClr val="285087"/>
                </a:solidFill>
                <a:latin typeface="Ubuntu" panose="020B0504030602030204" pitchFamily="34" charset="0"/>
              </a:rPr>
              <a:t>Cynnig help a chymorth i'r rheiny y mae trais yn erbyn menywod, cam-drin domestig, a thrais rhywiol yn effeithio arnynt</a:t>
            </a:r>
            <a:endParaRPr lang="cy-GB" sz="1400" b="1" noProof="0" dirty="0">
              <a:solidFill>
                <a:srgbClr val="285087"/>
              </a:solidFill>
              <a:latin typeface="Ubuntu" panose="020B0504030602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7A6694-3E24-5278-8866-F8F11782122B}"/>
              </a:ext>
            </a:extLst>
          </p:cNvPr>
          <p:cNvSpPr txBox="1"/>
          <p:nvPr/>
        </p:nvSpPr>
        <p:spPr>
          <a:xfrm>
            <a:off x="221467" y="6567836"/>
            <a:ext cx="4180565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dirty="0">
                <a:solidFill>
                  <a:srgbClr val="285087"/>
                </a:solidFill>
                <a:latin typeface="Ubuntu" panose="020B0504030602030204" pitchFamily="34" charset="0"/>
              </a:rPr>
              <a:t>Gwell gennyf beidio â dweud ar gyfer pob datganiad</a:t>
            </a:r>
            <a:r>
              <a:rPr lang="cy-GB" sz="110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: 1%</a:t>
            </a:r>
          </a:p>
        </p:txBody>
      </p:sp>
    </p:spTree>
    <p:extLst>
      <p:ext uri="{BB962C8B-B14F-4D97-AF65-F5344CB8AC3E}">
        <p14:creationId xmlns:p14="http://schemas.microsoft.com/office/powerpoint/2010/main" val="3334945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4D880-57B8-B52A-7689-C1EC950F9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67A9F-25A1-3067-DDB1-66299C8C3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536" y="1140430"/>
            <a:ext cx="10000541" cy="395571"/>
          </a:xfrm>
        </p:spPr>
        <p:txBody>
          <a:bodyPr/>
          <a:lstStyle/>
          <a:p>
            <a:r>
              <a:rPr lang="cy-GB" sz="2400" noProof="0" dirty="0">
                <a:solidFill>
                  <a:srgbClr val="285087"/>
                </a:solidFill>
              </a:rPr>
              <a:t>Trais yn erbyn menywod, cam-drin domestig, a thrais rhywiol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2579669-5C4D-A69C-7B7C-1C1B2B0325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0" y="472087"/>
            <a:ext cx="1881286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8D7584-D812-29F1-6542-A9C0AD7AA4F0}"/>
              </a:ext>
            </a:extLst>
          </p:cNvPr>
          <p:cNvSpPr txBox="1"/>
          <p:nvPr/>
        </p:nvSpPr>
        <p:spPr>
          <a:xfrm>
            <a:off x="345536" y="1536001"/>
            <a:ext cx="1000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/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Faint o rôl, os o gwbl, ydych chi'n meddwl sydd gan y canlynol ar hyn o bryd mewn perthynas ag atal trais yn erbyn menywod, cam-drin domestig, a thrais rhywiol yng Nghymru cyn iddo ddigwydd?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F0CB8BB-EA9B-7AB6-2BE6-61DF88802B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283263"/>
              </p:ext>
            </p:extLst>
          </p:nvPr>
        </p:nvGraphicFramePr>
        <p:xfrm>
          <a:off x="583107" y="2273175"/>
          <a:ext cx="9525597" cy="3966120"/>
        </p:xfrm>
        <a:graphic>
          <a:graphicData uri="http://schemas.openxmlformats.org/drawingml/2006/table">
            <a:tbl>
              <a:tblPr/>
              <a:tblGrid>
                <a:gridCol w="4009441">
                  <a:extLst>
                    <a:ext uri="{9D8B030D-6E8A-4147-A177-3AD203B41FA5}">
                      <a16:colId xmlns:a16="http://schemas.microsoft.com/office/drawing/2014/main" val="4292502931"/>
                    </a:ext>
                  </a:extLst>
                </a:gridCol>
                <a:gridCol w="1379039">
                  <a:extLst>
                    <a:ext uri="{9D8B030D-6E8A-4147-A177-3AD203B41FA5}">
                      <a16:colId xmlns:a16="http://schemas.microsoft.com/office/drawing/2014/main" val="2489738817"/>
                    </a:ext>
                  </a:extLst>
                </a:gridCol>
                <a:gridCol w="1379039">
                  <a:extLst>
                    <a:ext uri="{9D8B030D-6E8A-4147-A177-3AD203B41FA5}">
                      <a16:colId xmlns:a16="http://schemas.microsoft.com/office/drawing/2014/main" val="147544727"/>
                    </a:ext>
                  </a:extLst>
                </a:gridCol>
                <a:gridCol w="1379039">
                  <a:extLst>
                    <a:ext uri="{9D8B030D-6E8A-4147-A177-3AD203B41FA5}">
                      <a16:colId xmlns:a16="http://schemas.microsoft.com/office/drawing/2014/main" val="744878941"/>
                    </a:ext>
                  </a:extLst>
                </a:gridCol>
                <a:gridCol w="1379039">
                  <a:extLst>
                    <a:ext uri="{9D8B030D-6E8A-4147-A177-3AD203B41FA5}">
                      <a16:colId xmlns:a16="http://schemas.microsoft.com/office/drawing/2014/main" val="2035467792"/>
                    </a:ext>
                  </a:extLst>
                </a:gridCol>
              </a:tblGrid>
              <a:tr h="257084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endParaRPr lang="en-GB" sz="1200" b="0" i="0" u="none" strike="noStrike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Dim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rôl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Rôl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fach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Rôl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fawr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Ddim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gwybod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5601601"/>
                  </a:ext>
                </a:extLst>
              </a:tr>
              <a:tr h="52740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Yr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heddlu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8E7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25%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A7C8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3882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606534"/>
                  </a:ext>
                </a:extLst>
              </a:tr>
              <a:tr h="52740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Lleoliadau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addysgol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BC0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57%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468B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9%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886849"/>
                  </a:ext>
                </a:extLst>
              </a:tr>
              <a:tr h="52740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cyfryngau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a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llwyfannau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cymdeithasol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DE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30%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8BE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55%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4B8E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402077"/>
                  </a:ext>
                </a:extLst>
              </a:tr>
              <a:tr h="52740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Llywodraeth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Cymru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10%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3E3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27%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A1C4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50%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5B98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8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229217"/>
                  </a:ext>
                </a:extLst>
              </a:tr>
              <a:tr h="52740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Gwasanaethau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iechyd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DE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37%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81B0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629C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9%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386599"/>
                  </a:ext>
                </a:extLst>
              </a:tr>
              <a:tr h="52740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Awdurdodau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lleol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(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e.e.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y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cyngor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EE0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35%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8B5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75A8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B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879039"/>
                  </a:ext>
                </a:extLst>
              </a:tr>
              <a:tr h="52740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Iechyd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Cyhoeddus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Cymru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7E6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DB7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76A9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17%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44157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6150D70-5649-9913-9BD7-8A74E962D779}"/>
              </a:ext>
            </a:extLst>
          </p:cNvPr>
          <p:cNvSpPr txBox="1"/>
          <p:nvPr/>
        </p:nvSpPr>
        <p:spPr>
          <a:xfrm>
            <a:off x="221467" y="6567836"/>
            <a:ext cx="5336852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dirty="0">
                <a:solidFill>
                  <a:srgbClr val="285087"/>
                </a:solidFill>
                <a:latin typeface="Ubuntu" panose="020B0504030602030204" pitchFamily="34" charset="0"/>
              </a:rPr>
              <a:t>Gwell gennyf beidio â dweud ar gyfer pob datganiad: Yn hafal i neu'n llai na </a:t>
            </a:r>
            <a:r>
              <a:rPr lang="en-GB" sz="11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3339166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4E8CC-3247-E220-AF82-B81CB9FB9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86E86DA-4666-3617-0AE0-FC66A82DA3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0" y="472087"/>
            <a:ext cx="1785777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1D0A5F-7F96-D2D2-B0F8-50863AF4DDA8}"/>
              </a:ext>
            </a:extLst>
          </p:cNvPr>
          <p:cNvSpPr txBox="1"/>
          <p:nvPr/>
        </p:nvSpPr>
        <p:spPr>
          <a:xfrm>
            <a:off x="345536" y="1536001"/>
            <a:ext cx="1000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/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Cyn heddiw, a oeddech yn gwybod bod gan Gymru ddeddf o'r enw ‘Deddf Trais yn erbyn Menywod, Cam-drin Domestig a Thrais Rhywiol (Cymru) 2015’?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4F645F-AF21-D9E5-B93A-91403452D838}"/>
              </a:ext>
            </a:extLst>
          </p:cNvPr>
          <p:cNvSpPr txBox="1">
            <a:spLocks/>
          </p:cNvSpPr>
          <p:nvPr/>
        </p:nvSpPr>
        <p:spPr>
          <a:xfrm>
            <a:off x="345536" y="1140430"/>
            <a:ext cx="10000541" cy="3955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33" b="1" i="0" kern="1200">
                <a:solidFill>
                  <a:srgbClr val="275087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y-GB" sz="2400" dirty="0">
                <a:solidFill>
                  <a:srgbClr val="285087"/>
                </a:solidFill>
              </a:rPr>
              <a:t>Trais yn erbyn menywod, cam-drin domestig, a thrais rhywiol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0EF3AFA-6E8A-233A-2568-A4F3B8FFA3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0279978"/>
              </p:ext>
            </p:extLst>
          </p:nvPr>
        </p:nvGraphicFramePr>
        <p:xfrm>
          <a:off x="2814627" y="2596515"/>
          <a:ext cx="5062357" cy="3737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032D9FB-730D-8BD3-5018-46BB584EDC08}"/>
              </a:ext>
            </a:extLst>
          </p:cNvPr>
          <p:cNvSpPr txBox="1"/>
          <p:nvPr/>
        </p:nvSpPr>
        <p:spPr>
          <a:xfrm>
            <a:off x="221467" y="6567836"/>
            <a:ext cx="4180565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Gwell gennyf beidio â dweud: Yn llai na 1%</a:t>
            </a:r>
          </a:p>
        </p:txBody>
      </p:sp>
    </p:spTree>
    <p:extLst>
      <p:ext uri="{BB962C8B-B14F-4D97-AF65-F5344CB8AC3E}">
        <p14:creationId xmlns:p14="http://schemas.microsoft.com/office/powerpoint/2010/main" val="581814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3FE56-3766-3D62-DFEA-6E07E366E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22FDBC2-DBC3-A8F7-7DB3-83306D25A4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0" y="472087"/>
            <a:ext cx="1817612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C3CB42-3AF3-9A95-A563-6771167EBC7E}"/>
              </a:ext>
            </a:extLst>
          </p:cNvPr>
          <p:cNvSpPr txBox="1"/>
          <p:nvPr/>
        </p:nvSpPr>
        <p:spPr>
          <a:xfrm>
            <a:off x="345536" y="1536001"/>
            <a:ext cx="4068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/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I ba raddau ydych chi'n cefnogi'r ddeddf </a:t>
            </a:r>
            <a:r>
              <a:rPr lang="cy-GB" sz="1400" b="1" noProof="0" dirty="0" err="1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ho</a:t>
            </a:r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B352ABE-F877-B5E9-F155-1458292070E1}"/>
              </a:ext>
            </a:extLst>
          </p:cNvPr>
          <p:cNvSpPr txBox="1">
            <a:spLocks/>
          </p:cNvSpPr>
          <p:nvPr/>
        </p:nvSpPr>
        <p:spPr>
          <a:xfrm>
            <a:off x="345536" y="1140430"/>
            <a:ext cx="10000541" cy="3955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33" b="1" i="0" kern="1200">
                <a:solidFill>
                  <a:srgbClr val="275087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y-GB" sz="2400" dirty="0">
                <a:solidFill>
                  <a:srgbClr val="285087"/>
                </a:solidFill>
              </a:rPr>
              <a:t>Trais yn erbyn menywod, cam-drin domestig, a thrais rhywiol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D04750D-8C34-9C15-9C9D-65BC962F16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6595848"/>
              </p:ext>
            </p:extLst>
          </p:nvPr>
        </p:nvGraphicFramePr>
        <p:xfrm>
          <a:off x="583105" y="2184764"/>
          <a:ext cx="9525600" cy="421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FA1F734-FDEE-B4D2-CB79-71CC2192F374}"/>
              </a:ext>
            </a:extLst>
          </p:cNvPr>
          <p:cNvSpPr txBox="1"/>
          <p:nvPr/>
        </p:nvSpPr>
        <p:spPr>
          <a:xfrm>
            <a:off x="221467" y="6567836"/>
            <a:ext cx="4180565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Gwell gennyf beidio â dweud: </a:t>
            </a:r>
            <a:r>
              <a:rPr lang="en-GB" sz="11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3519705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53453-898B-C0B2-0B99-C17733627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DA1C85F-B08F-35EE-606A-FA54A34770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0" y="472087"/>
            <a:ext cx="1753940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4434D5-7DAB-5BA0-331B-F8ED2B66B4F6}"/>
              </a:ext>
            </a:extLst>
          </p:cNvPr>
          <p:cNvSpPr txBox="1"/>
          <p:nvPr/>
        </p:nvSpPr>
        <p:spPr>
          <a:xfrm>
            <a:off x="345536" y="1536001"/>
            <a:ext cx="7914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/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I ba raddau ydych chi'n cytuno neu'n anghytuno â'r datganiadau canlynol?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D80E47-778A-4606-1784-9DF71E42A04E}"/>
              </a:ext>
            </a:extLst>
          </p:cNvPr>
          <p:cNvSpPr txBox="1">
            <a:spLocks/>
          </p:cNvSpPr>
          <p:nvPr/>
        </p:nvSpPr>
        <p:spPr>
          <a:xfrm>
            <a:off x="345536" y="1140430"/>
            <a:ext cx="10000541" cy="3955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33" b="1" i="0" kern="1200">
                <a:solidFill>
                  <a:srgbClr val="275087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y-GB" sz="2400" dirty="0">
                <a:solidFill>
                  <a:srgbClr val="285087"/>
                </a:solidFill>
              </a:rPr>
              <a:t>Trais yn erbyn menywod, cam-drin domestig, a thrais rhywiol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A30F89F-24B2-9519-9B2F-6DB40157A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051300"/>
              </p:ext>
            </p:extLst>
          </p:nvPr>
        </p:nvGraphicFramePr>
        <p:xfrm>
          <a:off x="601087" y="1990185"/>
          <a:ext cx="9744990" cy="3799746"/>
        </p:xfrm>
        <a:graphic>
          <a:graphicData uri="http://schemas.openxmlformats.org/drawingml/2006/table">
            <a:tbl>
              <a:tblPr/>
              <a:tblGrid>
                <a:gridCol w="3842535">
                  <a:extLst>
                    <a:ext uri="{9D8B030D-6E8A-4147-A177-3AD203B41FA5}">
                      <a16:colId xmlns:a16="http://schemas.microsoft.com/office/drawing/2014/main" val="805742265"/>
                    </a:ext>
                  </a:extLst>
                </a:gridCol>
                <a:gridCol w="1180491">
                  <a:extLst>
                    <a:ext uri="{9D8B030D-6E8A-4147-A177-3AD203B41FA5}">
                      <a16:colId xmlns:a16="http://schemas.microsoft.com/office/drawing/2014/main" val="4037252079"/>
                    </a:ext>
                  </a:extLst>
                </a:gridCol>
                <a:gridCol w="1180491">
                  <a:extLst>
                    <a:ext uri="{9D8B030D-6E8A-4147-A177-3AD203B41FA5}">
                      <a16:colId xmlns:a16="http://schemas.microsoft.com/office/drawing/2014/main" val="1872151038"/>
                    </a:ext>
                  </a:extLst>
                </a:gridCol>
                <a:gridCol w="1180491">
                  <a:extLst>
                    <a:ext uri="{9D8B030D-6E8A-4147-A177-3AD203B41FA5}">
                      <a16:colId xmlns:a16="http://schemas.microsoft.com/office/drawing/2014/main" val="315129160"/>
                    </a:ext>
                  </a:extLst>
                </a:gridCol>
                <a:gridCol w="1180491">
                  <a:extLst>
                    <a:ext uri="{9D8B030D-6E8A-4147-A177-3AD203B41FA5}">
                      <a16:colId xmlns:a16="http://schemas.microsoft.com/office/drawing/2014/main" val="2098172743"/>
                    </a:ext>
                  </a:extLst>
                </a:gridCol>
                <a:gridCol w="1180491">
                  <a:extLst>
                    <a:ext uri="{9D8B030D-6E8A-4147-A177-3AD203B41FA5}">
                      <a16:colId xmlns:a16="http://schemas.microsoft.com/office/drawing/2014/main" val="3478998509"/>
                    </a:ext>
                  </a:extLst>
                </a:gridCol>
              </a:tblGrid>
              <a:tr h="66525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Anghytuno'n gryf</a:t>
                      </a: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Anghytuno</a:t>
                      </a:r>
                      <a:endParaRPr lang="en-GB" sz="1200" b="0" i="0" u="none" strike="noStrike" dirty="0" err="1">
                        <a:solidFill>
                          <a:srgbClr val="285087"/>
                        </a:solidFill>
                        <a:effectLst/>
                        <a:latin typeface="Ubuntu"/>
                      </a:endParaRP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Ddim yn cytuno nac yn anghytuno</a:t>
                      </a:r>
                      <a:endParaRPr lang="en-GB" sz="1200" b="0" i="0" u="none" strike="noStrike" dirty="0" err="1">
                        <a:solidFill>
                          <a:srgbClr val="285087"/>
                        </a:solidFill>
                        <a:effectLst/>
                        <a:latin typeface="Ubuntu"/>
                      </a:endParaRP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Cytuno</a:t>
                      </a:r>
                      <a:endParaRPr lang="en-GB" sz="1200" b="0" i="0" u="none" strike="noStrike" dirty="0" err="1">
                        <a:solidFill>
                          <a:srgbClr val="285087"/>
                        </a:solidFill>
                        <a:effectLst/>
                        <a:latin typeface="Ubuntu"/>
                      </a:endParaRP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Cytuno’n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gryf </a:t>
                      </a: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5923046"/>
                  </a:ext>
                </a:extLst>
              </a:tr>
              <a:tr h="783624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Nid yw fyth yn dderbyniol bod yn dreisgar </a:t>
                      </a:r>
                    </a:p>
                    <a:p>
                      <a:pPr algn="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neu'n gamdriniol tuag at bartner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Less than 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EEB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8D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83%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3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465313"/>
                  </a:ext>
                </a:extLst>
              </a:tr>
              <a:tr h="783624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Byddwn yn gwybod lle i fynd i gael cymorth pe byddwn yn profi trais neu gamdriniaeth</a:t>
                      </a:r>
                      <a:endParaRPr lang="en-GB" sz="1200" b="0" i="0" u="none" strike="noStrike" dirty="0" err="1">
                        <a:solidFill>
                          <a:srgbClr val="285087"/>
                        </a:solidFill>
                        <a:effectLst/>
                        <a:latin typeface="Ubuntu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5E5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19%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BD5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B8D3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FB9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098970"/>
                  </a:ext>
                </a:extLst>
              </a:tr>
              <a:tr h="783624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Mae trais yn erbyn menywod, cam-drin domestig, a thrais rhywiol yn broblem ddifrifol lle rydw i'n byw</a:t>
                      </a:r>
                      <a:endParaRPr lang="en-GB" sz="1200" b="0" i="0" u="none" strike="noStrike" dirty="0" err="1">
                        <a:solidFill>
                          <a:srgbClr val="285087"/>
                        </a:solidFill>
                        <a:effectLst/>
                        <a:latin typeface="Ubuntu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BE9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8D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55%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73A7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ED7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176616"/>
                  </a:ext>
                </a:extLst>
              </a:tr>
              <a:tr h="783624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Mae gwybod bod y ddeddf hon yn bodoli yn gwneud i mi deimlo'n fwy diogel yng Nghymru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AE8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ADE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49%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80AF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9C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6%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00539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2D0F18A-B86D-AA9F-AEB5-6E85C199AFE2}"/>
              </a:ext>
            </a:extLst>
          </p:cNvPr>
          <p:cNvSpPr txBox="1"/>
          <p:nvPr/>
        </p:nvSpPr>
        <p:spPr>
          <a:xfrm>
            <a:off x="221467" y="6567836"/>
            <a:ext cx="5809463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dirty="0">
                <a:solidFill>
                  <a:srgbClr val="285087"/>
                </a:solidFill>
                <a:latin typeface="Ubuntu" panose="020B0504030602030204" pitchFamily="34" charset="0"/>
              </a:rPr>
              <a:t>Gwell gennyf beidio â dweud ar gyfer pob datganiad: Yn hafal i neu'n llai na </a:t>
            </a:r>
            <a:r>
              <a:rPr lang="en-GB" sz="11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4%</a:t>
            </a:r>
          </a:p>
        </p:txBody>
      </p:sp>
    </p:spTree>
    <p:extLst>
      <p:ext uri="{BB962C8B-B14F-4D97-AF65-F5344CB8AC3E}">
        <p14:creationId xmlns:p14="http://schemas.microsoft.com/office/powerpoint/2010/main" val="4164672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CA566-9F21-5DE8-8C07-CCB6DE6A1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802AF28-1268-CC40-73DA-D1E6053383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0" y="472087"/>
            <a:ext cx="1785777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844CEA-18E2-D29B-5318-BA621FAE9C25}"/>
              </a:ext>
            </a:extLst>
          </p:cNvPr>
          <p:cNvSpPr txBox="1"/>
          <p:nvPr/>
        </p:nvSpPr>
        <p:spPr>
          <a:xfrm>
            <a:off x="345536" y="1536001"/>
            <a:ext cx="7853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/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A ydych chi, neu rywun yr ydych yn ei adnabod, erioed wedi profi trais neu gamdriniaeth?</a:t>
            </a:r>
            <a:r>
              <a:rPr lang="cy-GB" sz="1400" b="1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 </a:t>
            </a:r>
            <a:r>
              <a:rPr lang="cy-GB" sz="14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(Dewiswch bob un sy'n berthnasol)</a:t>
            </a:r>
            <a:endParaRPr lang="cy-GB" sz="1400" noProof="0" dirty="0">
              <a:solidFill>
                <a:srgbClr val="285087"/>
              </a:solidFill>
              <a:latin typeface="Ubuntu" panose="020B050403060203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921CA2-FEDD-D735-BBF6-453854754355}"/>
              </a:ext>
            </a:extLst>
          </p:cNvPr>
          <p:cNvSpPr txBox="1">
            <a:spLocks/>
          </p:cNvSpPr>
          <p:nvPr/>
        </p:nvSpPr>
        <p:spPr>
          <a:xfrm>
            <a:off x="345536" y="1140430"/>
            <a:ext cx="10000541" cy="3955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33" b="1" i="0" kern="1200">
                <a:solidFill>
                  <a:srgbClr val="275087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y-GB" sz="2400" dirty="0">
                <a:solidFill>
                  <a:srgbClr val="285087"/>
                </a:solidFill>
              </a:rPr>
              <a:t>Trais yn erbyn menywod, cam-drin domestig, a thrais rhywiol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F98ED9E-1E2B-9BB4-38A0-45A8820236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6323796"/>
              </p:ext>
            </p:extLst>
          </p:nvPr>
        </p:nvGraphicFramePr>
        <p:xfrm>
          <a:off x="297668" y="2167359"/>
          <a:ext cx="9525600" cy="4399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1AA005C-21A3-51FA-772E-4E2DA5B4DC82}"/>
              </a:ext>
            </a:extLst>
          </p:cNvPr>
          <p:cNvSpPr txBox="1"/>
          <p:nvPr/>
        </p:nvSpPr>
        <p:spPr>
          <a:xfrm>
            <a:off x="221467" y="6567836"/>
            <a:ext cx="4180565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Gwell gennyf beidio â dweud: </a:t>
            </a:r>
            <a:r>
              <a:rPr lang="en-GB" sz="11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4%</a:t>
            </a:r>
          </a:p>
        </p:txBody>
      </p:sp>
    </p:spTree>
    <p:extLst>
      <p:ext uri="{BB962C8B-B14F-4D97-AF65-F5344CB8AC3E}">
        <p14:creationId xmlns:p14="http://schemas.microsoft.com/office/powerpoint/2010/main" val="1528843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0A2762-889E-026D-6FB8-84E4A9407866}"/>
              </a:ext>
            </a:extLst>
          </p:cNvPr>
          <p:cNvSpPr txBox="1"/>
          <p:nvPr/>
        </p:nvSpPr>
        <p:spPr>
          <a:xfrm>
            <a:off x="239036" y="1642519"/>
            <a:ext cx="6530858" cy="4913540"/>
          </a:xfrm>
          <a:prstGeom prst="rect">
            <a:avLst/>
          </a:prstGeom>
          <a:noFill/>
          <a:ln>
            <a:noFill/>
          </a:ln>
        </p:spPr>
        <p:txBody>
          <a:bodyPr wrap="square" lIns="98694" tIns="49347" rIns="98694" bIns="49347" rtlCol="0" anchor="t">
            <a:spAutoFit/>
          </a:bodyPr>
          <a:lstStyle/>
          <a:p>
            <a:pPr marL="185046" indent="-185046">
              <a:lnSpc>
                <a:spcPct val="113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</a:pPr>
            <a:r>
              <a:rPr lang="cy-GB" sz="1295" noProof="0" dirty="0">
                <a:solidFill>
                  <a:srgbClr val="285087"/>
                </a:solidFill>
                <a:latin typeface="Ubuntu" panose="020B0504030602030204" pitchFamily="34" charset="0"/>
                <a:ea typeface="Verdana"/>
                <a:cs typeface="Arial"/>
              </a:rPr>
              <a:t>Mae </a:t>
            </a:r>
            <a:r>
              <a:rPr lang="cy-GB" sz="1295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/>
                <a:cs typeface="Arial"/>
              </a:rPr>
              <a:t>Amser i Siarad Iechyd Cyhoeddus </a:t>
            </a:r>
            <a:r>
              <a:rPr lang="cy-GB" sz="1295" noProof="0" dirty="0">
                <a:solidFill>
                  <a:srgbClr val="285087"/>
                </a:solidFill>
                <a:latin typeface="Ubuntu" panose="020B0504030602030204" pitchFamily="34" charset="0"/>
                <a:ea typeface="Verdana"/>
                <a:cs typeface="Arial"/>
              </a:rPr>
              <a:t>yn banel cenedlaethol o drigolion Cymru sy’n 16+ oed a sefydlwyd gan Iechyd Cyhoeddus Cymru i alluogi ymgysylltiad rheolaidd â’r cyhoedd i lywio polisïau ac ymarfer iechyd y cyhoedd.​​</a:t>
            </a:r>
            <a:endParaRPr lang="cy-GB" sz="1295" noProof="0" dirty="0">
              <a:solidFill>
                <a:srgbClr val="285087"/>
              </a:solidFill>
              <a:latin typeface="Ubuntu" panose="020B0504030602030204" pitchFamily="34" charset="0"/>
              <a:ea typeface="Calibri" panose="020F0502020204030204"/>
              <a:cs typeface="Calibri" panose="020F0502020204030204"/>
            </a:endParaRPr>
          </a:p>
          <a:p>
            <a:pPr marL="185046" indent="-185046">
              <a:lnSpc>
                <a:spcPct val="113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</a:pPr>
            <a:r>
              <a:rPr lang="cy-GB" sz="1295" noProof="0" dirty="0">
                <a:solidFill>
                  <a:srgbClr val="285087"/>
                </a:solidFill>
                <a:latin typeface="Ubuntu" panose="020B0504030602030204" pitchFamily="34" charset="0"/>
                <a:ea typeface="Verdana"/>
                <a:cs typeface="Arial"/>
              </a:rPr>
              <a:t>Cynlluniwyd y panel i gynrychioli poblogaeth Cymru yn gyffredinol yn ôl oedran, rhyw, amddifadedd, ethnigrwydd a bwrdd iechyd.​​</a:t>
            </a:r>
          </a:p>
          <a:p>
            <a:pPr marL="185046" indent="-185046">
              <a:lnSpc>
                <a:spcPct val="113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</a:pPr>
            <a:r>
              <a:rPr lang="cy-GB" sz="1295" noProof="0" dirty="0">
                <a:solidFill>
                  <a:srgbClr val="285087"/>
                </a:solidFill>
                <a:latin typeface="Ubuntu" panose="020B0504030602030204" pitchFamily="34" charset="0"/>
                <a:ea typeface="Verdana"/>
                <a:cs typeface="Arial"/>
              </a:rPr>
              <a:t>Mae aelodau'r cyhoedd yn cael eu recriwtio i'r panel gan ddefnyddio amrywiaeth o ddulliau ac yna'n cael eu gwahodd i gymryd rhan mewn arolygon rheolaidd i roi cipolwg ar faterion iechyd cyhoeddus allweddol.​</a:t>
            </a:r>
          </a:p>
          <a:p>
            <a:pPr marL="185046" indent="-185046">
              <a:lnSpc>
                <a:spcPct val="113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</a:pPr>
            <a:r>
              <a:rPr lang="cy-GB" sz="1295" noProof="0" dirty="0">
                <a:solidFill>
                  <a:srgbClr val="285087"/>
                </a:solidFill>
                <a:latin typeface="Ubuntu" panose="020B0504030602030204" pitchFamily="34" charset="0"/>
                <a:ea typeface="Verdana"/>
                <a:cs typeface="Times New Roman"/>
              </a:rPr>
              <a:t>Mae’r adroddiad hwn yn cyflwyno canfyddiadau o arolwg </a:t>
            </a:r>
            <a:r>
              <a:rPr lang="cy-GB" sz="1295" noProof="0" dirty="0">
                <a:solidFill>
                  <a:srgbClr val="285087"/>
                </a:solidFill>
                <a:latin typeface="Ubuntu" panose="020B0504030602030204" pitchFamily="34" charset="0"/>
                <a:ea typeface="Verdana"/>
              </a:rPr>
              <a:t>Chwefror 2026 </a:t>
            </a:r>
            <a:r>
              <a:rPr lang="cy-GB" sz="1295" noProof="0" dirty="0">
                <a:solidFill>
                  <a:srgbClr val="285087"/>
                </a:solidFill>
                <a:latin typeface="Ubuntu" panose="020B0504030602030204" pitchFamily="34" charset="0"/>
                <a:ea typeface="Verdana"/>
                <a:cs typeface="Times New Roman"/>
              </a:rPr>
              <a:t>sy’n cwmpasu:​</a:t>
            </a:r>
            <a:endParaRPr lang="cy-GB" sz="1295" noProof="0" dirty="0">
              <a:solidFill>
                <a:srgbClr val="285087"/>
              </a:solidFill>
              <a:latin typeface="Ubuntu" panose="020B0504030602030204" pitchFamily="34" charset="0"/>
              <a:ea typeface="Verdana"/>
              <a:cs typeface="+mn-lt"/>
            </a:endParaRPr>
          </a:p>
          <a:p>
            <a:pPr marL="678502" indent="-185046">
              <a:spcAft>
                <a:spcPts val="1295"/>
              </a:spcAft>
              <a:buSzPct val="100000"/>
              <a:buFont typeface="Wingdings" panose="02070309020205020404" pitchFamily="49" charset="0"/>
              <a:buChar char="Ø"/>
            </a:pPr>
            <a:r>
              <a:rPr lang="cy-GB" sz="1295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/>
                <a:cs typeface="Times New Roman"/>
              </a:rPr>
              <a:t>Cartrefi oer </a:t>
            </a:r>
          </a:p>
          <a:p>
            <a:pPr marL="678502" indent="-185046">
              <a:spcAft>
                <a:spcPts val="1295"/>
              </a:spcAft>
              <a:buSzPct val="100000"/>
              <a:buFont typeface="Wingdings" panose="02070309020205020404" pitchFamily="49" charset="0"/>
              <a:buChar char="Ø"/>
            </a:pPr>
            <a:r>
              <a:rPr lang="cy-GB" sz="1295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/>
                <a:cs typeface="Times New Roman"/>
              </a:rPr>
              <a:t>Trais yn erbyn menywod, cam-drin domestig, a thrais rhywiol</a:t>
            </a:r>
          </a:p>
          <a:p>
            <a:pPr marL="678502" indent="-185046">
              <a:spcAft>
                <a:spcPts val="1295"/>
              </a:spcAft>
              <a:buSzPct val="100000"/>
              <a:buFont typeface="Wingdings" panose="02070309020205020404" pitchFamily="49" charset="0"/>
              <a:buChar char="Ø"/>
            </a:pPr>
            <a:r>
              <a:rPr lang="cy-GB" sz="1295" b="1" dirty="0">
                <a:solidFill>
                  <a:srgbClr val="285087"/>
                </a:solidFill>
                <a:latin typeface="Ubuntu" panose="020B0504030602030204" pitchFamily="34" charset="0"/>
                <a:ea typeface="Verdana"/>
                <a:cs typeface="Times New Roman"/>
              </a:rPr>
              <a:t>Ys</a:t>
            </a:r>
            <a:r>
              <a:rPr lang="cy-GB" sz="1295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/>
                <a:cs typeface="Times New Roman"/>
              </a:rPr>
              <a:t>mygu ail-law</a:t>
            </a:r>
          </a:p>
          <a:p>
            <a:pPr marL="678502" indent="-185046">
              <a:spcAft>
                <a:spcPts val="1295"/>
              </a:spcAft>
              <a:buSzPct val="100000"/>
              <a:buFont typeface="Wingdings" panose="02070309020205020404" pitchFamily="49" charset="0"/>
              <a:buChar char="Ø"/>
            </a:pPr>
            <a:r>
              <a:rPr lang="cy-GB" sz="1295" b="1" dirty="0">
                <a:solidFill>
                  <a:srgbClr val="285087"/>
                </a:solidFill>
                <a:latin typeface="Ubuntu" panose="020B0504030602030204" pitchFamily="34" charset="0"/>
                <a:ea typeface="Verdana"/>
                <a:cs typeface="Times New Roman"/>
              </a:rPr>
              <a:t>T</a:t>
            </a:r>
            <a:r>
              <a:rPr lang="cy-GB" sz="1295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/>
                <a:cs typeface="Times New Roman"/>
              </a:rPr>
              <a:t>lodi plant</a:t>
            </a:r>
          </a:p>
          <a:p>
            <a:pPr marL="185046" indent="-185046">
              <a:lnSpc>
                <a:spcPct val="113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</a:pPr>
            <a:r>
              <a:rPr lang="cy-GB" sz="1295" noProof="0" dirty="0">
                <a:solidFill>
                  <a:srgbClr val="285087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Times New Roman"/>
              </a:rPr>
              <a:t>Rydym yn ddiolchgar iawn i drigolion Cymru sydd yn rhoi o’u hamser gwerthfawr i gymryd rhan yn y panel.​</a:t>
            </a:r>
            <a:endParaRPr lang="cy-GB" sz="1295" noProof="0" dirty="0">
              <a:solidFill>
                <a:srgbClr val="285087"/>
              </a:solidFill>
              <a:latin typeface="Ubuntu" panose="020B0504030602030204" pitchFamily="34" charset="0"/>
              <a:ea typeface="Verdana" panose="020B0604030504040204" pitchFamily="34" charset="0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FAA33-1347-705C-57FE-C2D7A3228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11887" b="-3"/>
          <a:stretch/>
        </p:blipFill>
        <p:spPr>
          <a:xfrm>
            <a:off x="6927483" y="1193694"/>
            <a:ext cx="3831404" cy="2463941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5976E-6752-26CE-89F3-D0AD56905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2" r="11887" b="1507"/>
          <a:stretch/>
        </p:blipFill>
        <p:spPr>
          <a:xfrm>
            <a:off x="6927483" y="4105568"/>
            <a:ext cx="3831403" cy="2463949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ECDAFB8-74C3-9474-4435-9A10C88BDCF3}"/>
              </a:ext>
            </a:extLst>
          </p:cNvPr>
          <p:cNvSpPr txBox="1">
            <a:spLocks/>
          </p:cNvSpPr>
          <p:nvPr/>
        </p:nvSpPr>
        <p:spPr>
          <a:xfrm>
            <a:off x="239036" y="1144006"/>
            <a:ext cx="8870673" cy="416023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75087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y-GB" sz="2590" noProof="0" dirty="0">
                <a:solidFill>
                  <a:srgbClr val="285087"/>
                </a:solidFill>
              </a:rPr>
              <a:t>Cefndir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291C51-D30A-A76D-473F-C8CAB65E92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7780" y="384602"/>
            <a:ext cx="1924658" cy="286009"/>
          </a:xfrm>
        </p:spPr>
        <p:txBody>
          <a:bodyPr>
            <a:normAutofit/>
          </a:bodyPr>
          <a:lstStyle/>
          <a:p>
            <a:r>
              <a:rPr lang="cy-GB" noProof="0" dirty="0"/>
              <a:t>Arolwg Chwefror 2026</a:t>
            </a:r>
          </a:p>
        </p:txBody>
      </p:sp>
    </p:spTree>
    <p:extLst>
      <p:ext uri="{BB962C8B-B14F-4D97-AF65-F5344CB8AC3E}">
        <p14:creationId xmlns:p14="http://schemas.microsoft.com/office/powerpoint/2010/main" val="4086239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431B3-FD2E-31EA-F9ED-C419BB7FB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02451-A88C-B3D7-DE7E-08A6CA266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y-GB" sz="4800" dirty="0">
                <a:latin typeface="Verdana"/>
                <a:ea typeface="Verdana"/>
              </a:rPr>
              <a:t>Ysmygu ail-law</a:t>
            </a:r>
            <a:endParaRPr lang="cy-GB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CCBA9B-B860-1B61-DF99-BCAFE2C90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347" y="4112335"/>
            <a:ext cx="8870673" cy="971021"/>
          </a:xfrm>
        </p:spPr>
        <p:txBody>
          <a:bodyPr>
            <a:normAutofit/>
          </a:bodyPr>
          <a:lstStyle/>
          <a:p>
            <a:r>
              <a:rPr lang="cy-GB" sz="1800" dirty="0"/>
              <a:t>Yn yr adran hon, roeddem yn ceisio deall barn pobl ar fwg ail-law o sigaréts tybaco. </a:t>
            </a:r>
            <a:endParaRPr lang="en-GB" sz="1800" dirty="0"/>
          </a:p>
          <a:p>
            <a:endParaRPr lang="cy-GB" sz="1800" noProof="0" dirty="0"/>
          </a:p>
        </p:txBody>
      </p:sp>
    </p:spTree>
    <p:extLst>
      <p:ext uri="{BB962C8B-B14F-4D97-AF65-F5344CB8AC3E}">
        <p14:creationId xmlns:p14="http://schemas.microsoft.com/office/powerpoint/2010/main" val="4107892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EF2DC-0A09-36D4-45B8-7BC42A9BB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51D79-838B-01D2-4FF3-D198FF9C07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y-GB" sz="3200" dirty="0">
                <a:latin typeface="Verdana"/>
                <a:ea typeface="Verdana"/>
              </a:rPr>
              <a:t>Ysmygu ail-law</a:t>
            </a:r>
            <a:endParaRPr lang="cy-GB" noProof="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5C920B-93E9-078B-14E7-1716DA402B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1" y="472087"/>
            <a:ext cx="1838837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6E5E58-7A44-7E00-04C2-29E649664B20}"/>
              </a:ext>
            </a:extLst>
          </p:cNvPr>
          <p:cNvSpPr txBox="1"/>
          <p:nvPr/>
        </p:nvSpPr>
        <p:spPr>
          <a:xfrm>
            <a:off x="239037" y="1679730"/>
            <a:ext cx="94494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>
              <a:defRPr/>
            </a:pPr>
            <a:r>
              <a:rPr lang="cy-GB" sz="1400" b="1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Ystyr smygu ail-law yw pan fydd rhywun yn anadlu mwg i mewn sy'n cael ei anadlu allan gan </a:t>
            </a:r>
            <a:r>
              <a:rPr lang="cy-GB" sz="1400" b="1" dirty="0" err="1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smygwr</a:t>
            </a:r>
            <a:r>
              <a:rPr lang="cy-GB" sz="1400" b="1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 neu o ben sigarét sydd ynghyn. Enw arall am hyn yw smygu goddefol. </a:t>
            </a:r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Cyn heddiw, a oeddech yn ymwybodol mai dyma oedd ystyr smygu ail-law (smygu goddefol)?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654D5C4-5B07-AB03-72DA-B8B9A70D63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9784603"/>
              </p:ext>
            </p:extLst>
          </p:nvPr>
        </p:nvGraphicFramePr>
        <p:xfrm>
          <a:off x="2873417" y="2374856"/>
          <a:ext cx="4944978" cy="4119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EAD911-BB23-7CB7-96C6-C713FBB92992}"/>
              </a:ext>
            </a:extLst>
          </p:cNvPr>
          <p:cNvSpPr txBox="1"/>
          <p:nvPr/>
        </p:nvSpPr>
        <p:spPr>
          <a:xfrm>
            <a:off x="221467" y="6567836"/>
            <a:ext cx="4180565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Gwell gennyf beidio â dweud: Yn llai na 1%</a:t>
            </a:r>
          </a:p>
        </p:txBody>
      </p:sp>
    </p:spTree>
    <p:extLst>
      <p:ext uri="{BB962C8B-B14F-4D97-AF65-F5344CB8AC3E}">
        <p14:creationId xmlns:p14="http://schemas.microsoft.com/office/powerpoint/2010/main" val="4048308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5765B-E43A-7FF3-10A2-CAE39FF8F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E3839420-6D67-AA28-164D-7FB60362C2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5800302"/>
              </p:ext>
            </p:extLst>
          </p:nvPr>
        </p:nvGraphicFramePr>
        <p:xfrm>
          <a:off x="491164" y="2529180"/>
          <a:ext cx="9709484" cy="3943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E3D5EAD-318A-39EC-939C-EE1040B864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0" y="472087"/>
            <a:ext cx="1785777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883C6-7C03-D00A-7B1B-885112A64241}"/>
              </a:ext>
            </a:extLst>
          </p:cNvPr>
          <p:cNvSpPr txBox="1"/>
          <p:nvPr/>
        </p:nvSpPr>
        <p:spPr>
          <a:xfrm>
            <a:off x="239037" y="1679730"/>
            <a:ext cx="807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>
              <a:defRPr/>
            </a:pPr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Pa mor niweidiol, os o gwbl, ydych chi'n meddwl yw anadlu mwg ail-law i iechyd y canlynol? 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99F728-FB74-9AAB-7647-0F8BA06CD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037" y="1003870"/>
            <a:ext cx="8870673" cy="675860"/>
          </a:xfrm>
        </p:spPr>
        <p:txBody>
          <a:bodyPr/>
          <a:lstStyle/>
          <a:p>
            <a:r>
              <a:rPr lang="cy-GB" sz="3200" noProof="0" dirty="0">
                <a:latin typeface="Verdana"/>
                <a:ea typeface="Verdana"/>
              </a:rPr>
              <a:t>Ysmygu ail-law</a:t>
            </a:r>
            <a:endParaRPr lang="cy-GB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519D3-7010-4ECE-AB0F-F827000CFDBD}"/>
              </a:ext>
            </a:extLst>
          </p:cNvPr>
          <p:cNvSpPr txBox="1"/>
          <p:nvPr/>
        </p:nvSpPr>
        <p:spPr>
          <a:xfrm>
            <a:off x="221467" y="6567836"/>
            <a:ext cx="4486765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noProof="0" dirty="0">
                <a:solidFill>
                  <a:srgbClr val="285087"/>
                </a:solidFill>
                <a:latin typeface="Ubuntu" panose="020B0504030602030204" pitchFamily="34" charset="0"/>
              </a:rPr>
              <a:t>Gwell gennyf beidio â dweud ar gyfer pob datganiad: </a:t>
            </a:r>
            <a:r>
              <a:rPr lang="cy-GB" sz="110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Yn llai na 1%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FD0B52-5667-BCDF-7E70-A6AA9CE3A766}"/>
              </a:ext>
            </a:extLst>
          </p:cNvPr>
          <p:cNvSpPr txBox="1"/>
          <p:nvPr/>
        </p:nvSpPr>
        <p:spPr>
          <a:xfrm>
            <a:off x="6858438" y="2079119"/>
            <a:ext cx="2285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</a:rPr>
              <a:t>Oedolion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2627A3-464B-3AFA-8000-ECEF4A49E3CB}"/>
              </a:ext>
            </a:extLst>
          </p:cNvPr>
          <p:cNvSpPr/>
          <p:nvPr/>
        </p:nvSpPr>
        <p:spPr>
          <a:xfrm>
            <a:off x="4708232" y="5883431"/>
            <a:ext cx="1275347" cy="8816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50F2AA-135E-0751-F44D-B63A28BAE8B7}"/>
              </a:ext>
            </a:extLst>
          </p:cNvPr>
          <p:cNvSpPr txBox="1"/>
          <p:nvPr/>
        </p:nvSpPr>
        <p:spPr>
          <a:xfrm>
            <a:off x="1548251" y="2104455"/>
            <a:ext cx="2452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</a:rPr>
              <a:t>Babanod a phlant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5CE677-2173-6F29-F1FD-FD38C61BCB45}"/>
              </a:ext>
            </a:extLst>
          </p:cNvPr>
          <p:cNvSpPr/>
          <p:nvPr/>
        </p:nvSpPr>
        <p:spPr>
          <a:xfrm>
            <a:off x="4758489" y="6022789"/>
            <a:ext cx="1275347" cy="8816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228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45881-0E7D-4558-368E-8444BD273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2863056-4424-E773-116E-1748A1AE0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1" y="472087"/>
            <a:ext cx="1838837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D30AA6-7266-4F6D-15C3-9A90C594D02F}"/>
              </a:ext>
            </a:extLst>
          </p:cNvPr>
          <p:cNvSpPr txBox="1"/>
          <p:nvPr/>
        </p:nvSpPr>
        <p:spPr>
          <a:xfrm>
            <a:off x="239037" y="1679730"/>
            <a:ext cx="9545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>
              <a:defRPr/>
            </a:pPr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Pa rai o'r problemau iechyd canlynol oeddech chi'n gwybod y gallai babanod a phlant sy'n anadlu mwg ail-law i mewn fod mewn perygl o'u cael?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1DC605C-5981-97F9-24FA-40F85343C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037" y="1003870"/>
            <a:ext cx="8870673" cy="675860"/>
          </a:xfrm>
        </p:spPr>
        <p:txBody>
          <a:bodyPr/>
          <a:lstStyle/>
          <a:p>
            <a:r>
              <a:rPr lang="cy-GB" sz="3200" noProof="0" dirty="0">
                <a:latin typeface="Verdana"/>
                <a:ea typeface="Verdana"/>
              </a:rPr>
              <a:t>Ysmygu ail-law</a:t>
            </a:r>
            <a:endParaRPr lang="cy-GB" noProof="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B280234-F6F7-9965-2721-3B3FC8624E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3295693"/>
              </p:ext>
            </p:extLst>
          </p:nvPr>
        </p:nvGraphicFramePr>
        <p:xfrm>
          <a:off x="428995" y="2202950"/>
          <a:ext cx="9525600" cy="421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F1CD4A9-116B-595F-74A0-3F5AA99B24D9}"/>
              </a:ext>
            </a:extLst>
          </p:cNvPr>
          <p:cNvSpPr txBox="1"/>
          <p:nvPr/>
        </p:nvSpPr>
        <p:spPr>
          <a:xfrm>
            <a:off x="221467" y="6567836"/>
            <a:ext cx="4180565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Gwell gennyf beidio â dweud</a:t>
            </a:r>
            <a:r>
              <a:rPr lang="en-GB" sz="11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: 1%</a:t>
            </a:r>
          </a:p>
        </p:txBody>
      </p:sp>
    </p:spTree>
    <p:extLst>
      <p:ext uri="{BB962C8B-B14F-4D97-AF65-F5344CB8AC3E}">
        <p14:creationId xmlns:p14="http://schemas.microsoft.com/office/powerpoint/2010/main" val="683048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A1EF7-709F-5A66-CBA7-8C39AF4B4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3EA0598-9BA5-EBA2-7359-AEE0DFC83A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29" y="472087"/>
            <a:ext cx="1764552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776AC-EA26-DEA1-061D-1275246E1E76}"/>
              </a:ext>
            </a:extLst>
          </p:cNvPr>
          <p:cNvSpPr txBox="1"/>
          <p:nvPr/>
        </p:nvSpPr>
        <p:spPr>
          <a:xfrm>
            <a:off x="239037" y="1679730"/>
            <a:ext cx="947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>
              <a:defRPr/>
            </a:pPr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Pa rai o'r problemau iechyd canlynol oeddech chi'n gwybod y gallai oedolion sy'n anadlu mwg ail-law i mewn fod mewn perygl o'u cael?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8A1AD8E-41DE-C4B1-7E1C-9473A7EA59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037" y="1003870"/>
            <a:ext cx="8870673" cy="675860"/>
          </a:xfrm>
        </p:spPr>
        <p:txBody>
          <a:bodyPr/>
          <a:lstStyle/>
          <a:p>
            <a:r>
              <a:rPr lang="cy-GB" sz="3200" noProof="0" dirty="0">
                <a:latin typeface="Verdana"/>
                <a:ea typeface="Verdana"/>
              </a:rPr>
              <a:t>Ysmygu ail-law</a:t>
            </a:r>
            <a:endParaRPr lang="cy-GB" noProof="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BFFAD08-F50A-A49F-1D17-3BE4E9CDB7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1564735"/>
              </p:ext>
            </p:extLst>
          </p:nvPr>
        </p:nvGraphicFramePr>
        <p:xfrm>
          <a:off x="221467" y="2202950"/>
          <a:ext cx="9887240" cy="421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76EB814-50EF-4BC1-17DD-0791FA4F8A2A}"/>
              </a:ext>
            </a:extLst>
          </p:cNvPr>
          <p:cNvSpPr txBox="1"/>
          <p:nvPr/>
        </p:nvSpPr>
        <p:spPr>
          <a:xfrm>
            <a:off x="221467" y="6567836"/>
            <a:ext cx="4180565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Gwell gennyf beidio â dweud</a:t>
            </a:r>
            <a:r>
              <a:rPr lang="en-GB" sz="11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: 1%</a:t>
            </a:r>
          </a:p>
        </p:txBody>
      </p:sp>
    </p:spTree>
    <p:extLst>
      <p:ext uri="{BB962C8B-B14F-4D97-AF65-F5344CB8AC3E}">
        <p14:creationId xmlns:p14="http://schemas.microsoft.com/office/powerpoint/2010/main" val="1075232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66EB1-FDFB-36D9-2B58-68F4FF96D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665A4C8-D97F-EBEC-7966-F12564E947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0" y="472087"/>
            <a:ext cx="1775164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14707-A55B-88FC-2A1D-9974D14D60A6}"/>
              </a:ext>
            </a:extLst>
          </p:cNvPr>
          <p:cNvSpPr txBox="1"/>
          <p:nvPr/>
        </p:nvSpPr>
        <p:spPr>
          <a:xfrm>
            <a:off x="345536" y="1638303"/>
            <a:ext cx="955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>
              <a:defRPr/>
            </a:pPr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I ba raddau ydych chi'n cefnogi neu'n gwrthwynebu'r camau canlynol i sicrhau bod pobl yn ymwybodol o'r risgiau i iechyd o ganlyniad i fwg ail-law yn y cartref?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EEEB55-8CC0-90AC-C236-B21DDC5181EF}"/>
              </a:ext>
            </a:extLst>
          </p:cNvPr>
          <p:cNvSpPr txBox="1"/>
          <p:nvPr/>
        </p:nvSpPr>
        <p:spPr>
          <a:xfrm>
            <a:off x="345536" y="1053528"/>
            <a:ext cx="5347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y-GB" sz="3200" b="1" i="0" u="none" strike="noStrike" kern="1200" cap="none" spc="0" normalizeH="0" baseline="0" noProof="0" dirty="0">
                <a:ln>
                  <a:noFill/>
                </a:ln>
                <a:solidFill>
                  <a:srgbClr val="275087"/>
                </a:solidFill>
                <a:effectLst/>
                <a:uLnTx/>
                <a:uFillTx/>
                <a:latin typeface="Verdana"/>
                <a:ea typeface="Verdana"/>
              </a:rPr>
              <a:t>Ysmygu ail-law</a:t>
            </a:r>
            <a:endParaRPr lang="en-GB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1F79766-97F1-1502-3D21-50A6759D8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078586"/>
              </p:ext>
            </p:extLst>
          </p:nvPr>
        </p:nvGraphicFramePr>
        <p:xfrm>
          <a:off x="221466" y="2315863"/>
          <a:ext cx="10196527" cy="3801236"/>
        </p:xfrm>
        <a:graphic>
          <a:graphicData uri="http://schemas.openxmlformats.org/drawingml/2006/table">
            <a:tbl>
              <a:tblPr/>
              <a:tblGrid>
                <a:gridCol w="4041937">
                  <a:extLst>
                    <a:ext uri="{9D8B030D-6E8A-4147-A177-3AD203B41FA5}">
                      <a16:colId xmlns:a16="http://schemas.microsoft.com/office/drawing/2014/main" val="2984034913"/>
                    </a:ext>
                  </a:extLst>
                </a:gridCol>
                <a:gridCol w="1230918">
                  <a:extLst>
                    <a:ext uri="{9D8B030D-6E8A-4147-A177-3AD203B41FA5}">
                      <a16:colId xmlns:a16="http://schemas.microsoft.com/office/drawing/2014/main" val="3432051252"/>
                    </a:ext>
                  </a:extLst>
                </a:gridCol>
                <a:gridCol w="1230918">
                  <a:extLst>
                    <a:ext uri="{9D8B030D-6E8A-4147-A177-3AD203B41FA5}">
                      <a16:colId xmlns:a16="http://schemas.microsoft.com/office/drawing/2014/main" val="472621069"/>
                    </a:ext>
                  </a:extLst>
                </a:gridCol>
                <a:gridCol w="1230918">
                  <a:extLst>
                    <a:ext uri="{9D8B030D-6E8A-4147-A177-3AD203B41FA5}">
                      <a16:colId xmlns:a16="http://schemas.microsoft.com/office/drawing/2014/main" val="790955647"/>
                    </a:ext>
                  </a:extLst>
                </a:gridCol>
                <a:gridCol w="1230918">
                  <a:extLst>
                    <a:ext uri="{9D8B030D-6E8A-4147-A177-3AD203B41FA5}">
                      <a16:colId xmlns:a16="http://schemas.microsoft.com/office/drawing/2014/main" val="3254339884"/>
                    </a:ext>
                  </a:extLst>
                </a:gridCol>
                <a:gridCol w="1230918">
                  <a:extLst>
                    <a:ext uri="{9D8B030D-6E8A-4147-A177-3AD203B41FA5}">
                      <a16:colId xmlns:a16="http://schemas.microsoft.com/office/drawing/2014/main" val="1585663054"/>
                    </a:ext>
                  </a:extLst>
                </a:gridCol>
              </a:tblGrid>
              <a:tr h="571716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en-GB" sz="1200" b="0" i="0" u="none" strike="noStrike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Gwrthwynebu'n gryf</a:t>
                      </a:r>
                    </a:p>
                  </a:txBody>
                  <a:tcPr marL="45720" marR="45720"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Tueddu i wrthwynebu</a:t>
                      </a: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Tueddu i gefnogi</a:t>
                      </a: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Cefnogi’n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gryf</a:t>
                      </a: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Ddim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gwybod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0562388"/>
                  </a:ext>
                </a:extLst>
              </a:tr>
              <a:tr h="645904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Addysgu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plant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yr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ysgol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EE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15%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2D9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80%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3882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62962"/>
                  </a:ext>
                </a:extLst>
              </a:tr>
              <a:tr h="645904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Ymgyrchoedd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ar-lein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(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e.e.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y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cyfryngau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cymdeithasol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EE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ECC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70%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4E90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C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525272"/>
                  </a:ext>
                </a:extLst>
              </a:tr>
              <a:tr h="645904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Hysbysebion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teledu a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phapur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newydd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DE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BE9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A6C7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5C99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800054"/>
                  </a:ext>
                </a:extLst>
              </a:tr>
              <a:tr h="645904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Taflenni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gwybodaeth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trwy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wasanaethau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y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gymuned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(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e.e.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ymwelwyr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iechyd,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meddygon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teulu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,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ysgolion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DE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9E8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A6C7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5C99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611629"/>
                  </a:ext>
                </a:extLst>
              </a:tr>
              <a:tr h="645904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Taflenni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gwybodaeth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i'w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rhoi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i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aelwydydd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9E7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10%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CDF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36%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6B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5B3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82095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03775AA-E3E8-CC89-5E30-00427E6D0DCB}"/>
              </a:ext>
            </a:extLst>
          </p:cNvPr>
          <p:cNvSpPr txBox="1"/>
          <p:nvPr/>
        </p:nvSpPr>
        <p:spPr>
          <a:xfrm>
            <a:off x="221467" y="6567836"/>
            <a:ext cx="4453275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dirty="0">
                <a:solidFill>
                  <a:srgbClr val="285087"/>
                </a:solidFill>
                <a:latin typeface="Ubuntu" panose="020B0504030602030204" pitchFamily="34" charset="0"/>
              </a:rPr>
              <a:t>Gwell gennyf beidio â dweud ar gyfer pob datganiad: </a:t>
            </a:r>
            <a:r>
              <a:rPr lang="cy-GB" sz="11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Yn llai na </a:t>
            </a:r>
            <a:r>
              <a:rPr lang="en-GB" sz="11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3793552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9B49F-A0E8-5767-7A15-B98F87DD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F238919-C328-585B-EFF6-129FD7E18B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1116173"/>
              </p:ext>
            </p:extLst>
          </p:nvPr>
        </p:nvGraphicFramePr>
        <p:xfrm>
          <a:off x="747398" y="2519102"/>
          <a:ext cx="9197016" cy="416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DA5B100-902A-D55E-CB5A-8977C4BDDF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1" y="472087"/>
            <a:ext cx="1934347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E28BC8-8F60-B49B-3F38-2440CFC68F75}"/>
              </a:ext>
            </a:extLst>
          </p:cNvPr>
          <p:cNvSpPr txBox="1"/>
          <p:nvPr/>
        </p:nvSpPr>
        <p:spPr>
          <a:xfrm>
            <a:off x="345536" y="1638303"/>
            <a:ext cx="9534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>
              <a:defRPr/>
            </a:pPr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Pa mor bwysig, os o gwbl, ydych chi'n meddwl yw hi fod llywodraeth yng Nghymru yn cymryd camau i gyfyngu ar faint o fwg ail-law y mae'r grwpiau canlynol yn dod i gysylltiad ag ef yn eu cartrefi eu hunain?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338E0D-503B-1BAD-5E36-E58C78C59414}"/>
              </a:ext>
            </a:extLst>
          </p:cNvPr>
          <p:cNvSpPr txBox="1"/>
          <p:nvPr/>
        </p:nvSpPr>
        <p:spPr>
          <a:xfrm>
            <a:off x="345536" y="1053528"/>
            <a:ext cx="5347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y-GB" sz="3200" b="1" i="0" u="none" strike="noStrike" kern="1200" cap="none" spc="0" normalizeH="0" baseline="0" noProof="0" dirty="0">
                <a:ln>
                  <a:noFill/>
                </a:ln>
                <a:solidFill>
                  <a:srgbClr val="275087"/>
                </a:solidFill>
                <a:effectLst/>
                <a:uLnTx/>
                <a:uFillTx/>
                <a:latin typeface="Verdana"/>
                <a:ea typeface="Verdana"/>
              </a:rPr>
              <a:t>Ysmygu ail-law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01BD5B-2E9D-5409-C4F2-D5BD5D9B5E0F}"/>
              </a:ext>
            </a:extLst>
          </p:cNvPr>
          <p:cNvSpPr txBox="1"/>
          <p:nvPr/>
        </p:nvSpPr>
        <p:spPr>
          <a:xfrm>
            <a:off x="231741" y="6637290"/>
            <a:ext cx="4180565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dirty="0">
                <a:solidFill>
                  <a:srgbClr val="285087"/>
                </a:solidFill>
                <a:latin typeface="Ubuntu" panose="020B0504030602030204" pitchFamily="34" charset="0"/>
              </a:rPr>
              <a:t>Gwell gennyf beidio â dweud ar gyfer pob datganiad</a:t>
            </a:r>
            <a:r>
              <a:rPr lang="en-GB" sz="11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: 2%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653CE4-1416-67C5-E3DB-FAAF56E89F25}"/>
              </a:ext>
            </a:extLst>
          </p:cNvPr>
          <p:cNvSpPr/>
          <p:nvPr/>
        </p:nvSpPr>
        <p:spPr>
          <a:xfrm>
            <a:off x="4674394" y="5894710"/>
            <a:ext cx="1275347" cy="26545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622DFB-193A-B986-1F00-00C808E8F75E}"/>
              </a:ext>
            </a:extLst>
          </p:cNvPr>
          <p:cNvSpPr txBox="1"/>
          <p:nvPr/>
        </p:nvSpPr>
        <p:spPr>
          <a:xfrm>
            <a:off x="6858438" y="2271628"/>
            <a:ext cx="2285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400" b="1" dirty="0" err="1">
                <a:solidFill>
                  <a:srgbClr val="285087"/>
                </a:solidFill>
                <a:latin typeface="Ubuntu" panose="020B0504030602030204" pitchFamily="34" charset="0"/>
              </a:rPr>
              <a:t>Oedolion</a:t>
            </a:r>
            <a:r>
              <a:rPr lang="en-GB" sz="1400" b="1" dirty="0">
                <a:solidFill>
                  <a:srgbClr val="285087"/>
                </a:solidFill>
                <a:latin typeface="Ubuntu" panose="020B0504030602030204" pitchFamily="34" charset="0"/>
              </a:rPr>
              <a:t> </a:t>
            </a:r>
            <a:r>
              <a:rPr lang="en-GB" sz="1400" b="1" dirty="0" err="1">
                <a:solidFill>
                  <a:srgbClr val="285087"/>
                </a:solidFill>
                <a:latin typeface="Ubuntu" panose="020B0504030602030204" pitchFamily="34" charset="0"/>
              </a:rPr>
              <a:t>nad</a:t>
            </a:r>
            <a:r>
              <a:rPr lang="en-GB" sz="1400" b="1" dirty="0">
                <a:solidFill>
                  <a:srgbClr val="285087"/>
                </a:solidFill>
                <a:latin typeface="Ubuntu" panose="020B0504030602030204" pitchFamily="34" charset="0"/>
              </a:rPr>
              <a:t> </a:t>
            </a:r>
            <a:r>
              <a:rPr lang="en-GB" sz="1400" b="1" dirty="0" err="1">
                <a:solidFill>
                  <a:srgbClr val="285087"/>
                </a:solidFill>
                <a:latin typeface="Ubuntu" panose="020B0504030602030204" pitchFamily="34" charset="0"/>
              </a:rPr>
              <a:t>ydynt</a:t>
            </a:r>
            <a:r>
              <a:rPr lang="en-GB" sz="1400" b="1" dirty="0">
                <a:solidFill>
                  <a:srgbClr val="285087"/>
                </a:solidFill>
                <a:latin typeface="Ubuntu" panose="020B0504030602030204" pitchFamily="34" charset="0"/>
              </a:rPr>
              <a:t> </a:t>
            </a:r>
            <a:r>
              <a:rPr lang="en-GB" sz="1400" b="1" dirty="0" err="1">
                <a:solidFill>
                  <a:srgbClr val="285087"/>
                </a:solidFill>
                <a:latin typeface="Ubuntu" panose="020B0504030602030204" pitchFamily="34" charset="0"/>
              </a:rPr>
              <a:t>yn</a:t>
            </a:r>
            <a:r>
              <a:rPr lang="en-GB" sz="1400" b="1" dirty="0">
                <a:solidFill>
                  <a:srgbClr val="285087"/>
                </a:solidFill>
                <a:latin typeface="Ubuntu" panose="020B0504030602030204" pitchFamily="34" charset="0"/>
              </a:rPr>
              <a:t> </a:t>
            </a:r>
            <a:r>
              <a:rPr lang="en-GB" sz="1400" b="1" dirty="0" err="1">
                <a:solidFill>
                  <a:srgbClr val="285087"/>
                </a:solidFill>
                <a:latin typeface="Ubuntu" panose="020B0504030602030204" pitchFamily="34" charset="0"/>
              </a:rPr>
              <a:t>smygu</a:t>
            </a:r>
            <a:endParaRPr lang="en-GB" sz="1400" b="1" dirty="0">
              <a:solidFill>
                <a:srgbClr val="285087"/>
              </a:solidFill>
              <a:latin typeface="Ubuntu" panose="020B0504030602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C71B58-86CF-84FB-4F69-5D218A04A51E}"/>
              </a:ext>
            </a:extLst>
          </p:cNvPr>
          <p:cNvSpPr txBox="1"/>
          <p:nvPr/>
        </p:nvSpPr>
        <p:spPr>
          <a:xfrm>
            <a:off x="1548251" y="2296964"/>
            <a:ext cx="2452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400" b="1" dirty="0" err="1">
                <a:solidFill>
                  <a:srgbClr val="285087"/>
                </a:solidFill>
                <a:latin typeface="Ubuntu" panose="020B0504030602030204" pitchFamily="34" charset="0"/>
              </a:rPr>
              <a:t>Babanod</a:t>
            </a:r>
            <a:r>
              <a:rPr lang="en-GB" sz="1400" b="1" dirty="0">
                <a:solidFill>
                  <a:srgbClr val="285087"/>
                </a:solidFill>
                <a:latin typeface="Ubuntu" panose="020B0504030602030204" pitchFamily="34" charset="0"/>
              </a:rPr>
              <a:t> a </a:t>
            </a:r>
            <a:r>
              <a:rPr lang="en-GB" sz="1400" b="1" dirty="0" err="1">
                <a:solidFill>
                  <a:srgbClr val="285087"/>
                </a:solidFill>
                <a:latin typeface="Ubuntu" panose="020B0504030602030204" pitchFamily="34" charset="0"/>
              </a:rPr>
              <a:t>phlant</a:t>
            </a:r>
            <a:endParaRPr lang="en-GB" sz="1400" b="1" dirty="0">
              <a:solidFill>
                <a:srgbClr val="285087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48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68A06-26ED-CB57-56BC-F1626D93F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E7FB0-ABE3-EFE3-2E27-B7628310C9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y-GB" sz="4800" noProof="0" dirty="0"/>
              <a:t>Tlodi plant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B469EA-6FC7-0B55-AB01-7065B9DDB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347" y="4132883"/>
            <a:ext cx="8371606" cy="97102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cy-GB" dirty="0"/>
              <a:t>Ceisiodd yr adran hon ddeall barn pobl am dlodi plant yng Nghymru. Mae tlodi plant yn golygu bod rhai plant yn tyfu i fyny mewn cartrefi heb ddigon o arian i ddiwallu eu hanghenion sylfaenol (e.e. bwyd, tai, gwresogi, dillad, hylendid).</a:t>
            </a:r>
            <a:endParaRPr lang="en-GB" dirty="0"/>
          </a:p>
          <a:p>
            <a:pPr>
              <a:lnSpc>
                <a:spcPct val="120000"/>
              </a:lnSpc>
            </a:pPr>
            <a:endParaRPr lang="cy-GB" sz="1800" noProof="0" dirty="0"/>
          </a:p>
        </p:txBody>
      </p:sp>
    </p:spTree>
    <p:extLst>
      <p:ext uri="{BB962C8B-B14F-4D97-AF65-F5344CB8AC3E}">
        <p14:creationId xmlns:p14="http://schemas.microsoft.com/office/powerpoint/2010/main" val="1649495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90581-38C2-6728-C899-3E8821330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CC1F1CB-FD16-90E7-7237-24B58463BB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4595130"/>
              </p:ext>
            </p:extLst>
          </p:nvPr>
        </p:nvGraphicFramePr>
        <p:xfrm>
          <a:off x="194830" y="2695074"/>
          <a:ext cx="10302153" cy="3811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3B35F07-732C-E769-D5CC-14B7FF0D7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536" y="1070011"/>
            <a:ext cx="8685683" cy="514243"/>
          </a:xfrm>
        </p:spPr>
        <p:txBody>
          <a:bodyPr/>
          <a:lstStyle/>
          <a:p>
            <a:r>
              <a:rPr lang="cy-GB" sz="3200" dirty="0"/>
              <a:t>Tlodi plant</a:t>
            </a:r>
            <a:endParaRPr lang="cy-GB" sz="3200" noProof="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FB2758C-55C6-FB51-48EF-37180B3785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0" y="472087"/>
            <a:ext cx="1785777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CDBC4-0BD7-15A0-0842-1992E5DFDDE7}"/>
              </a:ext>
            </a:extLst>
          </p:cNvPr>
          <p:cNvSpPr txBox="1"/>
          <p:nvPr/>
        </p:nvSpPr>
        <p:spPr>
          <a:xfrm>
            <a:off x="345536" y="1584254"/>
            <a:ext cx="7360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>
              <a:defRPr/>
            </a:pPr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Faint o broblem, os o gwbl, ydych chi'n meddwl yw tlodi plant yn y canlynol?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50463-F55F-C515-E69E-36FC52A75234}"/>
              </a:ext>
            </a:extLst>
          </p:cNvPr>
          <p:cNvSpPr/>
          <p:nvPr/>
        </p:nvSpPr>
        <p:spPr>
          <a:xfrm>
            <a:off x="4872793" y="5894710"/>
            <a:ext cx="854242" cy="18123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62675-BC2C-0907-DDFC-304C93CB98D6}"/>
              </a:ext>
            </a:extLst>
          </p:cNvPr>
          <p:cNvSpPr txBox="1"/>
          <p:nvPr/>
        </p:nvSpPr>
        <p:spPr>
          <a:xfrm>
            <a:off x="6858438" y="2271628"/>
            <a:ext cx="2285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400" b="1" dirty="0">
                <a:solidFill>
                  <a:srgbClr val="285087"/>
                </a:solidFill>
                <a:latin typeface="Ubuntu" panose="020B0504030602030204" pitchFamily="34" charset="0"/>
              </a:rPr>
              <a:t>Eich </a:t>
            </a:r>
            <a:r>
              <a:rPr lang="en-GB" sz="1400" b="1" dirty="0" err="1">
                <a:solidFill>
                  <a:srgbClr val="285087"/>
                </a:solidFill>
                <a:latin typeface="Ubuntu" panose="020B0504030602030204" pitchFamily="34" charset="0"/>
              </a:rPr>
              <a:t>cymuned</a:t>
            </a:r>
            <a:r>
              <a:rPr lang="en-GB" sz="1400" b="1" dirty="0">
                <a:solidFill>
                  <a:srgbClr val="285087"/>
                </a:solidFill>
                <a:latin typeface="Ubuntu" panose="020B0504030602030204" pitchFamily="34" charset="0"/>
              </a:rPr>
              <a:t> </a:t>
            </a:r>
            <a:r>
              <a:rPr lang="en-GB" sz="1400" b="1" dirty="0" err="1">
                <a:solidFill>
                  <a:srgbClr val="285087"/>
                </a:solidFill>
                <a:latin typeface="Ubuntu" panose="020B0504030602030204" pitchFamily="34" charset="0"/>
              </a:rPr>
              <a:t>leol</a:t>
            </a:r>
            <a:endParaRPr lang="en-GB" sz="1400" b="1" dirty="0">
              <a:solidFill>
                <a:srgbClr val="285087"/>
              </a:solidFill>
              <a:latin typeface="Ubuntu" panose="020B05040306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8304DF-27B4-131A-1141-05DCBD90A22A}"/>
              </a:ext>
            </a:extLst>
          </p:cNvPr>
          <p:cNvSpPr txBox="1"/>
          <p:nvPr/>
        </p:nvSpPr>
        <p:spPr>
          <a:xfrm>
            <a:off x="1548251" y="2296964"/>
            <a:ext cx="2452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400" b="1" dirty="0">
                <a:solidFill>
                  <a:srgbClr val="285087"/>
                </a:solidFill>
                <a:latin typeface="Ubuntu" panose="020B0504030602030204" pitchFamily="34" charset="0"/>
              </a:rPr>
              <a:t>Cymru</a:t>
            </a:r>
          </a:p>
        </p:txBody>
      </p:sp>
    </p:spTree>
    <p:extLst>
      <p:ext uri="{BB962C8B-B14F-4D97-AF65-F5344CB8AC3E}">
        <p14:creationId xmlns:p14="http://schemas.microsoft.com/office/powerpoint/2010/main" val="2251638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E05EE-7772-DA9C-1B98-F76463088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906AEC8-B483-3A0F-5106-ACE5A3E080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0" y="472087"/>
            <a:ext cx="1796389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B95619-A836-7C3E-76A1-DBDC338CB537}"/>
              </a:ext>
            </a:extLst>
          </p:cNvPr>
          <p:cNvSpPr txBox="1"/>
          <p:nvPr/>
        </p:nvSpPr>
        <p:spPr>
          <a:xfrm>
            <a:off x="345536" y="1584254"/>
            <a:ext cx="7894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>
              <a:defRPr/>
            </a:pPr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Pa mor niweidiol, os o gwbl, ydych chi'n meddwl yw byw mewn tlodi i allu plentyn i …?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9C3144-0EC3-EBA3-B75C-044DC526C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536" y="1070011"/>
            <a:ext cx="8685683" cy="514243"/>
          </a:xfrm>
        </p:spPr>
        <p:txBody>
          <a:bodyPr/>
          <a:lstStyle/>
          <a:p>
            <a:r>
              <a:rPr lang="cy-GB" sz="3200" dirty="0"/>
              <a:t>Tlodi plant</a:t>
            </a:r>
            <a:endParaRPr lang="cy-GB" sz="3200" noProof="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31ABA38-3A75-E235-1FF1-453E7883D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043996"/>
              </p:ext>
            </p:extLst>
          </p:nvPr>
        </p:nvGraphicFramePr>
        <p:xfrm>
          <a:off x="583106" y="2079427"/>
          <a:ext cx="9525601" cy="4219200"/>
        </p:xfrm>
        <a:graphic>
          <a:graphicData uri="http://schemas.openxmlformats.org/drawingml/2006/table">
            <a:tbl>
              <a:tblPr/>
              <a:tblGrid>
                <a:gridCol w="5180020">
                  <a:extLst>
                    <a:ext uri="{9D8B030D-6E8A-4147-A177-3AD203B41FA5}">
                      <a16:colId xmlns:a16="http://schemas.microsoft.com/office/drawing/2014/main" val="4164453099"/>
                    </a:ext>
                  </a:extLst>
                </a:gridCol>
                <a:gridCol w="1448527">
                  <a:extLst>
                    <a:ext uri="{9D8B030D-6E8A-4147-A177-3AD203B41FA5}">
                      <a16:colId xmlns:a16="http://schemas.microsoft.com/office/drawing/2014/main" val="2725497999"/>
                    </a:ext>
                  </a:extLst>
                </a:gridCol>
                <a:gridCol w="1448527">
                  <a:extLst>
                    <a:ext uri="{9D8B030D-6E8A-4147-A177-3AD203B41FA5}">
                      <a16:colId xmlns:a16="http://schemas.microsoft.com/office/drawing/2014/main" val="218570090"/>
                    </a:ext>
                  </a:extLst>
                </a:gridCol>
                <a:gridCol w="1448527">
                  <a:extLst>
                    <a:ext uri="{9D8B030D-6E8A-4147-A177-3AD203B41FA5}">
                      <a16:colId xmlns:a16="http://schemas.microsoft.com/office/drawing/2014/main" val="2207755072"/>
                    </a:ext>
                  </a:extLst>
                </a:gridCol>
              </a:tblGrid>
              <a:tr h="52740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Ddim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niweidiol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o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gwbl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Gweddol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niweidiol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Niweidiol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iawn</a:t>
                      </a: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2291005"/>
                  </a:ext>
                </a:extLst>
              </a:tr>
              <a:tr h="52740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Bwyta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bwyd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iach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17%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1D8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3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508808"/>
                  </a:ext>
                </a:extLst>
              </a:tr>
              <a:tr h="52740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Byw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mewn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cartref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cynnes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,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diogel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FD7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77%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3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270549"/>
                  </a:ext>
                </a:extLst>
              </a:tr>
              <a:tr h="52740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Meddu ar iechyd corfforol da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26%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DCC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69%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4D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772100"/>
                  </a:ext>
                </a:extLst>
              </a:tr>
              <a:tr h="52740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Meddu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ar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iechyd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meddyliol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da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27%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AC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67%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51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169853"/>
                  </a:ext>
                </a:extLst>
              </a:tr>
              <a:tr h="52740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Mynd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i'r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ysgol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neu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gael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hyfforddiant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5E5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39%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B9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50%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76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943005"/>
                  </a:ext>
                </a:extLst>
              </a:tr>
              <a:tr h="52740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Cael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mynediad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at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wasanaethau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iechyd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DE0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BB7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45%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3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274000"/>
                  </a:ext>
                </a:extLst>
              </a:tr>
              <a:tr h="52740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Gwneud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ffrindiau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10%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0E2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47%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7EAE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40%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D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75417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C994868-6BA4-7AC7-7128-06ED1A7D2AFB}"/>
              </a:ext>
            </a:extLst>
          </p:cNvPr>
          <p:cNvSpPr txBox="1"/>
          <p:nvPr/>
        </p:nvSpPr>
        <p:spPr>
          <a:xfrm>
            <a:off x="221467" y="6567836"/>
            <a:ext cx="5244385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dirty="0">
                <a:solidFill>
                  <a:srgbClr val="285087"/>
                </a:solidFill>
                <a:latin typeface="Ubuntu" panose="020B0504030602030204" pitchFamily="34" charset="0"/>
              </a:rPr>
              <a:t>Gwell gennyf beidio â dweud ar gyfer pob datganiad: Yn hafal i neu'n llai na </a:t>
            </a:r>
            <a:r>
              <a:rPr lang="en-GB" sz="11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3%</a:t>
            </a:r>
          </a:p>
        </p:txBody>
      </p:sp>
    </p:spTree>
    <p:extLst>
      <p:ext uri="{BB962C8B-B14F-4D97-AF65-F5344CB8AC3E}">
        <p14:creationId xmlns:p14="http://schemas.microsoft.com/office/powerpoint/2010/main" val="3641222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A5BAD7-95A0-E2DE-B3E7-4366EC868A26}"/>
              </a:ext>
            </a:extLst>
          </p:cNvPr>
          <p:cNvSpPr/>
          <p:nvPr/>
        </p:nvSpPr>
        <p:spPr>
          <a:xfrm>
            <a:off x="5702589" y="3738052"/>
            <a:ext cx="4726926" cy="2604243"/>
          </a:xfrm>
          <a:prstGeom prst="rect">
            <a:avLst/>
          </a:prstGeom>
          <a:solidFill>
            <a:srgbClr val="FCD0E2"/>
          </a:solidFill>
          <a:ln w="12700" cap="flat" cmpd="sng" algn="ctr">
            <a:solidFill>
              <a:srgbClr val="24A2B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86912">
              <a:defRPr/>
            </a:pPr>
            <a:endParaRPr lang="cy-GB" sz="1943" kern="0" noProof="0" dirty="0">
              <a:solidFill>
                <a:srgbClr val="285087"/>
              </a:solidFill>
              <a:latin typeface="Ubuntu" panose="020B05040306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701F7D-EBD6-C2FE-47A6-863F6C20F97E}"/>
              </a:ext>
            </a:extLst>
          </p:cNvPr>
          <p:cNvSpPr txBox="1"/>
          <p:nvPr/>
        </p:nvSpPr>
        <p:spPr>
          <a:xfrm>
            <a:off x="239036" y="1622876"/>
            <a:ext cx="5106870" cy="4999269"/>
          </a:xfrm>
          <a:prstGeom prst="rect">
            <a:avLst/>
          </a:prstGeom>
          <a:noFill/>
          <a:ln>
            <a:noFill/>
          </a:ln>
        </p:spPr>
        <p:txBody>
          <a:bodyPr wrap="square" lIns="98694" tIns="49347" rIns="98694" bIns="49347" rtlCol="0" anchor="t">
            <a:spAutoFit/>
          </a:bodyPr>
          <a:lstStyle/>
          <a:p>
            <a:pPr marL="185046" indent="-185046">
              <a:lnSpc>
                <a:spcPct val="114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</a:pPr>
            <a:r>
              <a:rPr lang="cy-GB" sz="1295" noProof="0" dirty="0">
                <a:solidFill>
                  <a:srgbClr val="285087"/>
                </a:solidFill>
                <a:latin typeface="Ubuntu"/>
                <a:ea typeface="Verdana"/>
                <a:cs typeface="Times New Roman"/>
              </a:rPr>
              <a:t>Ymgymerwyd â recriwtio cychwynnol i banel Amser i Siarad Iechyd Cyhoeddus (Tachwedd 2022 at Ionawr 2023) dros y ffôn, wyneb yn wyneb ac ar y cyfryngau cymdeithasol.​</a:t>
            </a:r>
          </a:p>
          <a:p>
            <a:pPr marL="185046" indent="-185046">
              <a:lnSpc>
                <a:spcPct val="114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</a:pPr>
            <a:r>
              <a:rPr lang="cy-GB" sz="1295" noProof="0" dirty="0">
                <a:solidFill>
                  <a:srgbClr val="285087"/>
                </a:solidFill>
                <a:latin typeface="Ubuntu"/>
                <a:ea typeface="Verdana"/>
                <a:cs typeface="Times New Roman"/>
              </a:rPr>
              <a:t>Mae recriwtio yn broses barhaus a gall unigolion gofrestru drwy wefan </a:t>
            </a:r>
            <a:r>
              <a:rPr lang="cy-GB" sz="1295" b="1" noProof="0" dirty="0">
                <a:solidFill>
                  <a:srgbClr val="F43882"/>
                </a:solidFill>
                <a:latin typeface="Ubuntu"/>
                <a:ea typeface="Verdana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Panel Amser i Siarad Iechyd Cyhoeddus </a:t>
            </a:r>
            <a:r>
              <a:rPr lang="cy-GB" sz="1295" noProof="0" dirty="0">
                <a:solidFill>
                  <a:srgbClr val="285087"/>
                </a:solidFill>
                <a:latin typeface="Ubuntu"/>
                <a:ea typeface="Verdana"/>
                <a:cs typeface="Times New Roman"/>
              </a:rPr>
              <a:t>(yn agor mewn ffenestr newydd) ar unrhyw adeg. Yn seiliedig ar sgrinio demograffig cychwynnol, caiff unigolion naill ai eu recriwtio'n uniongyrchol i'r panel neu eu gwahodd i ymuno â rhestr aros os yw'r cwota ar gyfer eu proffil demograffig yn llawn.​</a:t>
            </a:r>
          </a:p>
          <a:p>
            <a:pPr marL="185046" indent="-185046">
              <a:lnSpc>
                <a:spcPct val="114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</a:pPr>
            <a:r>
              <a:rPr lang="cy-GB" sz="1295" noProof="0" dirty="0">
                <a:solidFill>
                  <a:srgbClr val="285087"/>
                </a:solidFill>
                <a:latin typeface="Ubuntu"/>
                <a:ea typeface="Verdana"/>
                <a:cs typeface="Times New Roman"/>
              </a:rPr>
              <a:t> Wrth gyflwyno pob arolwg, bydd recriwtio ychwanegol wedi’i dargedu yn digwydd drwy gyfweliadau wyneb yn wyneb ar y cyfryngau cymdeithasol i gynyddu </a:t>
            </a:r>
            <a:r>
              <a:rPr lang="cy-GB" sz="1295" noProof="0" dirty="0" err="1">
                <a:solidFill>
                  <a:srgbClr val="285087"/>
                </a:solidFill>
                <a:latin typeface="Ubuntu"/>
                <a:ea typeface="Verdana"/>
                <a:cs typeface="Times New Roman"/>
              </a:rPr>
              <a:t>cynrychioldeb</a:t>
            </a:r>
            <a:r>
              <a:rPr lang="cy-GB" sz="1295" noProof="0" dirty="0">
                <a:solidFill>
                  <a:srgbClr val="285087"/>
                </a:solidFill>
                <a:latin typeface="Ubuntu"/>
                <a:ea typeface="Verdana"/>
                <a:cs typeface="Times New Roman"/>
              </a:rPr>
              <a:t> sampl yn ôl yr angen.​</a:t>
            </a:r>
            <a:endParaRPr lang="cy-GB" sz="2115" noProof="0" dirty="0">
              <a:solidFill>
                <a:srgbClr val="285087"/>
              </a:solidFill>
              <a:ea typeface="+mn-lt"/>
              <a:cs typeface="+mn-lt"/>
            </a:endParaRPr>
          </a:p>
          <a:p>
            <a:pPr marL="185046" indent="-185046">
              <a:lnSpc>
                <a:spcPct val="113999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</a:pPr>
            <a:r>
              <a:rPr lang="cy-GB" sz="1295" noProof="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O fis Ebrill 2025, gwahoddir aelodau'r panel i gwblhau arolwg bob pedwar mis, naill ai ar-lein neu dros y ffôn. </a:t>
            </a:r>
          </a:p>
          <a:p>
            <a:pPr marL="185046" indent="-185046">
              <a:lnSpc>
                <a:spcPct val="113999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</a:pPr>
            <a:r>
              <a:rPr lang="cy-GB" sz="1295" noProof="0" dirty="0">
                <a:solidFill>
                  <a:srgbClr val="285087"/>
                </a:solidFill>
                <a:latin typeface="Ubuntu"/>
                <a:ea typeface="Verdana"/>
                <a:cs typeface="Times New Roman"/>
              </a:rPr>
              <a:t>Casglwyd y data ar gyfer yr arolwg hwn 4 Chwefror hyd at 28 Chwefror 2026.</a:t>
            </a:r>
          </a:p>
          <a:p>
            <a:pPr marL="185046" indent="-185046">
              <a:lnSpc>
                <a:spcPct val="113999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</a:pPr>
            <a:r>
              <a:rPr lang="cy-GB" sz="1295" noProof="0" dirty="0">
                <a:solidFill>
                  <a:srgbClr val="285087"/>
                </a:solidFill>
                <a:latin typeface="Ubuntu"/>
                <a:ea typeface="Verdana"/>
                <a:cs typeface="Times New Roman"/>
              </a:rPr>
              <a:t>Ni chynhigir unrhyw gymhellion ariannol ar gyfer cyfranogiad.</a:t>
            </a:r>
            <a:endParaRPr lang="cy-GB" sz="1295" noProof="0" dirty="0">
              <a:solidFill>
                <a:srgbClr val="285087"/>
              </a:solidFill>
              <a:highlight>
                <a:srgbClr val="FFFF00"/>
              </a:highlight>
              <a:latin typeface="Ubuntu"/>
              <a:ea typeface="Verdan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B4B185-5E9A-CCE1-5AF4-1190112F0E94}"/>
              </a:ext>
            </a:extLst>
          </p:cNvPr>
          <p:cNvSpPr txBox="1"/>
          <p:nvPr/>
        </p:nvSpPr>
        <p:spPr>
          <a:xfrm>
            <a:off x="5702595" y="1615696"/>
            <a:ext cx="4631561" cy="20533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5046" indent="-185046">
              <a:lnSpc>
                <a:spcPct val="114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</a:pPr>
            <a:r>
              <a:rPr lang="cy-GB" sz="1295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Oherwydd bod y panel wedi'i ddewis yn rhannol ei hun ac yn canolbwyntio ar bynciau iechyd y cyhoedd, gallai’r sampl gael ei effeithio gan duedd tuag at drigolion sydd â mwy o ddiddordeb mewn pynciau iechyd cyhoeddus a materion gofal iechyd. Dylid ystyried hyn wrth ddehongli’r canfyddiadau.​</a:t>
            </a:r>
          </a:p>
          <a:p>
            <a:pPr marL="185046" indent="-185046">
              <a:lnSpc>
                <a:spcPct val="114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</a:pPr>
            <a:r>
              <a:rPr lang="cy-GB" sz="1295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Ceir rhagor o wybodaeth am ddulliau'r arolwg yn yr Atodiad. </a:t>
            </a:r>
            <a:endParaRPr lang="cy-GB" sz="1295" noProof="0" dirty="0">
              <a:solidFill>
                <a:srgbClr val="285087"/>
              </a:solidFill>
              <a:latin typeface="Ubuntu" panose="020B050403060203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61E073-0DD3-9E43-AB92-5D1EAC5BA195}"/>
              </a:ext>
            </a:extLst>
          </p:cNvPr>
          <p:cNvSpPr txBox="1"/>
          <p:nvPr/>
        </p:nvSpPr>
        <p:spPr>
          <a:xfrm>
            <a:off x="5702589" y="3813382"/>
            <a:ext cx="4726926" cy="2454533"/>
          </a:xfrm>
          <a:prstGeom prst="rect">
            <a:avLst/>
          </a:prstGeom>
          <a:noFill/>
        </p:spPr>
        <p:txBody>
          <a:bodyPr wrap="square" lIns="98694" tIns="49347" rIns="98694" bIns="49347" anchor="t">
            <a:spAutoFit/>
          </a:bodyPr>
          <a:lstStyle/>
          <a:p>
            <a:pPr marL="185046" indent="-185046">
              <a:lnSpc>
                <a:spcPct val="114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</a:pPr>
            <a:r>
              <a:rPr lang="cy-GB" sz="1295" noProof="0" dirty="0">
                <a:solidFill>
                  <a:srgbClr val="285087"/>
                </a:solidFill>
                <a:latin typeface="Ubuntu"/>
                <a:ea typeface="Verdana"/>
                <a:cs typeface="Times New Roman"/>
              </a:rPr>
              <a:t>Ceir dadansoddiad demograffig o aelodau’r panel a gafodd eu gwahodd i gwblhau’r arolwg a’r 1,656 gymerodd ran, ac a gwblhaodd yr arolwg ym mis Chwefror 2026 yn yr Atodiad. ​</a:t>
            </a:r>
          </a:p>
          <a:p>
            <a:pPr marL="185046" indent="-185046">
              <a:lnSpc>
                <a:spcPct val="114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</a:pPr>
            <a:r>
              <a:rPr lang="cy-GB" sz="1295" noProof="0" dirty="0">
                <a:solidFill>
                  <a:srgbClr val="285087"/>
                </a:solidFill>
                <a:latin typeface="Ubuntu"/>
                <a:ea typeface="Verdana"/>
                <a:cs typeface="Times New Roman"/>
              </a:rPr>
              <a:t>Oni nodir yn wahanol, mae data’n cael eu pwysoli i adlewyrchu demograffeg y boblogaeth genedlaethol yn ôl oedran, rhyw ac amddifadedd.​</a:t>
            </a:r>
          </a:p>
          <a:p>
            <a:pPr marL="185046" indent="-185046">
              <a:lnSpc>
                <a:spcPct val="114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</a:pPr>
            <a:r>
              <a:rPr lang="cy-GB" sz="1295" noProof="0" dirty="0">
                <a:solidFill>
                  <a:srgbClr val="285087"/>
                </a:solidFill>
                <a:latin typeface="Ubuntu"/>
                <a:ea typeface="Verdana"/>
                <a:cs typeface="Times New Roman"/>
              </a:rPr>
              <a:t>Sylwer: efallai na fydd y canrannau yn yr adroddiad hwn yn gwneud cyfanswm o 100% oherwydd talgrynnu.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5ACD214-651C-9C87-5D7A-78B9904F32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7780" y="384602"/>
            <a:ext cx="1924658" cy="286009"/>
          </a:xfrm>
        </p:spPr>
        <p:txBody>
          <a:bodyPr>
            <a:norm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4DDBE98-F6DA-C0D2-4889-670EFDC1A412}"/>
              </a:ext>
            </a:extLst>
          </p:cNvPr>
          <p:cNvSpPr txBox="1">
            <a:spLocks/>
          </p:cNvSpPr>
          <p:nvPr/>
        </p:nvSpPr>
        <p:spPr>
          <a:xfrm>
            <a:off x="239036" y="1144006"/>
            <a:ext cx="8870673" cy="416023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75087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y-GB" sz="2590" noProof="0" dirty="0">
                <a:solidFill>
                  <a:srgbClr val="285087"/>
                </a:solidFill>
              </a:rPr>
              <a:t>Trosolwg methodolegol</a:t>
            </a:r>
          </a:p>
        </p:txBody>
      </p:sp>
    </p:spTree>
    <p:extLst>
      <p:ext uri="{BB962C8B-B14F-4D97-AF65-F5344CB8AC3E}">
        <p14:creationId xmlns:p14="http://schemas.microsoft.com/office/powerpoint/2010/main" val="1774483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ED38A-0F53-A8FA-7F8E-F860A5F44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29833D8-5C3D-1F36-C805-E9C8F3E5F2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0" y="472087"/>
            <a:ext cx="1764552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  <a:p>
            <a:endParaRPr lang="cy-GB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D0738-2E35-527A-0AB4-A1A62705C3B2}"/>
              </a:ext>
            </a:extLst>
          </p:cNvPr>
          <p:cNvSpPr txBox="1"/>
          <p:nvPr/>
        </p:nvSpPr>
        <p:spPr>
          <a:xfrm>
            <a:off x="345535" y="1584254"/>
            <a:ext cx="9764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>
              <a:defRPr/>
            </a:pPr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Pa rai o'r mathau canlynol o deuluoedd ydych chi eisoes yn gwybod y maent yn fwyaf </a:t>
            </a:r>
            <a:r>
              <a:rPr lang="cy-GB" sz="1400" b="1" noProof="0" dirty="0" err="1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tebgol</a:t>
            </a:r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 o fyw mewn tlodi? </a:t>
            </a:r>
            <a:r>
              <a:rPr lang="cy-GB" sz="14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(Dewiswch bob un sy'n berthnasol)</a:t>
            </a:r>
            <a:endParaRPr lang="cy-GB" sz="1400" b="1" noProof="0" dirty="0">
              <a:solidFill>
                <a:srgbClr val="285087"/>
              </a:solidFill>
              <a:latin typeface="Ubuntu" panose="020B050403060203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25FDAC-A5E7-E844-F6A7-D189447C8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536" y="1070011"/>
            <a:ext cx="8685683" cy="514243"/>
          </a:xfrm>
        </p:spPr>
        <p:txBody>
          <a:bodyPr/>
          <a:lstStyle/>
          <a:p>
            <a:r>
              <a:rPr lang="cy-GB" sz="3200" dirty="0"/>
              <a:t>Tlodi plant</a:t>
            </a:r>
            <a:endParaRPr lang="cy-GB" sz="3200" noProof="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D0949DC-6DF5-4380-E0AB-BECE998024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5628714"/>
              </p:ext>
            </p:extLst>
          </p:nvPr>
        </p:nvGraphicFramePr>
        <p:xfrm>
          <a:off x="309277" y="2200983"/>
          <a:ext cx="9525600" cy="4521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3238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F944A-8DE3-3D10-26BB-754FE7216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F1B6846-FAB0-79AA-0D7F-A7C1B55F16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0" y="472087"/>
            <a:ext cx="1891898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66E5D0-AF3C-DDC8-C004-73B8D4D75C64}"/>
              </a:ext>
            </a:extLst>
          </p:cNvPr>
          <p:cNvSpPr txBox="1"/>
          <p:nvPr/>
        </p:nvSpPr>
        <p:spPr>
          <a:xfrm>
            <a:off x="345536" y="1584254"/>
            <a:ext cx="9491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>
              <a:defRPr/>
            </a:pPr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Pa mor effeithiol, os o gwbl, ydych chi'n meddwl y byddai'r camau canlynol i leihau tlodi plant?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AC92DF-BC55-48D4-476D-CA265FEEB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536" y="1070011"/>
            <a:ext cx="8685683" cy="514243"/>
          </a:xfrm>
        </p:spPr>
        <p:txBody>
          <a:bodyPr/>
          <a:lstStyle/>
          <a:p>
            <a:r>
              <a:rPr lang="cy-GB" sz="3200" dirty="0"/>
              <a:t>Tlodi plant</a:t>
            </a:r>
            <a:endParaRPr lang="cy-GB" sz="3200" noProof="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C63E80F-3126-A376-280E-DCCDA8634B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46830"/>
              </p:ext>
            </p:extLst>
          </p:nvPr>
        </p:nvGraphicFramePr>
        <p:xfrm>
          <a:off x="132347" y="2104389"/>
          <a:ext cx="10295924" cy="3911400"/>
        </p:xfrm>
        <a:graphic>
          <a:graphicData uri="http://schemas.openxmlformats.org/drawingml/2006/table">
            <a:tbl>
              <a:tblPr/>
              <a:tblGrid>
                <a:gridCol w="4891716">
                  <a:extLst>
                    <a:ext uri="{9D8B030D-6E8A-4147-A177-3AD203B41FA5}">
                      <a16:colId xmlns:a16="http://schemas.microsoft.com/office/drawing/2014/main" val="1118359656"/>
                    </a:ext>
                  </a:extLst>
                </a:gridCol>
                <a:gridCol w="1351052">
                  <a:extLst>
                    <a:ext uri="{9D8B030D-6E8A-4147-A177-3AD203B41FA5}">
                      <a16:colId xmlns:a16="http://schemas.microsoft.com/office/drawing/2014/main" val="1842442961"/>
                    </a:ext>
                  </a:extLst>
                </a:gridCol>
                <a:gridCol w="1351052">
                  <a:extLst>
                    <a:ext uri="{9D8B030D-6E8A-4147-A177-3AD203B41FA5}">
                      <a16:colId xmlns:a16="http://schemas.microsoft.com/office/drawing/2014/main" val="931496848"/>
                    </a:ext>
                  </a:extLst>
                </a:gridCol>
                <a:gridCol w="1351052">
                  <a:extLst>
                    <a:ext uri="{9D8B030D-6E8A-4147-A177-3AD203B41FA5}">
                      <a16:colId xmlns:a16="http://schemas.microsoft.com/office/drawing/2014/main" val="1479257487"/>
                    </a:ext>
                  </a:extLst>
                </a:gridCol>
                <a:gridCol w="1351052">
                  <a:extLst>
                    <a:ext uri="{9D8B030D-6E8A-4147-A177-3AD203B41FA5}">
                      <a16:colId xmlns:a16="http://schemas.microsoft.com/office/drawing/2014/main" val="2654676388"/>
                    </a:ext>
                  </a:extLst>
                </a:gridCol>
              </a:tblGrid>
              <a:tr h="488925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endParaRPr lang="en-GB" sz="1200" b="0" i="0" u="none" strike="noStrike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Ddim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effeithiol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o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gwbl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Yn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weddol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effeithiol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Yn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effeithiol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iawn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Ddim yn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gwybod</a:t>
                      </a: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7695533"/>
                  </a:ext>
                </a:extLst>
              </a:tr>
              <a:tr h="488925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Gwella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fforddiadwyedd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ac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ansawdd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tai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DE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19%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B7D2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75%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3882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279453"/>
                  </a:ext>
                </a:extLst>
              </a:tr>
              <a:tr h="488925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Gwella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mynediad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at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swyddi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diogel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EEB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B3CF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3D86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225464"/>
                  </a:ext>
                </a:extLst>
              </a:tr>
              <a:tr h="488925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Gwneud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gofal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plant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fforddiadwy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ac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hygyrch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BE9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B0CE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70%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4489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138484"/>
                  </a:ext>
                </a:extLst>
              </a:tr>
              <a:tr h="488925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Help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gan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y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llywodraeth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i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leihau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cost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nwy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a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thrydan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BE9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EC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70%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448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738219"/>
                  </a:ext>
                </a:extLst>
              </a:tr>
              <a:tr h="488925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Gwneud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prydau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ysgol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am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ddim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ar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gael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i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bob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plentyn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ysgol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uwchradd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3E4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A5C7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5796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798723"/>
                  </a:ext>
                </a:extLst>
              </a:tr>
              <a:tr h="488925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Cefnogi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rhieni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i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gyrchu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addysg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a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hyfforddiant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ar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gyfer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cyflogaeth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AE8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CC1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5897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755582"/>
                  </a:ext>
                </a:extLst>
              </a:tr>
              <a:tr h="488925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Cynyddu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incwm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y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cartref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(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e.e.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budd-daliadau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,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credydau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treth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9D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CC1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6FA5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966558"/>
                  </a:ext>
                </a:extLst>
              </a:tr>
            </a:tbl>
          </a:graphicData>
        </a:graphic>
      </p:graphicFrame>
      <p:sp>
        <p:nvSpPr>
          <p:cNvPr id="9" name="TextBox 6">
            <a:extLst>
              <a:ext uri="{FF2B5EF4-FFF2-40B4-BE49-F238E27FC236}">
                <a16:creationId xmlns:a16="http://schemas.microsoft.com/office/drawing/2014/main" id="{D2F48C61-4128-A114-8EF5-936CEAB5CE2E}"/>
              </a:ext>
            </a:extLst>
          </p:cNvPr>
          <p:cNvSpPr txBox="1"/>
          <p:nvPr/>
        </p:nvSpPr>
        <p:spPr>
          <a:xfrm>
            <a:off x="220178" y="6555805"/>
            <a:ext cx="5533350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dirty="0">
                <a:solidFill>
                  <a:srgbClr val="285087"/>
                </a:solidFill>
                <a:latin typeface="Ubuntu" panose="020B0504030602030204" pitchFamily="34" charset="0"/>
              </a:rPr>
              <a:t>Gwell gennyf beidio â dweud ar gyfer pob datganiad: Yn hafal i neu'n llai na </a:t>
            </a:r>
            <a:r>
              <a:rPr lang="en-GB" sz="11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2%</a:t>
            </a:r>
          </a:p>
        </p:txBody>
      </p:sp>
    </p:spTree>
    <p:extLst>
      <p:ext uri="{BB962C8B-B14F-4D97-AF65-F5344CB8AC3E}">
        <p14:creationId xmlns:p14="http://schemas.microsoft.com/office/powerpoint/2010/main" val="3973138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624E7-DC78-E360-19BB-CA7AE9216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2B6BBF4-ED6D-11ED-26DB-1FCD74CD9F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0" y="472087"/>
            <a:ext cx="1796389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7A9103-890B-0CB1-AB38-A83E79FF4BCC}"/>
              </a:ext>
            </a:extLst>
          </p:cNvPr>
          <p:cNvSpPr txBox="1"/>
          <p:nvPr/>
        </p:nvSpPr>
        <p:spPr>
          <a:xfrm>
            <a:off x="345536" y="1584254"/>
            <a:ext cx="8685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>
              <a:defRPr/>
            </a:pPr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Pa un o'r canlynol ydych chi'n meddwl a fyddai'n fwy effeithiol o ran lleihau tlodi plant?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4FB3500-A718-41A8-2B0D-2A1A807D5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536" y="1070011"/>
            <a:ext cx="8685683" cy="514243"/>
          </a:xfrm>
        </p:spPr>
        <p:txBody>
          <a:bodyPr/>
          <a:lstStyle/>
          <a:p>
            <a:r>
              <a:rPr lang="cy-GB" sz="3200" dirty="0"/>
              <a:t>Tlodi plant</a:t>
            </a:r>
            <a:endParaRPr lang="cy-GB" sz="3200" noProof="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2E55208-D260-C39E-A633-B6730ECB43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6020842"/>
              </p:ext>
            </p:extLst>
          </p:nvPr>
        </p:nvGraphicFramePr>
        <p:xfrm>
          <a:off x="583106" y="2085837"/>
          <a:ext cx="9525600" cy="4767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1618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6208F-297E-7C47-D76B-90F46A5B3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9A959A8-64F0-C011-6239-6445FAAE9B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0" y="472087"/>
            <a:ext cx="1775164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A9F233-5AB8-B7BD-7E5B-A50537B82574}"/>
              </a:ext>
            </a:extLst>
          </p:cNvPr>
          <p:cNvSpPr txBox="1"/>
          <p:nvPr/>
        </p:nvSpPr>
        <p:spPr>
          <a:xfrm>
            <a:off x="345536" y="1584254"/>
            <a:ext cx="9260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>
              <a:defRPr/>
            </a:pPr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Faint o flaenoriaeth ydych chi'n meddwl y dylai'r meysydd canlynol fod i lywodraeth yng Nghymru er mwyn lleihau tlodi plant?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53CABA-9BF1-C707-8589-FE26E481B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536" y="1070011"/>
            <a:ext cx="8685683" cy="514243"/>
          </a:xfrm>
        </p:spPr>
        <p:txBody>
          <a:bodyPr/>
          <a:lstStyle/>
          <a:p>
            <a:r>
              <a:rPr lang="cy-GB" sz="3200" dirty="0"/>
              <a:t>Tlodi plant</a:t>
            </a:r>
            <a:endParaRPr lang="cy-GB" sz="3200" noProof="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2429F6-ED6D-3C12-A59A-7EDD1D626F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830150"/>
              </p:ext>
            </p:extLst>
          </p:nvPr>
        </p:nvGraphicFramePr>
        <p:xfrm>
          <a:off x="691390" y="2159412"/>
          <a:ext cx="9525599" cy="4254480"/>
        </p:xfrm>
        <a:graphic>
          <a:graphicData uri="http://schemas.openxmlformats.org/drawingml/2006/table">
            <a:tbl>
              <a:tblPr/>
              <a:tblGrid>
                <a:gridCol w="4458127">
                  <a:extLst>
                    <a:ext uri="{9D8B030D-6E8A-4147-A177-3AD203B41FA5}">
                      <a16:colId xmlns:a16="http://schemas.microsoft.com/office/drawing/2014/main" val="2478860505"/>
                    </a:ext>
                  </a:extLst>
                </a:gridCol>
                <a:gridCol w="1266868">
                  <a:extLst>
                    <a:ext uri="{9D8B030D-6E8A-4147-A177-3AD203B41FA5}">
                      <a16:colId xmlns:a16="http://schemas.microsoft.com/office/drawing/2014/main" val="2742788236"/>
                    </a:ext>
                  </a:extLst>
                </a:gridCol>
                <a:gridCol w="1266868">
                  <a:extLst>
                    <a:ext uri="{9D8B030D-6E8A-4147-A177-3AD203B41FA5}">
                      <a16:colId xmlns:a16="http://schemas.microsoft.com/office/drawing/2014/main" val="851309251"/>
                    </a:ext>
                  </a:extLst>
                </a:gridCol>
                <a:gridCol w="1266868">
                  <a:extLst>
                    <a:ext uri="{9D8B030D-6E8A-4147-A177-3AD203B41FA5}">
                      <a16:colId xmlns:a16="http://schemas.microsoft.com/office/drawing/2014/main" val="672460905"/>
                    </a:ext>
                  </a:extLst>
                </a:gridCol>
                <a:gridCol w="1266868">
                  <a:extLst>
                    <a:ext uri="{9D8B030D-6E8A-4147-A177-3AD203B41FA5}">
                      <a16:colId xmlns:a16="http://schemas.microsoft.com/office/drawing/2014/main" val="1589411804"/>
                    </a:ext>
                  </a:extLst>
                </a:gridCol>
              </a:tblGrid>
              <a:tr h="42192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b">
                    <a:lnL w="38100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Blaenoriaeth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isel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Blaenoriaeth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ganolig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Blaenoriaeth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uchel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Ddim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gwybod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7986907"/>
                  </a:ext>
                </a:extLst>
              </a:tr>
              <a:tr h="42192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Fforddiadwyedd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hanfodion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(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e.e.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bwyd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,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costau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ynni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DE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8D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83%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3882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66342"/>
                  </a:ext>
                </a:extLst>
              </a:tr>
              <a:tr h="42192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Cyflogaeth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(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e.e.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swyddi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a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hyfforddiant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ED6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79%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4088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30875"/>
                  </a:ext>
                </a:extLst>
              </a:tr>
              <a:tr h="42192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Tai (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e.e.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fforddiadwyedd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CE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19%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BD5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77%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458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406057"/>
                  </a:ext>
                </a:extLst>
              </a:tr>
              <a:tr h="42192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Addysg (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e.e.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ysgolion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DE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19%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BAD4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76%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478B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687432"/>
                  </a:ext>
                </a:extLst>
              </a:tr>
              <a:tr h="42192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Gwasanaethau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iechyd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CE9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B7D2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4B8E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579906"/>
                  </a:ext>
                </a:extLst>
              </a:tr>
              <a:tr h="42192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Lleoliadau'r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blynyddoedd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cynnar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(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e.e.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meithrinfeydd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9E8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28%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9C9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65%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5D9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C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6602"/>
                  </a:ext>
                </a:extLst>
              </a:tr>
              <a:tr h="42192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Llesiant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ariannol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(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e.e.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rheoli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arian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9E7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30%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A3C6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639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522194"/>
                  </a:ext>
                </a:extLst>
              </a:tr>
              <a:tr h="42192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Lles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(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e.e.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budd-daliadau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15%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4D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36%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8BF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45%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6B3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C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450293"/>
                  </a:ext>
                </a:extLst>
              </a:tr>
              <a:tr h="42192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Trafnidiaeth</a:t>
                      </a: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gyhoeddus</a:t>
                      </a:r>
                      <a:endParaRPr lang="en-GB" sz="1200" b="0" i="0" u="none" strike="noStrike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9%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0E2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9B5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7B4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en-GB" sz="12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C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82759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1ACE0B7-AE7D-A8C7-1B18-2DC5499168EF}"/>
              </a:ext>
            </a:extLst>
          </p:cNvPr>
          <p:cNvSpPr txBox="1"/>
          <p:nvPr/>
        </p:nvSpPr>
        <p:spPr>
          <a:xfrm>
            <a:off x="221467" y="6567836"/>
            <a:ext cx="4180565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dirty="0">
                <a:solidFill>
                  <a:srgbClr val="285087"/>
                </a:solidFill>
                <a:latin typeface="Ubuntu" panose="020B0504030602030204" pitchFamily="34" charset="0"/>
              </a:rPr>
              <a:t>Gwell gennyf beidio â dweud ar gyfer pob datganiad</a:t>
            </a:r>
            <a:r>
              <a:rPr lang="en-GB" sz="110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: 1%</a:t>
            </a:r>
          </a:p>
        </p:txBody>
      </p:sp>
    </p:spTree>
    <p:extLst>
      <p:ext uri="{BB962C8B-B14F-4D97-AF65-F5344CB8AC3E}">
        <p14:creationId xmlns:p14="http://schemas.microsoft.com/office/powerpoint/2010/main" val="3908668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211A01-65CC-5291-E089-014A6348818A}"/>
              </a:ext>
            </a:extLst>
          </p:cNvPr>
          <p:cNvSpPr txBox="1"/>
          <p:nvPr/>
        </p:nvSpPr>
        <p:spPr>
          <a:xfrm>
            <a:off x="239036" y="4797635"/>
            <a:ext cx="10066073" cy="102496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defTabSz="193613">
              <a:lnSpc>
                <a:spcPct val="150000"/>
              </a:lnSpc>
              <a:spcAft>
                <a:spcPts val="648"/>
              </a:spcAft>
              <a:defRPr/>
            </a:pPr>
            <a:r>
              <a:rPr lang="cy-GB" sz="1295" b="1" kern="0" noProof="0" dirty="0">
                <a:solidFill>
                  <a:srgbClr val="295082"/>
                </a:solidFill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Datblygu’r Holiadur​:</a:t>
            </a:r>
          </a:p>
          <a:p>
            <a:pPr defTabSz="193613">
              <a:lnSpc>
                <a:spcPct val="150000"/>
              </a:lnSpc>
              <a:spcAft>
                <a:spcPts val="648"/>
              </a:spcAft>
              <a:defRPr/>
            </a:pPr>
            <a:r>
              <a:rPr lang="cy-GB" sz="1250" kern="0" noProof="0" dirty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Datblygwyd y cwestiynau a ddefnyddiwyd yn arolwg mis Chwefror 2026 mewn partneriaeth â chydweithwyr yn Iechyd Cyhoeddus </a:t>
            </a:r>
            <a:r>
              <a:rPr lang="cy-GB" sz="1250" kern="0" noProof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Cymru</a:t>
            </a:r>
            <a:r>
              <a:rPr lang="cy-GB" sz="1250" kern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, </a:t>
            </a:r>
            <a:r>
              <a:rPr lang="cy-GB" sz="1250" kern="0" noProof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Llywodraeth Cymru</a:t>
            </a:r>
            <a:r>
              <a:rPr lang="cy-GB" sz="1250" kern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, a Prifysgol Bangor</a:t>
            </a:r>
            <a:r>
              <a:rPr lang="cy-GB" sz="1250" kern="0" noProof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2A3F46-2EAD-3C87-9C0D-3D54942FFC83}"/>
              </a:ext>
            </a:extLst>
          </p:cNvPr>
          <p:cNvSpPr txBox="1"/>
          <p:nvPr/>
        </p:nvSpPr>
        <p:spPr>
          <a:xfrm>
            <a:off x="239037" y="2878559"/>
            <a:ext cx="9933088" cy="148510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98694" tIns="49347" rIns="98694" bIns="49347" rtlCol="0" anchor="t">
            <a:spAutoFit/>
          </a:bodyPr>
          <a:lstStyle/>
          <a:p>
            <a:pPr defTabSz="193613">
              <a:lnSpc>
                <a:spcPct val="150000"/>
              </a:lnSpc>
              <a:spcAft>
                <a:spcPts val="648"/>
              </a:spcAft>
              <a:defRPr/>
            </a:pPr>
            <a:r>
              <a:rPr lang="cy-GB" sz="1295" b="1" kern="0" noProof="0" dirty="0">
                <a:solidFill>
                  <a:srgbClr val="295082"/>
                </a:solidFill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Diolchiadau am Gymorth Prosiect Ehangach:</a:t>
            </a:r>
          </a:p>
          <a:p>
            <a:pPr defTabSz="193613">
              <a:lnSpc>
                <a:spcPct val="150000"/>
              </a:lnSpc>
              <a:spcAft>
                <a:spcPts val="648"/>
              </a:spcAft>
              <a:defRPr/>
            </a:pPr>
            <a:r>
              <a:rPr lang="cy-GB" sz="1250" kern="0" noProof="0" dirty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Polisi ac Iechyd Rhyngwladol, WHO CC: Dr </a:t>
            </a:r>
            <a:r>
              <a:rPr lang="cy-GB" sz="1250" kern="0" noProof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Sumina</a:t>
            </a:r>
            <a:r>
              <a:rPr lang="cy-GB" sz="1250" kern="0" noProof="0" dirty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 </a:t>
            </a:r>
            <a:r>
              <a:rPr lang="cy-GB" sz="1250" kern="0" noProof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Azam</a:t>
            </a:r>
            <a:r>
              <a:rPr lang="cy-GB" sz="1250" kern="0" noProof="0" dirty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, Dr Louisa </a:t>
            </a:r>
            <a:r>
              <a:rPr lang="cy-GB" sz="1250" kern="0" noProof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Petchey</a:t>
            </a:r>
            <a:r>
              <a:rPr lang="cy-GB" sz="1250" kern="0" noProof="0" dirty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, </a:t>
            </a:r>
            <a:r>
              <a:rPr lang="cy-GB" sz="1250" kern="0" noProof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Prof Jo Peden</a:t>
            </a:r>
            <a:r>
              <a:rPr lang="cy-GB" sz="1250" kern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, Nicola Rees</a:t>
            </a:r>
            <a:endParaRPr lang="cy-GB" sz="1250" kern="0" noProof="0">
              <a:solidFill>
                <a:srgbClr val="295082"/>
              </a:solidFill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93613">
              <a:lnSpc>
                <a:spcPct val="150000"/>
              </a:lnSpc>
              <a:spcAft>
                <a:spcPts val="648"/>
              </a:spcAft>
              <a:defRPr/>
            </a:pPr>
            <a:r>
              <a:rPr lang="cy-GB" sz="1295" kern="0" noProof="0" dirty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Y Tîm Cyfathrebu: Aamir Mohammed, Sarah Hibbard, Katie Allen, Rebecca Hopkins, Danny Donovan, Angharad Willis  </a:t>
            </a:r>
            <a:endParaRPr lang="cy-GB" sz="1295" kern="0" dirty="0">
              <a:solidFill>
                <a:srgbClr val="295082"/>
              </a:solidFill>
              <a:latin typeface="Ubuntu"/>
              <a:ea typeface="Calibri"/>
              <a:cs typeface="Times New Roman"/>
            </a:endParaRPr>
          </a:p>
          <a:p>
            <a:pPr defTabSz="193613">
              <a:lnSpc>
                <a:spcPct val="150000"/>
              </a:lnSpc>
              <a:spcAft>
                <a:spcPts val="648"/>
              </a:spcAft>
              <a:defRPr/>
            </a:pPr>
            <a:r>
              <a:rPr lang="cy-GB" sz="1250" kern="0" dirty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Llywodraeth Cymru </a:t>
            </a:r>
            <a:r>
              <a:rPr lang="cy-GB" sz="1250" kern="0" noProof="0" dirty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: </a:t>
            </a:r>
            <a:r>
              <a:rPr lang="cy-GB" sz="1250" kern="0" noProof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Semele</a:t>
            </a:r>
            <a:r>
              <a:rPr lang="cy-GB" sz="1250" kern="0" noProof="0" dirty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 </a:t>
            </a:r>
            <a:r>
              <a:rPr lang="cy-GB" sz="1250" kern="0" noProof="0">
                <a:solidFill>
                  <a:srgbClr val="295082"/>
                </a:solidFill>
                <a:latin typeface="Ubuntu"/>
                <a:ea typeface="Calibri"/>
                <a:cs typeface="Times New Roman"/>
              </a:rPr>
              <a:t>Mylona</a:t>
            </a:r>
            <a:endParaRPr lang="cy-GB" sz="1250" noProof="0">
              <a:latin typeface="Ubuntu"/>
              <a:ea typeface="Calibri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8B7C8E-1DD8-730C-8D86-F785D8CDAF2E}"/>
              </a:ext>
            </a:extLst>
          </p:cNvPr>
          <p:cNvSpPr txBox="1"/>
          <p:nvPr/>
        </p:nvSpPr>
        <p:spPr>
          <a:xfrm>
            <a:off x="239036" y="1723527"/>
            <a:ext cx="8930728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727" b="1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Tîm y Prosiect: </a:t>
            </a:r>
            <a:r>
              <a:rPr lang="cy-GB" sz="1727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Dr Catherine Sharp, </a:t>
            </a:r>
            <a:r>
              <a:rPr lang="cy-GB" sz="1727" noProof="0" dirty="0" err="1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Prof</a:t>
            </a:r>
            <a:r>
              <a:rPr lang="cy-GB" sz="1727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 Karen Hughes, Dr Charlotte Welch </a:t>
            </a:r>
            <a:r>
              <a:rPr lang="cy-GB" sz="1727" b="1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​</a:t>
            </a:r>
            <a:endParaRPr lang="cy-GB" sz="1727" noProof="0" dirty="0">
              <a:solidFill>
                <a:srgbClr val="295082"/>
              </a:solidFill>
              <a:latin typeface="Ubuntu" panose="020B050403060203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AC2BAD-FA8A-B9B6-BB9B-481B633A20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BCDB5AF-3A2E-9789-6023-B3BD5FE5A5D0}"/>
              </a:ext>
            </a:extLst>
          </p:cNvPr>
          <p:cNvSpPr txBox="1">
            <a:spLocks/>
          </p:cNvSpPr>
          <p:nvPr/>
        </p:nvSpPr>
        <p:spPr>
          <a:xfrm>
            <a:off x="239036" y="1144006"/>
            <a:ext cx="8870673" cy="416023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75087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y-GB" sz="2590" noProof="0" dirty="0"/>
              <a:t>Cyfranwyr at y Prosiect​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DB056A-7D39-8D04-F9E5-49F91665AA76}"/>
              </a:ext>
            </a:extLst>
          </p:cNvPr>
          <p:cNvSpPr txBox="1"/>
          <p:nvPr/>
        </p:nvSpPr>
        <p:spPr>
          <a:xfrm>
            <a:off x="239036" y="2140354"/>
            <a:ext cx="10452776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48"/>
              </a:spcAft>
            </a:pPr>
            <a:r>
              <a:rPr lang="cy-GB" sz="1727" b="1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Gyfarwyddiaeth Polisi ac Iechyd Rhyngwladol, Canolfan Gydweithredu Sefydliad Iechyd y Byd ar Fuddsoddi mewn Iechyd a Llesiant </a:t>
            </a:r>
          </a:p>
        </p:txBody>
      </p:sp>
    </p:spTree>
    <p:extLst>
      <p:ext uri="{BB962C8B-B14F-4D97-AF65-F5344CB8AC3E}">
        <p14:creationId xmlns:p14="http://schemas.microsoft.com/office/powerpoint/2010/main" val="381558877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8C4C3EF-17E2-CE76-EEC5-0DDC3FC0E5B0}"/>
              </a:ext>
            </a:extLst>
          </p:cNvPr>
          <p:cNvSpPr txBox="1"/>
          <p:nvPr/>
        </p:nvSpPr>
        <p:spPr>
          <a:xfrm>
            <a:off x="318707" y="1197790"/>
            <a:ext cx="10373105" cy="55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3022" b="1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Eisiau bod yn rhan o Amser i Siarad Iechyd Cyhoeddus?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CAE13E-5E05-A0AB-4D74-71662C26D9AA}"/>
              </a:ext>
            </a:extLst>
          </p:cNvPr>
          <p:cNvSpPr txBox="1"/>
          <p:nvPr/>
        </p:nvSpPr>
        <p:spPr>
          <a:xfrm>
            <a:off x="891330" y="5616808"/>
            <a:ext cx="4656739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727" b="1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SiaradICCymru.com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5AAA0D-95DB-962D-0BAE-6659E73AD77D}"/>
              </a:ext>
            </a:extLst>
          </p:cNvPr>
          <p:cNvSpPr txBox="1"/>
          <p:nvPr/>
        </p:nvSpPr>
        <p:spPr>
          <a:xfrm>
            <a:off x="891331" y="6596335"/>
            <a:ext cx="4194632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727" b="1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SiaradICCymru@wales.nhs.uk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F89A8E-64BB-8F1D-4CFB-C7524F24D645}"/>
              </a:ext>
            </a:extLst>
          </p:cNvPr>
          <p:cNvSpPr txBox="1"/>
          <p:nvPr/>
        </p:nvSpPr>
        <p:spPr>
          <a:xfrm>
            <a:off x="891330" y="6106571"/>
            <a:ext cx="4656739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29508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cy-GB" sz="1727" noProof="0" dirty="0">
                <a:latin typeface="Ubuntu" panose="020B0504030602030204" pitchFamily="34" charset="0"/>
              </a:rPr>
              <a:t>01663</a:t>
            </a:r>
            <a:r>
              <a:rPr lang="cy-GB" sz="1511" noProof="0" dirty="0">
                <a:latin typeface="Ubuntu" panose="020B0504030602030204" pitchFamily="34" charset="0"/>
              </a:rPr>
              <a:t> </a:t>
            </a:r>
            <a:r>
              <a:rPr lang="cy-GB" sz="1727" noProof="0" dirty="0">
                <a:latin typeface="Ubuntu" panose="020B0504030602030204" pitchFamily="34" charset="0"/>
              </a:rPr>
              <a:t>761976</a:t>
            </a:r>
            <a:endParaRPr lang="cy-GB" sz="1511" noProof="0" dirty="0">
              <a:latin typeface="Ubuntu" panose="020B0504030602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6D6EE3-6671-BDF6-9432-BD18A483A862}"/>
              </a:ext>
            </a:extLst>
          </p:cNvPr>
          <p:cNvSpPr txBox="1"/>
          <p:nvPr/>
        </p:nvSpPr>
        <p:spPr>
          <a:xfrm>
            <a:off x="6188014" y="2225693"/>
            <a:ext cx="1784351" cy="88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590" b="1" noProof="0" dirty="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Ymunwch </a:t>
            </a:r>
          </a:p>
          <a:p>
            <a:pPr algn="ctr"/>
            <a:r>
              <a:rPr lang="cy-GB" sz="2590" b="1" noProof="0" dirty="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â’r Grwp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D5C5DC-75CE-2DAB-05D9-880929D90888}"/>
              </a:ext>
            </a:extLst>
          </p:cNvPr>
          <p:cNvSpPr txBox="1"/>
          <p:nvPr/>
        </p:nvSpPr>
        <p:spPr>
          <a:xfrm>
            <a:off x="4389365" y="6170178"/>
            <a:ext cx="1289096" cy="690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295" b="1" noProof="0" dirty="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Sut mae’r Panel yn gweithio?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38BB0D-E997-B59D-EA36-5AFC2F872604}"/>
              </a:ext>
            </a:extLst>
          </p:cNvPr>
          <p:cNvSpPr txBox="1"/>
          <p:nvPr/>
        </p:nvSpPr>
        <p:spPr>
          <a:xfrm>
            <a:off x="6045489" y="6134575"/>
            <a:ext cx="1078120" cy="690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295" b="1" noProof="0" dirty="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Dweud eich dweud!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EA1285-06EA-D766-5EEE-A79045182242}"/>
              </a:ext>
            </a:extLst>
          </p:cNvPr>
          <p:cNvSpPr txBox="1"/>
          <p:nvPr/>
        </p:nvSpPr>
        <p:spPr>
          <a:xfrm>
            <a:off x="7553003" y="6170205"/>
            <a:ext cx="1236270" cy="690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295" b="1" noProof="0" dirty="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Beth yw iechyd cyhoeddus?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0B3181-7D12-5E5B-4196-656406BB4112}"/>
              </a:ext>
            </a:extLst>
          </p:cNvPr>
          <p:cNvSpPr txBox="1"/>
          <p:nvPr/>
        </p:nvSpPr>
        <p:spPr>
          <a:xfrm>
            <a:off x="9091303" y="6254851"/>
            <a:ext cx="1289096" cy="49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295" b="1" noProof="0" dirty="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Gwneud wahaniaeth!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469505-4C92-1F42-11B2-49C9C45FD596}"/>
              </a:ext>
            </a:extLst>
          </p:cNvPr>
          <p:cNvSpPr txBox="1"/>
          <p:nvPr/>
        </p:nvSpPr>
        <p:spPr>
          <a:xfrm>
            <a:off x="318709" y="1906728"/>
            <a:ext cx="5878252" cy="1254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511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Mae recriwtio i Iechyd y Cyhoedd Amser i Siarad yn barhaus gan ein bod am siarad ag ystod eang o unigolion ledled Cymru.</a:t>
            </a:r>
          </a:p>
          <a:p>
            <a:pPr algn="ctr"/>
            <a:endParaRPr lang="cy-GB" sz="1511" noProof="0" dirty="0">
              <a:solidFill>
                <a:srgbClr val="295082"/>
              </a:solidFill>
              <a:latin typeface="Ubuntu" panose="020B050403060203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cy-GB" sz="1511" b="1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Os ydych chi'n byw yng Nghymru ac yn 16+ oed, </a:t>
            </a:r>
          </a:p>
          <a:p>
            <a:pPr algn="ctr"/>
            <a:r>
              <a:rPr lang="cy-GB" sz="1511" b="1" noProof="0" dirty="0" err="1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dyma'ch</a:t>
            </a:r>
            <a:r>
              <a:rPr lang="cy-GB" sz="1511" b="1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cyfle i gael eich clywed.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C3F55-70E3-F1C5-4656-00D34CB60D8D}"/>
              </a:ext>
            </a:extLst>
          </p:cNvPr>
          <p:cNvSpPr txBox="1"/>
          <p:nvPr/>
        </p:nvSpPr>
        <p:spPr>
          <a:xfrm>
            <a:off x="226174" y="3372457"/>
            <a:ext cx="2590707" cy="860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cy-GB" sz="1511" b="1" noProof="0" dirty="0">
                <a:solidFill>
                  <a:srgbClr val="50BAAB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Eisiau dysgu mwy am sut i fyw bywyd iach a llewyrchus?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0106D-0513-0167-D7E8-7BEBE50DF1C7}"/>
              </a:ext>
            </a:extLst>
          </p:cNvPr>
          <p:cNvSpPr txBox="1"/>
          <p:nvPr/>
        </p:nvSpPr>
        <p:spPr>
          <a:xfrm>
            <a:off x="3587925" y="3372456"/>
            <a:ext cx="2060865" cy="860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</a:pPr>
            <a:r>
              <a:rPr lang="cy-GB" sz="1511" b="1" noProof="0" dirty="0">
                <a:solidFill>
                  <a:srgbClr val="FF1081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Eisiau darganfod sut i helpu eich cymuned i ffynnu?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468F0-767F-D8F5-0BE4-81911A90B449}"/>
              </a:ext>
            </a:extLst>
          </p:cNvPr>
          <p:cNvSpPr txBox="1"/>
          <p:nvPr/>
        </p:nvSpPr>
        <p:spPr>
          <a:xfrm>
            <a:off x="589430" y="4541659"/>
            <a:ext cx="4538760" cy="789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y-GB" sz="1511" b="1" noProof="0" dirty="0">
                <a:solidFill>
                  <a:srgbClr val="FF4C00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Mae Iechyd Cyhoeddus Cymru yn gweithio i ddiogelu a gwella iechyd a llesiant a lleihau anghydraddoldebau iechyd i bobl yng Nghymru.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D54588-0319-B501-9ADD-A49D8C5C55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cy-GB" noProof="0" dirty="0">
                <a:solidFill>
                  <a:prstClr val="white"/>
                </a:solidFill>
              </a:rPr>
              <a:t>Arolwg Chwefror 2026</a:t>
            </a:r>
          </a:p>
          <a:p>
            <a:endParaRPr lang="cy-GB" noProof="0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834028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E7C4F69-987A-7C50-5B95-C6DF657079FA}"/>
              </a:ext>
            </a:extLst>
          </p:cNvPr>
          <p:cNvSpPr txBox="1">
            <a:spLocks/>
          </p:cNvSpPr>
          <p:nvPr/>
        </p:nvSpPr>
        <p:spPr>
          <a:xfrm>
            <a:off x="414927" y="3490194"/>
            <a:ext cx="8707084" cy="712174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l" defTabSz="91437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2D50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0" indent="-228593" algn="l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67" indent="-228593" algn="l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54" indent="-228593" algn="l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1" indent="-228593" algn="l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8" indent="-228593" algn="l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15" indent="-228593" algn="l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02" indent="-228593" algn="l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89" indent="-228593" algn="l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cy-GB" sz="4749" noProof="0" dirty="0">
                <a:solidFill>
                  <a:schemeClr val="bg1"/>
                </a:solidFill>
                <a:latin typeface="Ubuntu" panose="020B0504030602030204" pitchFamily="34" charset="0"/>
              </a:rPr>
              <a:t>Atodiad</a:t>
            </a:r>
            <a:endParaRPr lang="cy-GB" sz="4317" noProof="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21EDBE4-A91E-E7FD-EE85-7A0713A559B2}"/>
              </a:ext>
            </a:extLst>
          </p:cNvPr>
          <p:cNvSpPr txBox="1">
            <a:spLocks/>
          </p:cNvSpPr>
          <p:nvPr/>
        </p:nvSpPr>
        <p:spPr>
          <a:xfrm>
            <a:off x="414928" y="4580249"/>
            <a:ext cx="8401705" cy="790433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l" defTabSz="91437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rgbClr val="2D50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0" indent="-228593" algn="l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67" indent="-228593" algn="l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54" indent="-228593" algn="l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1" indent="-228593" algn="l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8" indent="-228593" algn="l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15" indent="-228593" algn="l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02" indent="-228593" algn="l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89" indent="-228593" algn="l" defTabSz="91437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cy-GB" sz="2159" noProof="0" dirty="0">
                <a:solidFill>
                  <a:schemeClr val="bg1"/>
                </a:solidFill>
                <a:latin typeface="Ubuntu" panose="020B0504030602030204" pitchFamily="34" charset="0"/>
              </a:rPr>
              <a:t>Demograffeg</a:t>
            </a:r>
          </a:p>
          <a:p>
            <a:pPr>
              <a:lnSpc>
                <a:spcPct val="114000"/>
              </a:lnSpc>
            </a:pPr>
            <a:r>
              <a:rPr lang="cy-GB" sz="2159" noProof="0" dirty="0">
                <a:solidFill>
                  <a:schemeClr val="bg1"/>
                </a:solidFill>
                <a:latin typeface="Ubuntu" panose="020B0504030602030204" pitchFamily="34" charset="0"/>
              </a:rPr>
              <a:t>Dulliau</a:t>
            </a:r>
          </a:p>
          <a:p>
            <a:pPr>
              <a:lnSpc>
                <a:spcPct val="114000"/>
              </a:lnSpc>
            </a:pPr>
            <a:endParaRPr lang="cy-GB" sz="2159" noProof="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608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21BF8F-E49B-255E-90A8-C2C1769072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018149"/>
              </p:ext>
            </p:extLst>
          </p:nvPr>
        </p:nvGraphicFramePr>
        <p:xfrm>
          <a:off x="121218" y="1608825"/>
          <a:ext cx="10449376" cy="435351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74597">
                  <a:extLst>
                    <a:ext uri="{9D8B030D-6E8A-4147-A177-3AD203B41FA5}">
                      <a16:colId xmlns:a16="http://schemas.microsoft.com/office/drawing/2014/main" val="2689057673"/>
                    </a:ext>
                  </a:extLst>
                </a:gridCol>
                <a:gridCol w="1735234">
                  <a:extLst>
                    <a:ext uri="{9D8B030D-6E8A-4147-A177-3AD203B41FA5}">
                      <a16:colId xmlns:a16="http://schemas.microsoft.com/office/drawing/2014/main" val="1375922657"/>
                    </a:ext>
                  </a:extLst>
                </a:gridCol>
                <a:gridCol w="1459489">
                  <a:extLst>
                    <a:ext uri="{9D8B030D-6E8A-4147-A177-3AD203B41FA5}">
                      <a16:colId xmlns:a16="http://schemas.microsoft.com/office/drawing/2014/main" val="956278787"/>
                    </a:ext>
                  </a:extLst>
                </a:gridCol>
                <a:gridCol w="1470014">
                  <a:extLst>
                    <a:ext uri="{9D8B030D-6E8A-4147-A177-3AD203B41FA5}">
                      <a16:colId xmlns:a16="http://schemas.microsoft.com/office/drawing/2014/main" val="1852145660"/>
                    </a:ext>
                  </a:extLst>
                </a:gridCol>
                <a:gridCol w="1470014">
                  <a:extLst>
                    <a:ext uri="{9D8B030D-6E8A-4147-A177-3AD203B41FA5}">
                      <a16:colId xmlns:a16="http://schemas.microsoft.com/office/drawing/2014/main" val="3313214802"/>
                    </a:ext>
                  </a:extLst>
                </a:gridCol>
                <a:gridCol w="1470014">
                  <a:extLst>
                    <a:ext uri="{9D8B030D-6E8A-4147-A177-3AD203B41FA5}">
                      <a16:colId xmlns:a16="http://schemas.microsoft.com/office/drawing/2014/main" val="4150328780"/>
                    </a:ext>
                  </a:extLst>
                </a:gridCol>
                <a:gridCol w="1470014">
                  <a:extLst>
                    <a:ext uri="{9D8B030D-6E8A-4147-A177-3AD203B41FA5}">
                      <a16:colId xmlns:a16="http://schemas.microsoft.com/office/drawing/2014/main" val="1142098686"/>
                    </a:ext>
                  </a:extLst>
                </a:gridCol>
              </a:tblGrid>
              <a:tr h="493468">
                <a:tc rowSpan="2">
                  <a:txBody>
                    <a:bodyPr/>
                    <a:lstStyle/>
                    <a:p>
                      <a:pPr algn="l" fontAlgn="b"/>
                      <a:r>
                        <a:rPr lang="cy-GB" sz="1300" u="none" strike="noStrike" noProof="0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cy-GB" sz="1300" b="0" i="0" u="none" strike="noStrike" noProof="0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  <a:ea typeface="Verdana" panose="020B0604030504040204" pitchFamily="34" charset="0"/>
                      </a:endParaRPr>
                    </a:p>
                  </a:txBody>
                  <a:tcPr marL="98694" marR="98694" marT="49347" marB="49347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6B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cy-GB" sz="1300" u="none" strike="noStrike" noProof="0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cy-GB" sz="1300" b="0" i="0" u="none" strike="noStrike" noProof="0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  <a:ea typeface="Verdana" panose="020B0604030504040204" pitchFamily="34" charset="0"/>
                      </a:endParaRPr>
                    </a:p>
                  </a:txBody>
                  <a:tcPr marL="98694" marR="98694" marT="49347" marB="49347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6B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3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y-GB" sz="1300" u="none" strike="noStrike" noProof="0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Poblogaeth ​</a:t>
                      </a:r>
                    </a:p>
                    <a:p>
                      <a:pPr marL="0" marR="0" lvl="0" indent="0" algn="ctr" defTabSz="9143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y-GB" sz="1300" u="none" strike="noStrike" noProof="0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(16+ oed)</a:t>
                      </a:r>
                      <a:endParaRPr lang="cy-GB" sz="1300" b="1" i="0" u="none" strike="noStrike" noProof="0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  <a:ea typeface="Verdana" panose="020B0604030504040204" pitchFamily="34" charset="0"/>
                      </a:endParaRPr>
                    </a:p>
                  </a:txBody>
                  <a:tcPr marL="98694" marR="98694" marT="49347" marB="4934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6B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3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y-GB" sz="13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Sampl panel ​</a:t>
                      </a:r>
                    </a:p>
                    <a:p>
                      <a:pPr marL="0" marR="0" lvl="0" indent="0" algn="ctr" defTabSz="9143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y-GB" sz="13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cyffredinol</a:t>
                      </a:r>
                    </a:p>
                  </a:txBody>
                  <a:tcPr marL="98694" marR="98694" marT="49347" marB="4934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6B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3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B73A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3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y-GB" sz="1300" u="none" strike="noStrike" noProof="0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Chwefror 2026</a:t>
                      </a:r>
                    </a:p>
                    <a:p>
                      <a:pPr marL="0" marR="0" lvl="0" indent="0" algn="ctr" defTabSz="9143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y-GB" sz="1300" u="none" strike="noStrike" noProof="0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sampl arolwg</a:t>
                      </a:r>
                      <a:endParaRPr lang="cy-GB" sz="1300" b="1" i="0" u="none" strike="noStrike" noProof="0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  <a:ea typeface="Verdana" panose="020B0604030504040204" pitchFamily="34" charset="0"/>
                      </a:endParaRPr>
                    </a:p>
                  </a:txBody>
                  <a:tcPr marL="98694" marR="98694" marT="49347" marB="4934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6B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3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B73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779638"/>
                  </a:ext>
                </a:extLst>
              </a:tr>
              <a:tr h="2960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1B73A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3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y-GB" sz="13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N = 3,208</a:t>
                      </a:r>
                    </a:p>
                  </a:txBody>
                  <a:tcPr marL="98694" marR="98694" marT="49347" marB="49347" anchor="ctr">
                    <a:solidFill>
                      <a:srgbClr val="0096B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3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1B73A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3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y-GB" sz="13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N = 1,656</a:t>
                      </a:r>
                    </a:p>
                  </a:txBody>
                  <a:tcPr marL="98694" marR="98694" marT="49347" marB="49347" anchor="ctr">
                    <a:solidFill>
                      <a:srgbClr val="0096B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3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%</a:t>
                      </a:r>
                    </a:p>
                  </a:txBody>
                  <a:tcPr anchor="ctr">
                    <a:solidFill>
                      <a:srgbClr val="1B73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307301"/>
                  </a:ext>
                </a:extLst>
              </a:tr>
              <a:tr h="296081">
                <a:tc rowSpan="3"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endParaRPr lang="cy-GB" sz="1300" b="0" i="0" u="none" strike="noStrike" noProof="0" dirty="0">
                        <a:solidFill>
                          <a:srgbClr val="2D5088"/>
                        </a:solidFill>
                        <a:effectLst/>
                        <a:latin typeface="Ubuntu" panose="020B0504030602030204" pitchFamily="34" charset="0"/>
                      </a:endParaRPr>
                    </a:p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D5088"/>
                          </a:solidFill>
                          <a:effectLst/>
                          <a:latin typeface="Ubuntu" panose="020B0504030602030204" pitchFamily="34" charset="0"/>
                        </a:rPr>
                        <a:t>Rhyw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D5088"/>
                          </a:solidFill>
                          <a:effectLst/>
                          <a:latin typeface="Ubuntu" panose="020B0504030602030204" pitchFamily="34" charset="0"/>
                        </a:rPr>
                        <a:t>Gwryw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49%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1,392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43%</a:t>
                      </a:r>
                    </a:p>
                  </a:txBody>
                  <a:tcPr marL="98694" marR="98694" marT="49347" marB="49347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770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46%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299020"/>
                  </a:ext>
                </a:extLst>
              </a:tr>
              <a:tr h="2960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D5088"/>
                          </a:solidFill>
                          <a:effectLst/>
                          <a:latin typeface="Ubuntu" panose="020B0504030602030204" pitchFamily="34" charset="0"/>
                        </a:rPr>
                        <a:t>Benyw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51%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1,792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56%</a:t>
                      </a:r>
                    </a:p>
                  </a:txBody>
                  <a:tcPr marL="98694" marR="98694" marT="49347" marB="49347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875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53%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351385"/>
                  </a:ext>
                </a:extLst>
              </a:tr>
              <a:tr h="2960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D5088"/>
                          </a:solidFill>
                          <a:effectLst/>
                          <a:latin typeface="Ubuntu" panose="020B0504030602030204" pitchFamily="34" charset="0"/>
                        </a:rPr>
                        <a:t>Arall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</a:p>
                  </a:txBody>
                  <a:tcPr marL="98694" marR="98694" marT="49347" marB="49347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68804"/>
                  </a:ext>
                </a:extLst>
              </a:tr>
              <a:tr h="296081">
                <a:tc rowSpan="4"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endParaRPr lang="cy-GB" sz="1300" b="0" i="0" u="none" strike="noStrike" noProof="0" dirty="0">
                        <a:solidFill>
                          <a:srgbClr val="2D5088"/>
                        </a:solidFill>
                        <a:effectLst/>
                        <a:latin typeface="Ubuntu" panose="020B0504030602030204" pitchFamily="34" charset="0"/>
                      </a:endParaRPr>
                    </a:p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D5088"/>
                          </a:solidFill>
                          <a:effectLst/>
                          <a:latin typeface="Ubuntu" panose="020B0504030602030204" pitchFamily="34" charset="0"/>
                        </a:rPr>
                        <a:t>Oedran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endParaRPr lang="cy-GB" sz="1300" b="0" i="0" u="none" strike="noStrike" noProof="0" dirty="0">
                        <a:solidFill>
                          <a:srgbClr val="2D5088"/>
                        </a:solidFill>
                        <a:effectLst/>
                        <a:latin typeface="Ubuntu" panose="020B0504030602030204" pitchFamily="34" charset="0"/>
                      </a:endParaRPr>
                    </a:p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D5088"/>
                          </a:solidFill>
                          <a:effectLst/>
                          <a:latin typeface="Ubuntu" panose="020B0504030602030204" pitchFamily="34" charset="0"/>
                        </a:rPr>
                        <a:t>(blynyddoedd)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D5088"/>
                          </a:solidFill>
                          <a:effectLst/>
                          <a:latin typeface="Ubuntu" panose="020B0504030602030204" pitchFamily="34" charset="0"/>
                        </a:rPr>
                        <a:t>16 i 29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547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17%</a:t>
                      </a:r>
                    </a:p>
                  </a:txBody>
                  <a:tcPr marL="98694" marR="98694" marT="49347" marB="49347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258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16%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8424118"/>
                  </a:ext>
                </a:extLst>
              </a:tr>
              <a:tr h="2960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D5088"/>
                          </a:solidFill>
                          <a:effectLst/>
                          <a:latin typeface="Ubuntu" panose="020B0504030602030204" pitchFamily="34" charset="0"/>
                        </a:rPr>
                        <a:t>30 i 49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29%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1,042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32%</a:t>
                      </a:r>
                    </a:p>
                  </a:txBody>
                  <a:tcPr marL="98694" marR="98694" marT="49347" marB="4934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456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0162374"/>
                  </a:ext>
                </a:extLst>
              </a:tr>
              <a:tr h="2960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D5088"/>
                          </a:solidFill>
                          <a:effectLst/>
                          <a:latin typeface="Ubuntu" panose="020B0504030602030204" pitchFamily="34" charset="0"/>
                        </a:rPr>
                        <a:t>50 i 69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31%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948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30%</a:t>
                      </a:r>
                    </a:p>
                  </a:txBody>
                  <a:tcPr marL="98694" marR="98694" marT="49347" marB="4934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535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32%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214059"/>
                  </a:ext>
                </a:extLst>
              </a:tr>
              <a:tr h="2960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D5088"/>
                          </a:solidFill>
                          <a:effectLst/>
                          <a:latin typeface="Ubuntu" panose="020B0504030602030204" pitchFamily="34" charset="0"/>
                        </a:rPr>
                        <a:t>70 </a:t>
                      </a:r>
                      <a:r>
                        <a:rPr lang="cy-GB" sz="1300" kern="1200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  <a:ea typeface="+mn-ea"/>
                          <a:cs typeface="+mn-cs"/>
                        </a:rPr>
                        <a:t>neu'n hŷn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671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21%</a:t>
                      </a:r>
                    </a:p>
                  </a:txBody>
                  <a:tcPr marL="98694" marR="98694" marT="49347" marB="49347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407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451946"/>
                  </a:ext>
                </a:extLst>
              </a:tr>
              <a:tr h="296081">
                <a:tc rowSpan="5"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endParaRPr lang="cy-GB" sz="1300" b="0" i="0" u="none" strike="noStrike" noProof="0" dirty="0">
                        <a:solidFill>
                          <a:srgbClr val="2D5088"/>
                        </a:solidFill>
                        <a:effectLst/>
                        <a:latin typeface="Ubuntu" panose="020B0504030602030204" pitchFamily="34" charset="0"/>
                      </a:endParaRPr>
                    </a:p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 err="1">
                          <a:solidFill>
                            <a:srgbClr val="2D5088"/>
                          </a:solidFill>
                          <a:effectLst/>
                          <a:latin typeface="Ubuntu" panose="020B0504030602030204" pitchFamily="34" charset="0"/>
                        </a:rPr>
                        <a:t>Cwintel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endParaRPr lang="cy-GB" sz="1300" b="0" i="0" u="none" strike="noStrike" noProof="0" dirty="0">
                        <a:solidFill>
                          <a:srgbClr val="2D5088"/>
                        </a:solidFill>
                        <a:effectLst/>
                        <a:latin typeface="Ubuntu" panose="020B0504030602030204" pitchFamily="34" charset="0"/>
                      </a:endParaRPr>
                    </a:p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D5088"/>
                          </a:solidFill>
                          <a:effectLst/>
                          <a:latin typeface="Ubuntu" panose="020B0504030602030204" pitchFamily="34" charset="0"/>
                        </a:rPr>
                        <a:t>amddifadedd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D5088"/>
                          </a:solidFill>
                          <a:effectLst/>
                          <a:latin typeface="Ubuntu" panose="020B0504030602030204" pitchFamily="34" charset="0"/>
                        </a:rPr>
                        <a:t>1 (Mwyaf)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479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15%</a:t>
                      </a:r>
                    </a:p>
                  </a:txBody>
                  <a:tcPr marL="98694" marR="98694" marT="49347" marB="49347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247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15%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315580"/>
                  </a:ext>
                </a:extLst>
              </a:tr>
              <a:tr h="2960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D5088"/>
                          </a:solidFill>
                          <a:effectLst/>
                          <a:latin typeface="Ubuntu" panose="020B0504030602030204" pitchFamily="34" charset="0"/>
                        </a:rPr>
                        <a:t>2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20%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624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19%</a:t>
                      </a:r>
                    </a:p>
                  </a:txBody>
                  <a:tcPr marL="98694" marR="98694" marT="49347" marB="49347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334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20%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197583"/>
                  </a:ext>
                </a:extLst>
              </a:tr>
              <a:tr h="2960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D5088"/>
                          </a:solidFill>
                          <a:effectLst/>
                          <a:latin typeface="Ubuntu" panose="020B0504030602030204" pitchFamily="34" charset="0"/>
                        </a:rPr>
                        <a:t>3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670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21%</a:t>
                      </a:r>
                    </a:p>
                  </a:txBody>
                  <a:tcPr marL="98694" marR="98694" marT="49347" marB="49347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356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382524"/>
                  </a:ext>
                </a:extLst>
              </a:tr>
              <a:tr h="2960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D5088"/>
                          </a:solidFill>
                          <a:effectLst/>
                          <a:latin typeface="Ubuntu" panose="020B0504030602030204" pitchFamily="34" charset="0"/>
                        </a:rPr>
                        <a:t>4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715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22%</a:t>
                      </a:r>
                    </a:p>
                  </a:txBody>
                  <a:tcPr marL="98694" marR="98694" marT="49347" marB="49347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353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solidFill>
                      <a:srgbClr val="E9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736075"/>
                  </a:ext>
                </a:extLst>
              </a:tr>
              <a:tr h="2960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D5088"/>
                          </a:solidFill>
                          <a:effectLst/>
                          <a:latin typeface="Ubuntu" panose="020B0504030602030204" pitchFamily="34" charset="0"/>
                        </a:rPr>
                        <a:t>5 (Lleiaf) 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20%</a:t>
                      </a:r>
                    </a:p>
                  </a:txBody>
                  <a:tcPr marL="0" marR="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720</a:t>
                      </a:r>
                    </a:p>
                  </a:txBody>
                  <a:tcPr marL="0" marR="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22%</a:t>
                      </a:r>
                    </a:p>
                  </a:txBody>
                  <a:tcPr marL="98694" marR="98694" marT="49347" marB="49347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366</a:t>
                      </a:r>
                    </a:p>
                  </a:txBody>
                  <a:tcPr marL="0" marR="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22%</a:t>
                      </a:r>
                    </a:p>
                  </a:txBody>
                  <a:tcPr marL="0" marR="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69874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C3A6FA1-E77C-0085-99D7-980459D3E1FC}"/>
              </a:ext>
            </a:extLst>
          </p:cNvPr>
          <p:cNvSpPr txBox="1"/>
          <p:nvPr/>
        </p:nvSpPr>
        <p:spPr>
          <a:xfrm>
            <a:off x="121218" y="5993263"/>
            <a:ext cx="10287948" cy="756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1079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Nodwch: Mae niferoedd sampl y panel yn dangos y bobl ar y panel a wahoddwyd i gymryd rhan yn arolwg mis Chwefror 2026. Cafwyd y data poblogaeth o </a:t>
            </a:r>
            <a:r>
              <a:rPr lang="cy-GB" sz="1079" noProof="0" dirty="0">
                <a:solidFill>
                  <a:srgbClr val="FAC405"/>
                </a:solidFill>
                <a:latin typeface="Ubuntu" panose="020B050403060203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Amcangyfrifon poblogaeth Ardal Gynnyrch Ehangach Haen Is (gwybodaeth ategol) - y Swyddfa Ystadegau Gwladol  </a:t>
            </a:r>
            <a:r>
              <a:rPr lang="cy-GB" sz="1079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(canol 2024; yn agor mewn ffenestr newydd); Cafwyd y data </a:t>
            </a:r>
            <a:r>
              <a:rPr lang="cy-GB" sz="1079" noProof="0" dirty="0" err="1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cwintil</a:t>
            </a:r>
            <a:r>
              <a:rPr lang="cy-GB" sz="1079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 amddifadedd o </a:t>
            </a:r>
            <a:r>
              <a:rPr lang="cy-GB" sz="1079" noProof="0" dirty="0">
                <a:solidFill>
                  <a:srgbClr val="FAC405"/>
                </a:solidFill>
                <a:latin typeface="Ubuntu" panose="020B050403060203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Fynegai Amddifadedd Lluosog Cymru (2025)  </a:t>
            </a:r>
            <a:r>
              <a:rPr lang="cy-GB" sz="1079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(yn agor mewn ffenestr newydd). Cafodd 452 o bobl eu tynnu oddi ar y panel, o ganlyniad i ddiffyg cyfranogiad mewn tri arolwg yn olynol. Amlinellwyd y broses hon i aelodau'r panel yn y deunydd ymuno. </a:t>
            </a:r>
            <a:endParaRPr lang="cy-GB" sz="1079" noProof="0" dirty="0">
              <a:solidFill>
                <a:srgbClr val="2D5088"/>
              </a:solidFill>
              <a:latin typeface="Ubuntu" panose="020B050403060203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357DEBD-E183-EA46-9B33-E85587512E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12D248-64D3-59F2-3035-01AA78FB9B6A}"/>
              </a:ext>
            </a:extLst>
          </p:cNvPr>
          <p:cNvSpPr txBox="1">
            <a:spLocks/>
          </p:cNvSpPr>
          <p:nvPr/>
        </p:nvSpPr>
        <p:spPr>
          <a:xfrm>
            <a:off x="239036" y="1144006"/>
            <a:ext cx="8870673" cy="416023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75087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y-GB" sz="2590" noProof="0" dirty="0"/>
              <a:t>Demograffeg</a:t>
            </a:r>
          </a:p>
        </p:txBody>
      </p:sp>
    </p:spTree>
    <p:extLst>
      <p:ext uri="{BB962C8B-B14F-4D97-AF65-F5344CB8AC3E}">
        <p14:creationId xmlns:p14="http://schemas.microsoft.com/office/powerpoint/2010/main" val="2631150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054D3C-FB1E-81EE-A2A1-23C0A40565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183243"/>
              </p:ext>
            </p:extLst>
          </p:nvPr>
        </p:nvGraphicFramePr>
        <p:xfrm>
          <a:off x="141422" y="1204682"/>
          <a:ext cx="10408968" cy="5063728"/>
        </p:xfrm>
        <a:graphic>
          <a:graphicData uri="http://schemas.openxmlformats.org/drawingml/2006/table">
            <a:tbl>
              <a:tblPr/>
              <a:tblGrid>
                <a:gridCol w="1186243">
                  <a:extLst>
                    <a:ext uri="{9D8B030D-6E8A-4147-A177-3AD203B41FA5}">
                      <a16:colId xmlns:a16="http://schemas.microsoft.com/office/drawing/2014/main" val="2689057673"/>
                    </a:ext>
                  </a:extLst>
                </a:gridCol>
                <a:gridCol w="2979548">
                  <a:extLst>
                    <a:ext uri="{9D8B030D-6E8A-4147-A177-3AD203B41FA5}">
                      <a16:colId xmlns:a16="http://schemas.microsoft.com/office/drawing/2014/main" val="1375922657"/>
                    </a:ext>
                  </a:extLst>
                </a:gridCol>
                <a:gridCol w="1170553">
                  <a:extLst>
                    <a:ext uri="{9D8B030D-6E8A-4147-A177-3AD203B41FA5}">
                      <a16:colId xmlns:a16="http://schemas.microsoft.com/office/drawing/2014/main" val="3612538950"/>
                    </a:ext>
                  </a:extLst>
                </a:gridCol>
                <a:gridCol w="1268156">
                  <a:extLst>
                    <a:ext uri="{9D8B030D-6E8A-4147-A177-3AD203B41FA5}">
                      <a16:colId xmlns:a16="http://schemas.microsoft.com/office/drawing/2014/main" val="2939083098"/>
                    </a:ext>
                  </a:extLst>
                </a:gridCol>
                <a:gridCol w="1268156">
                  <a:extLst>
                    <a:ext uri="{9D8B030D-6E8A-4147-A177-3AD203B41FA5}">
                      <a16:colId xmlns:a16="http://schemas.microsoft.com/office/drawing/2014/main" val="2588068170"/>
                    </a:ext>
                  </a:extLst>
                </a:gridCol>
                <a:gridCol w="1268156">
                  <a:extLst>
                    <a:ext uri="{9D8B030D-6E8A-4147-A177-3AD203B41FA5}">
                      <a16:colId xmlns:a16="http://schemas.microsoft.com/office/drawing/2014/main" val="4150328780"/>
                    </a:ext>
                  </a:extLst>
                </a:gridCol>
                <a:gridCol w="1268156">
                  <a:extLst>
                    <a:ext uri="{9D8B030D-6E8A-4147-A177-3AD203B41FA5}">
                      <a16:colId xmlns:a16="http://schemas.microsoft.com/office/drawing/2014/main" val="3438757750"/>
                    </a:ext>
                  </a:extLst>
                </a:gridCol>
              </a:tblGrid>
              <a:tr h="601282">
                <a:tc rowSpan="2">
                  <a:txBody>
                    <a:bodyPr/>
                    <a:lstStyle/>
                    <a:p>
                      <a:pPr algn="l" fontAlgn="b"/>
                      <a:r>
                        <a:rPr lang="cy-GB" sz="1300" u="none" strike="noStrike" noProof="0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cy-GB" sz="1300" b="0" i="0" u="none" strike="noStrike" noProof="0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  <a:ea typeface="Verdana" panose="020B0604030504040204" pitchFamily="34" charset="0"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B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cy-GB" sz="1300" u="none" strike="noStrike" noProof="0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cy-GB" sz="1300" b="0" i="0" u="none" strike="noStrike" noProof="0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  <a:ea typeface="Verdana" panose="020B0604030504040204" pitchFamily="34" charset="0"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B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</a:rPr>
                        <a:t>Poblogaeth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endParaRPr lang="cy-GB" sz="1300" b="0" i="0" u="none" strike="noStrike" noProof="0" dirty="0">
                        <a:solidFill>
                          <a:srgbClr val="FFFFFF"/>
                        </a:solidFill>
                        <a:effectLst/>
                        <a:latin typeface="Ubuntu" panose="020B0504030602030204" pitchFamily="34" charset="0"/>
                      </a:endParaRPr>
                    </a:p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</a:rPr>
                        <a:t>(16+ oed)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B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</a:rPr>
                        <a:t>Sampl panel 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endParaRPr lang="cy-GB" sz="1300" b="0" i="0" u="none" strike="noStrike" noProof="0" dirty="0">
                        <a:solidFill>
                          <a:srgbClr val="FFFFFF"/>
                        </a:solidFill>
                        <a:effectLst/>
                        <a:latin typeface="Ubuntu" panose="020B0504030602030204" pitchFamily="34" charset="0"/>
                      </a:endParaRPr>
                    </a:p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</a:rPr>
                        <a:t>cyffredinol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B73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</a:rPr>
                        <a:t>Chwefror 2026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endParaRPr lang="cy-GB" sz="1300" b="0" i="0" u="none" strike="noStrike" noProof="0" dirty="0">
                        <a:solidFill>
                          <a:srgbClr val="FFFFFF"/>
                        </a:solidFill>
                        <a:effectLst/>
                        <a:latin typeface="Ubuntu" panose="020B0504030602030204" pitchFamily="34" charset="0"/>
                      </a:endParaRPr>
                    </a:p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</a:rPr>
                        <a:t>sampl arolwg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B73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779638"/>
                  </a:ext>
                </a:extLst>
              </a:tr>
              <a:tr h="2937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1B73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</a:rPr>
                        <a:t>N = 3,208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1B73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</a:rPr>
                        <a:t>N = 1,656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1B73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809644"/>
                  </a:ext>
                </a:extLst>
              </a:tr>
              <a:tr h="305028">
                <a:tc rowSpan="3"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endParaRPr lang="cy-GB" sz="1300" b="0" i="0" u="none" strike="noStrike" noProof="0" dirty="0">
                        <a:solidFill>
                          <a:srgbClr val="295082"/>
                        </a:solidFill>
                        <a:effectLst/>
                        <a:latin typeface="Ubuntu" panose="020B0504030602030204" pitchFamily="34" charset="0"/>
                      </a:endParaRPr>
                    </a:p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Ethnigrwydd 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Gwyn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95%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3,061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95%</a:t>
                      </a:r>
                    </a:p>
                  </a:txBody>
                  <a:tcPr marL="98694" marR="98694" marT="49347" marB="49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1,596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96%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299020"/>
                  </a:ext>
                </a:extLst>
              </a:tr>
              <a:tr h="3050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Ethnigrwydd cymysg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</a:p>
                  </a:txBody>
                  <a:tcPr marL="98694" marR="98694" marT="49347" marB="49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351385"/>
                  </a:ext>
                </a:extLst>
              </a:tr>
              <a:tr h="3050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 err="1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Asaidd</a:t>
                      </a: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 neu </a:t>
                      </a:r>
                      <a:r>
                        <a:rPr lang="cy-GB" sz="1300" b="0" i="0" u="none" strike="noStrike" noProof="0" dirty="0" err="1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Asaidd</a:t>
                      </a: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cy-GB" sz="1300" b="0" i="0" u="none" strike="noStrike" noProof="0" dirty="0" err="1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Pryndeinig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</a:p>
                  </a:txBody>
                  <a:tcPr marL="98694" marR="98694" marT="49347" marB="49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68804"/>
                  </a:ext>
                </a:extLst>
              </a:tr>
              <a:tr h="508379">
                <a:tc rowSpan="3">
                  <a:txBody>
                    <a:bodyPr/>
                    <a:lstStyle/>
                    <a:p>
                      <a:pPr algn="l" rtl="0" fontAlgn="auto">
                        <a:lnSpc>
                          <a:spcPts val="750"/>
                        </a:lnSpc>
                        <a:buNone/>
                      </a:pPr>
                      <a:r>
                        <a:rPr lang="cy-GB" sz="9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</a:p>
                  </a:txBody>
                  <a:tcPr marL="98694" marR="98694" marT="49347" marB="4934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Du, Affricanaidd, Caribïaidd, Du 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endParaRPr lang="cy-GB" sz="1300" b="0" i="0" u="none" strike="noStrike" noProof="0" dirty="0">
                        <a:solidFill>
                          <a:srgbClr val="295082"/>
                        </a:solidFill>
                        <a:effectLst/>
                        <a:latin typeface="Ubuntu" panose="020B0504030602030204" pitchFamily="34" charset="0"/>
                      </a:endParaRPr>
                    </a:p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Cymraeg neu Du Prydeinig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</a:p>
                  </a:txBody>
                  <a:tcPr marL="98694" marR="98694" marT="49347" marB="49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cy-GB" sz="1300" dirty="0">
                          <a:solidFill>
                            <a:srgbClr val="285087"/>
                          </a:solidFill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Yn llai na </a:t>
                      </a: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424118"/>
                  </a:ext>
                </a:extLst>
              </a:tr>
              <a:tr h="3050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Ethnigrwydd arall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cy-GB" sz="1300" dirty="0">
                          <a:solidFill>
                            <a:srgbClr val="285087"/>
                          </a:solidFill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Yn llai na </a:t>
                      </a: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</a:p>
                  </a:txBody>
                  <a:tcPr marL="98694" marR="98694" marT="49347" marB="49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162374"/>
                  </a:ext>
                </a:extLst>
              </a:tr>
              <a:tr h="3050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Gwell gennyf beidio â dweud 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- 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cy-GB" sz="1300" dirty="0">
                          <a:solidFill>
                            <a:srgbClr val="285087"/>
                          </a:solidFill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Yn llai na </a:t>
                      </a: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</a:p>
                  </a:txBody>
                  <a:tcPr marL="98694" marR="98694" marT="49347" marB="49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cy-GB" sz="1300" dirty="0">
                          <a:solidFill>
                            <a:srgbClr val="285087"/>
                          </a:solidFill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Yn llai na </a:t>
                      </a: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214059"/>
                  </a:ext>
                </a:extLst>
              </a:tr>
              <a:tr h="305028">
                <a:tc rowSpan="5"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endParaRPr lang="cy-GB" sz="1300" b="0" i="0" u="none" strike="noStrike" noProof="0" dirty="0">
                        <a:solidFill>
                          <a:srgbClr val="295082"/>
                        </a:solidFill>
                        <a:effectLst/>
                        <a:latin typeface="Ubuntu" panose="020B0504030602030204" pitchFamily="34" charset="0"/>
                      </a:endParaRPr>
                    </a:p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Bwrdd </a:t>
                      </a:r>
                    </a:p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endParaRPr lang="cy-GB" sz="1300" b="0" i="0" u="none" strike="noStrike" noProof="0" dirty="0">
                        <a:solidFill>
                          <a:srgbClr val="295082"/>
                        </a:solidFill>
                        <a:effectLst/>
                        <a:latin typeface="Ubuntu" panose="020B0504030602030204" pitchFamily="34" charset="0"/>
                      </a:endParaRPr>
                    </a:p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Iechyd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BIP Aneurin Bevan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19%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591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18%</a:t>
                      </a:r>
                    </a:p>
                  </a:txBody>
                  <a:tcPr marL="98694" marR="98694" marT="49347" marB="4934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277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315580"/>
                  </a:ext>
                </a:extLst>
              </a:tr>
              <a:tr h="3050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BIP Betsi Cadwaladr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22%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591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18%</a:t>
                      </a:r>
                    </a:p>
                  </a:txBody>
                  <a:tcPr marL="98694" marR="98694" marT="49347" marB="49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197583"/>
                  </a:ext>
                </a:extLst>
              </a:tr>
              <a:tr h="3050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BIP Caerdydd a’r Fro 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16%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579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18%</a:t>
                      </a:r>
                    </a:p>
                  </a:txBody>
                  <a:tcPr marL="98694" marR="98694" marT="49347" marB="49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283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382524"/>
                  </a:ext>
                </a:extLst>
              </a:tr>
              <a:tr h="3050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BIP Cwm Taf Morgannwg 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14%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15%</a:t>
                      </a:r>
                    </a:p>
                  </a:txBody>
                  <a:tcPr marL="98694" marR="98694" marT="49347" marB="49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736075"/>
                  </a:ext>
                </a:extLst>
              </a:tr>
              <a:tr h="3050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Bwrdd Iechyd Prifysgol Hywel Dda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12%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14%</a:t>
                      </a:r>
                    </a:p>
                  </a:txBody>
                  <a:tcPr marL="98694" marR="98694" marT="49347" marB="49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698746"/>
                  </a:ext>
                </a:extLst>
              </a:tr>
              <a:tr h="305028">
                <a:tc>
                  <a:txBody>
                    <a:bodyPr/>
                    <a:lstStyle/>
                    <a:p>
                      <a:pPr algn="l" rtl="0" fontAlgn="auto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</a:p>
                  </a:txBody>
                  <a:tcPr marL="98694" marR="98694" marT="49347" marB="4934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BI Addysgu Powys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</a:p>
                  </a:txBody>
                  <a:tcPr marL="98694" marR="98694" marT="49347" marB="49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368388"/>
                  </a:ext>
                </a:extLst>
              </a:tr>
              <a:tr h="305028">
                <a:tc>
                  <a:txBody>
                    <a:bodyPr/>
                    <a:lstStyle/>
                    <a:p>
                      <a:pPr algn="l" rtl="0" fontAlgn="auto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</a:p>
                  </a:txBody>
                  <a:tcPr marL="98694" marR="98694" marT="49347" marB="4934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BIP Bae </a:t>
                      </a:r>
                      <a:r>
                        <a:rPr lang="cy-GB" sz="1300" b="0" i="0" u="none" strike="noStrike" noProof="0" dirty="0" err="1">
                          <a:solidFill>
                            <a:srgbClr val="295082"/>
                          </a:solidFill>
                          <a:effectLst/>
                          <a:latin typeface="Ubuntu" panose="020B0504030602030204" pitchFamily="34" charset="0"/>
                        </a:rPr>
                        <a:t>Abertaw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750"/>
                        </a:lnSpc>
                        <a:buNone/>
                      </a:pPr>
                      <a:r>
                        <a:rPr lang="cy-GB" sz="13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12%</a:t>
                      </a:r>
                      <a:r>
                        <a:rPr lang="cy-GB" sz="1300" b="0" i="0" noProof="0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​</a:t>
                      </a:r>
                      <a:endParaRPr lang="cy-GB" sz="2100" b="0" i="0" noProof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8694" marR="98694" marT="49347" marB="4934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12%</a:t>
                      </a:r>
                    </a:p>
                  </a:txBody>
                  <a:tcPr marL="98694" marR="98694" marT="49347" marB="49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199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482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77F23AC-74D7-701F-E079-72AE4B37395D}"/>
              </a:ext>
            </a:extLst>
          </p:cNvPr>
          <p:cNvSpPr txBox="1"/>
          <p:nvPr/>
        </p:nvSpPr>
        <p:spPr>
          <a:xfrm>
            <a:off x="141421" y="6286567"/>
            <a:ext cx="10550392" cy="424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1079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Nodwch: Cafwyd yr </a:t>
            </a:r>
            <a:r>
              <a:rPr lang="cy-GB" sz="1079" noProof="0" dirty="0">
                <a:solidFill>
                  <a:srgbClr val="FAC405"/>
                </a:solidFill>
                <a:latin typeface="Ubuntu" panose="020B050403060203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amcangyfrifon poblogaeth yn ôl ethnigrwydd  </a:t>
            </a:r>
            <a:r>
              <a:rPr lang="cy-GB" sz="1079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(yn agor mewn ffenestr newydd) gan Wasanaeth Data'r DU. Casglwyd yr </a:t>
            </a:r>
            <a:r>
              <a:rPr lang="cy-GB" sz="1079" noProof="0" dirty="0">
                <a:solidFill>
                  <a:srgbClr val="FAC405"/>
                </a:solidFill>
                <a:latin typeface="Ubuntu" panose="020B050403060203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amcangyfrifon poblogaeth gan fyrddau iechyd lleol</a:t>
            </a:r>
            <a:r>
              <a:rPr lang="cy-GB" sz="1079" noProof="0" dirty="0">
                <a:solidFill>
                  <a:srgbClr val="FAC405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 </a:t>
            </a:r>
            <a:r>
              <a:rPr lang="cy-GB" sz="1079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 (yn agor mewn ffenest newydd) o </a:t>
            </a:r>
            <a:r>
              <a:rPr lang="cy-GB" sz="1079" noProof="0" dirty="0" err="1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Stats</a:t>
            </a:r>
            <a:r>
              <a:rPr lang="cy-GB" sz="1079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 Cymru. BIP: Bwrdd Iechyd Prifysgol; BI: Bwrdd Iechyd.</a:t>
            </a:r>
            <a:endParaRPr lang="cy-GB" sz="1079" noProof="0" dirty="0">
              <a:solidFill>
                <a:prstClr val="black"/>
              </a:solidFill>
              <a:latin typeface="Ubuntu" panose="020B050403060203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E5B6ED-EA86-E8AE-2F59-E9EA8077A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cy-GB" noProof="0" dirty="0">
                <a:solidFill>
                  <a:prstClr val="white"/>
                </a:solidFill>
              </a:rPr>
              <a:t>Arolwg Chwefror 2026</a:t>
            </a:r>
          </a:p>
        </p:txBody>
      </p:sp>
    </p:spTree>
    <p:extLst>
      <p:ext uri="{BB962C8B-B14F-4D97-AF65-F5344CB8AC3E}">
        <p14:creationId xmlns:p14="http://schemas.microsoft.com/office/powerpoint/2010/main" val="34185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C5876-865C-CB70-E575-A746A72C3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036" y="936380"/>
            <a:ext cx="8870673" cy="661766"/>
          </a:xfrm>
        </p:spPr>
        <p:txBody>
          <a:bodyPr/>
          <a:lstStyle/>
          <a:p>
            <a:r>
              <a:rPr lang="cy-GB" noProof="0" dirty="0"/>
              <a:t>Dulliau - Recriwtio Cychwynnol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780CE-B07B-B161-0378-8C21B3D105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y-GB" noProof="0" dirty="0">
                <a:solidFill>
                  <a:prstClr val="white"/>
                </a:solidFill>
              </a:rPr>
              <a:t>Arolwg Chwefror 2026</a:t>
            </a:r>
          </a:p>
          <a:p>
            <a:endParaRPr lang="cy-GB" noProof="0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4839D-BD89-FE5C-2652-AD6961B81316}"/>
              </a:ext>
            </a:extLst>
          </p:cNvPr>
          <p:cNvSpPr txBox="1"/>
          <p:nvPr/>
        </p:nvSpPr>
        <p:spPr>
          <a:xfrm>
            <a:off x="5579840" y="1610723"/>
            <a:ext cx="4973538" cy="302717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307975" indent="-307975" defTabSz="986912">
              <a:lnSpc>
                <a:spcPct val="115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  <a:defRPr/>
            </a:pPr>
            <a:r>
              <a:rPr lang="cy-GB" sz="1250" kern="0" noProof="0" dirty="0">
                <a:solidFill>
                  <a:srgbClr val="285087"/>
                </a:solidFill>
                <a:latin typeface="Ubuntu"/>
                <a:ea typeface="Verdana"/>
                <a:cs typeface="Calibri"/>
              </a:rPr>
              <a:t>Roedd targedu cyfryngau cymdeithasol yn canolbwyntio ar </a:t>
            </a:r>
            <a:r>
              <a:rPr lang="cy-GB" sz="1250" kern="0" noProof="0">
                <a:solidFill>
                  <a:srgbClr val="285087"/>
                </a:solidFill>
                <a:latin typeface="Ubuntu"/>
                <a:ea typeface="Verdana"/>
                <a:cs typeface="Calibri"/>
              </a:rPr>
              <a:t>fylchau</a:t>
            </a:r>
            <a:r>
              <a:rPr lang="cy-GB" sz="1250" kern="0" noProof="0" dirty="0">
                <a:solidFill>
                  <a:srgbClr val="285087"/>
                </a:solidFill>
                <a:latin typeface="Ubuntu"/>
                <a:ea typeface="Verdana"/>
                <a:cs typeface="Calibri"/>
              </a:rPr>
              <a:t> demograffig mewn recriwtio.</a:t>
            </a:r>
            <a:endParaRPr lang="en-US" sz="1250">
              <a:latin typeface="Ubuntu"/>
              <a:ea typeface="Verdana"/>
              <a:cs typeface="Calibri"/>
            </a:endParaRPr>
          </a:p>
          <a:p>
            <a:pPr marL="308410" indent="-308410" defTabSz="986912">
              <a:lnSpc>
                <a:spcPct val="115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  <a:defRPr/>
            </a:pPr>
            <a:r>
              <a:rPr lang="cy-GB" sz="1295" kern="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Cwblhaodd aelodau'r panel arolwg recriwtio cychwynnol a gofynnir iddynt gwblhau arolygon 15-20 munud bob yn ail mis. Cynhelir arolygon ar-lein neu dros y ffôn bob yn ail fis, yn dibynnu ar ddewis y sawl sy’n cymryd rhan.</a:t>
            </a:r>
          </a:p>
          <a:p>
            <a:pPr marL="307975" indent="-307975" defTabSz="986912">
              <a:lnSpc>
                <a:spcPct val="115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  <a:defRPr/>
            </a:pPr>
            <a:r>
              <a:rPr lang="cy-GB" sz="1250" noProof="0">
                <a:solidFill>
                  <a:srgbClr val="295082"/>
                </a:solidFill>
                <a:latin typeface="Ubuntu"/>
                <a:ea typeface="Verdana"/>
              </a:rPr>
              <a:t>Mae rhagor o fanylion methodolegol ar gael ym </a:t>
            </a:r>
            <a:r>
              <a:rPr lang="cy-GB" sz="1250" noProof="0" dirty="0">
                <a:solidFill>
                  <a:srgbClr val="FAC405"/>
                </a:solidFill>
                <a:latin typeface="Ubuntu"/>
                <a:ea typeface="Verdan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mhrotocol y prosiect </a:t>
            </a:r>
            <a:r>
              <a:rPr lang="cy-GB" sz="1250" noProof="0">
                <a:solidFill>
                  <a:srgbClr val="295082"/>
                </a:solidFill>
                <a:latin typeface="Ubuntu"/>
                <a:ea typeface="Verdana"/>
              </a:rPr>
              <a:t>(yn agor mewn ffenest newydd).</a:t>
            </a:r>
          </a:p>
          <a:p>
            <a:pPr defTabSz="986912">
              <a:lnSpc>
                <a:spcPct val="115000"/>
              </a:lnSpc>
              <a:spcAft>
                <a:spcPts val="1295"/>
              </a:spcAft>
              <a:buSzPct val="100000"/>
              <a:defRPr/>
            </a:pPr>
            <a:endParaRPr lang="cy-GB" sz="1295" kern="0" noProof="0" dirty="0">
              <a:solidFill>
                <a:srgbClr val="285087"/>
              </a:solidFill>
              <a:latin typeface="Ubuntu" panose="020B0504030602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defTabSz="986912">
              <a:lnSpc>
                <a:spcPct val="115000"/>
              </a:lnSpc>
              <a:spcAft>
                <a:spcPts val="1295"/>
              </a:spcAft>
              <a:buSzPct val="100000"/>
              <a:defRPr/>
            </a:pPr>
            <a:endParaRPr lang="cy-GB" sz="1295" kern="0" noProof="0" dirty="0">
              <a:solidFill>
                <a:srgbClr val="285087"/>
              </a:solidFill>
              <a:latin typeface="Ubuntu" panose="020B0504030602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E80FE-A863-6697-A710-FCA159F4DE7F}"/>
              </a:ext>
            </a:extLst>
          </p:cNvPr>
          <p:cNvSpPr txBox="1"/>
          <p:nvPr/>
        </p:nvSpPr>
        <p:spPr>
          <a:xfrm>
            <a:off x="142479" y="1708287"/>
            <a:ext cx="5203428" cy="460401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185046" indent="-185046" defTabSz="986912">
              <a:lnSpc>
                <a:spcPct val="115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  <a:defRPr/>
            </a:pPr>
            <a:r>
              <a:rPr lang="cy-GB" sz="1295" kern="0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Gosodwyd targed cychwynnol o 2,500 aelod panel er mwyn cael sampl arolwg misol o tua 1,000 ymateb; amcangyfrifwyd y byddai’r cyfraddau ymateb i arolygon bob yn ail fis yn 50% ar y mwyaf. </a:t>
            </a:r>
            <a:r>
              <a:rPr lang="cy-GB" sz="1295" kern="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I gyrraedd ystod o unigolion, defnyddiwyd tri dull recriwtio: </a:t>
            </a:r>
          </a:p>
          <a:p>
            <a:pPr marL="678502" lvl="1" indent="-185046" defTabSz="986912">
              <a:lnSpc>
                <a:spcPct val="115000"/>
              </a:lnSpc>
              <a:buSzPct val="100000"/>
              <a:buFont typeface="Ubuntu" panose="020B0504030602030204" pitchFamily="34" charset="0"/>
              <a:buChar char="-"/>
              <a:defRPr/>
            </a:pPr>
            <a:r>
              <a:rPr lang="cy-GB" sz="1295" kern="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Ffon</a:t>
            </a:r>
          </a:p>
          <a:p>
            <a:pPr marL="678502" lvl="1" indent="-185046" defTabSz="986912">
              <a:lnSpc>
                <a:spcPct val="115000"/>
              </a:lnSpc>
              <a:buSzPct val="100000"/>
              <a:buFont typeface="Ubuntu" panose="020B0504030602030204" pitchFamily="34" charset="0"/>
              <a:buChar char="-"/>
              <a:defRPr/>
            </a:pPr>
            <a:r>
              <a:rPr lang="cy-GB" sz="1295" kern="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Cyfryngau cymdeithasol</a:t>
            </a:r>
          </a:p>
          <a:p>
            <a:pPr marL="678502" lvl="1" indent="-185046" defTabSz="986912">
              <a:lnSpc>
                <a:spcPct val="115000"/>
              </a:lnSpc>
              <a:buSzPct val="100000"/>
              <a:buFont typeface="Ubuntu" panose="020B0504030602030204" pitchFamily="34" charset="0"/>
              <a:buChar char="-"/>
              <a:defRPr/>
            </a:pPr>
            <a:r>
              <a:rPr lang="cy-GB" sz="1295" kern="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Wyneb yn wyneb</a:t>
            </a:r>
          </a:p>
          <a:p>
            <a:pPr marL="678502" lvl="1" indent="-185046" defTabSz="986912">
              <a:lnSpc>
                <a:spcPct val="115000"/>
              </a:lnSpc>
              <a:buSzPct val="100000"/>
              <a:buFont typeface="Ubuntu" panose="020B0504030602030204" pitchFamily="34" charset="0"/>
              <a:buChar char="-"/>
              <a:defRPr/>
            </a:pPr>
            <a:endParaRPr lang="cy-GB" sz="1295" kern="0" noProof="0" dirty="0">
              <a:solidFill>
                <a:srgbClr val="285087"/>
              </a:solidFill>
              <a:latin typeface="Ubuntu" panose="020B0504030602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85090" indent="-185046" defTabSz="986912">
              <a:lnSpc>
                <a:spcPct val="115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  <a:defRPr/>
            </a:pPr>
            <a:r>
              <a:rPr lang="cy-GB" sz="1295" kern="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Cafodd cwmni ymchwil i'r farchnad proffesiynol (DJS Research </a:t>
            </a:r>
            <a:r>
              <a:rPr lang="cy-GB" sz="1295" kern="0" noProof="0" dirty="0" err="1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Limited</a:t>
            </a:r>
            <a:r>
              <a:rPr lang="cy-GB" sz="1295" kern="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) ei gaffael i gynnal y recriwtio </a:t>
            </a:r>
            <a:r>
              <a:rPr lang="cy-GB" sz="1295" kern="0" noProof="0" dirty="0" err="1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a'rarolygon</a:t>
            </a:r>
            <a:r>
              <a:rPr lang="cy-GB" sz="1295" kern="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misol.</a:t>
            </a:r>
          </a:p>
          <a:p>
            <a:pPr marL="308410" indent="-308410" defTabSz="986912">
              <a:lnSpc>
                <a:spcPct val="115000"/>
              </a:lnSpc>
              <a:spcAft>
                <a:spcPts val="648"/>
              </a:spcAft>
              <a:buSzPct val="100000"/>
              <a:buFont typeface="Courier New" panose="02070309020205020404" pitchFamily="49" charset="0"/>
              <a:buChar char="o"/>
              <a:defRPr/>
            </a:pPr>
            <a:r>
              <a:rPr lang="cy-GB" sz="1295" kern="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Defnyddiwyd samplu cwota haenog wrth recriwtio dros y ffôn ac wyneb yn wyneb. Cwotâu wedi’u cymhwyso i:</a:t>
            </a:r>
          </a:p>
          <a:p>
            <a:pPr marL="801822" lvl="1" indent="-308410" defTabSz="986912">
              <a:lnSpc>
                <a:spcPct val="115000"/>
              </a:lnSpc>
              <a:buSzPct val="100000"/>
              <a:buFont typeface="Ubuntu" panose="020B0504030602030204" pitchFamily="34" charset="0"/>
              <a:buChar char="-"/>
              <a:defRPr/>
            </a:pPr>
            <a:r>
              <a:rPr lang="cy-GB" sz="1295" kern="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Daearyddiaeth (Bwrdd Iechyd)</a:t>
            </a:r>
          </a:p>
          <a:p>
            <a:pPr marL="801822" lvl="1" indent="-308410" defTabSz="986912">
              <a:lnSpc>
                <a:spcPct val="115000"/>
              </a:lnSpc>
              <a:buSzPct val="100000"/>
              <a:buFont typeface="Ubuntu" panose="020B0504030602030204" pitchFamily="34" charset="0"/>
              <a:buChar char="-"/>
              <a:defRPr/>
            </a:pPr>
            <a:r>
              <a:rPr lang="cy-GB" sz="1295" kern="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Oed</a:t>
            </a:r>
          </a:p>
          <a:p>
            <a:pPr marL="801822" lvl="1" indent="-308410" defTabSz="986912">
              <a:lnSpc>
                <a:spcPct val="115000"/>
              </a:lnSpc>
              <a:buSzPct val="100000"/>
              <a:buFont typeface="Ubuntu" panose="020B0504030602030204" pitchFamily="34" charset="0"/>
              <a:buChar char="-"/>
              <a:defRPr/>
            </a:pPr>
            <a:r>
              <a:rPr lang="cy-GB" sz="1295" kern="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Rhyw</a:t>
            </a:r>
          </a:p>
          <a:p>
            <a:pPr marL="801822" lvl="1" indent="-308410" defTabSz="986912">
              <a:lnSpc>
                <a:spcPct val="115000"/>
              </a:lnSpc>
              <a:buSzPct val="100000"/>
              <a:buFont typeface="Ubuntu" panose="020B0504030602030204" pitchFamily="34" charset="0"/>
              <a:buChar char="-"/>
              <a:defRPr/>
            </a:pPr>
            <a:r>
              <a:rPr lang="cy-GB" sz="1295" kern="0" noProof="0" dirty="0" err="1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Cwintel</a:t>
            </a:r>
            <a:r>
              <a:rPr lang="cy-GB" sz="1295" kern="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Amddifadedd (</a:t>
            </a:r>
            <a:r>
              <a:rPr lang="cy-GB" sz="1295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Mynegai Amddifadedd Lluosog Cymru</a:t>
            </a:r>
            <a:r>
              <a:rPr lang="cy-GB" sz="1295" kern="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94203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67CA1-31D8-97B8-9BEE-60DF28F263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7780" y="384602"/>
            <a:ext cx="1924658" cy="286009"/>
          </a:xfrm>
        </p:spPr>
        <p:txBody>
          <a:bodyPr>
            <a:norm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BDD40F-6712-567A-1129-5725379A3AC5}"/>
              </a:ext>
            </a:extLst>
          </p:cNvPr>
          <p:cNvSpPr txBox="1"/>
          <p:nvPr/>
        </p:nvSpPr>
        <p:spPr>
          <a:xfrm>
            <a:off x="265626" y="954700"/>
            <a:ext cx="10395210" cy="303688"/>
          </a:xfrm>
          <a:prstGeom prst="rect">
            <a:avLst/>
          </a:prstGeom>
          <a:noFill/>
          <a:ln>
            <a:noFill/>
          </a:ln>
        </p:spPr>
        <p:txBody>
          <a:bodyPr wrap="square" lIns="98694" tIns="49347" rIns="98694" bIns="49347" rtlCol="0" anchor="t">
            <a:spAutoFit/>
          </a:bodyPr>
          <a:lstStyle/>
          <a:p>
            <a:pPr marL="308410" indent="-30841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cy-GB" sz="1295" noProof="0" dirty="0">
                <a:solidFill>
                  <a:srgbClr val="285087"/>
                </a:solidFill>
                <a:latin typeface="Ubuntu"/>
                <a:ea typeface="Verdana"/>
                <a:cs typeface="Arial"/>
              </a:rPr>
              <a:t>Cymerodd 1,656 o bobl ran yn arolwg mis Chwefror 2026 (4 Chwefror hyd at 28 Chwefror 2026). </a:t>
            </a:r>
          </a:p>
        </p:txBody>
      </p:sp>
      <p:graphicFrame>
        <p:nvGraphicFramePr>
          <p:cNvPr id="17" name="Table 3">
            <a:extLst>
              <a:ext uri="{FF2B5EF4-FFF2-40B4-BE49-F238E27FC236}">
                <a16:creationId xmlns:a16="http://schemas.microsoft.com/office/drawing/2014/main" id="{E342C3EB-2AAA-4171-2A7D-FE78A63F94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661606"/>
              </p:ext>
            </p:extLst>
          </p:nvPr>
        </p:nvGraphicFramePr>
        <p:xfrm>
          <a:off x="71143" y="5649392"/>
          <a:ext cx="10553462" cy="1222546"/>
        </p:xfrm>
        <a:graphic>
          <a:graphicData uri="http://schemas.openxmlformats.org/drawingml/2006/table">
            <a:tbl>
              <a:tblPr firstRow="1" bandRow="1"/>
              <a:tblGrid>
                <a:gridCol w="10553462">
                  <a:extLst>
                    <a:ext uri="{9D8B030D-6E8A-4147-A177-3AD203B41FA5}">
                      <a16:colId xmlns:a16="http://schemas.microsoft.com/office/drawing/2014/main" val="3988574598"/>
                    </a:ext>
                  </a:extLst>
                </a:gridCol>
              </a:tblGrid>
              <a:tr h="284856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cy-GB" sz="1400" noProof="0" dirty="0">
                          <a:latin typeface="Ubuntu"/>
                          <a:ea typeface="Verdana"/>
                        </a:rPr>
                        <a:t>Cartrefi oer</a:t>
                      </a:r>
                    </a:p>
                  </a:txBody>
                  <a:tcPr marL="98694" marR="98694" marT="49347" marB="49347" anchor="ctr">
                    <a:lnL w="12700" cap="flat" cmpd="sng" algn="ctr">
                      <a:solidFill>
                        <a:srgbClr val="50BA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BA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BA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B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717953"/>
                  </a:ext>
                </a:extLst>
              </a:tr>
              <a:tr h="910492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1450" marR="0" lvl="0" indent="-171450" algn="l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50BAAB"/>
                        </a:buClr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cy-GB" sz="1200" kern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  <a:ea typeface="Verdana"/>
                          <a:cs typeface="+mn-cs"/>
                        </a:rPr>
                        <a:t>Dros y tri mis diwethaf, dywedodd </a:t>
                      </a:r>
                      <a:r>
                        <a:rPr lang="cy-GB" sz="1200" kern="1200" noProof="0" dirty="0">
                          <a:solidFill>
                            <a:srgbClr val="50BAAB"/>
                          </a:solidFill>
                          <a:effectLst/>
                          <a:latin typeface="Ubuntu"/>
                          <a:ea typeface="Verdana"/>
                          <a:cs typeface="+mn-cs"/>
                        </a:rPr>
                        <a:t>34% </a:t>
                      </a:r>
                      <a:r>
                        <a:rPr lang="cy-GB" sz="1200" kern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  <a:ea typeface="Verdana"/>
                          <a:cs typeface="+mn-cs"/>
                        </a:rPr>
                        <a:t>o bobl eu bod yn ei chael hi'n anodd fforddio gwresogi eu cartref; o'r rheiny, dywedodd </a:t>
                      </a:r>
                      <a:r>
                        <a:rPr lang="cy-GB" sz="1200" kern="1200" noProof="0" dirty="0">
                          <a:solidFill>
                            <a:srgbClr val="50BAAB"/>
                          </a:solidFill>
                          <a:effectLst/>
                          <a:latin typeface="Ubuntu"/>
                          <a:ea typeface="Verdana"/>
                          <a:cs typeface="+mn-cs"/>
                        </a:rPr>
                        <a:t>71% </a:t>
                      </a:r>
                      <a:r>
                        <a:rPr lang="cy-GB" sz="1200" kern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  <a:ea typeface="Verdana"/>
                          <a:cs typeface="+mn-cs"/>
                        </a:rPr>
                        <a:t>mai cost ynni oedd y prif reswm dros yr anhawster.</a:t>
                      </a:r>
                    </a:p>
                    <a:p>
                      <a:pPr marL="171450" marR="0" lvl="0" indent="-171450" algn="l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50BAAB"/>
                        </a:buClr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cy-GB" sz="1200" kern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  <a:ea typeface="Verdana"/>
                          <a:cs typeface="+mn-cs"/>
                        </a:rPr>
                        <a:t>Dros y tri mis diwethaf, oherwydd cost gwresogi eu cartref, dywedodd </a:t>
                      </a:r>
                      <a:r>
                        <a:rPr lang="cy-GB" sz="1200" kern="1200" noProof="0" dirty="0">
                          <a:solidFill>
                            <a:srgbClr val="50BAAB"/>
                          </a:solidFill>
                          <a:effectLst/>
                          <a:latin typeface="Ubuntu"/>
                          <a:ea typeface="Verdana"/>
                          <a:cs typeface="+mn-cs"/>
                        </a:rPr>
                        <a:t>57% </a:t>
                      </a:r>
                      <a:r>
                        <a:rPr lang="cy-GB" sz="1200" kern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  <a:ea typeface="Verdana"/>
                          <a:cs typeface="+mn-cs"/>
                        </a:rPr>
                        <a:t>o bobl eu bod wedi mynd heb wres pan oeddent yn teimlo'n oer o leiaf weithiau, a dywedodd </a:t>
                      </a:r>
                      <a:r>
                        <a:rPr lang="cy-GB" sz="1200" kern="1200" noProof="0" dirty="0">
                          <a:solidFill>
                            <a:srgbClr val="50BAAB"/>
                          </a:solidFill>
                          <a:effectLst/>
                          <a:latin typeface="Ubuntu"/>
                          <a:ea typeface="Verdana"/>
                          <a:cs typeface="+mn-cs"/>
                        </a:rPr>
                        <a:t>44% </a:t>
                      </a:r>
                      <a:r>
                        <a:rPr lang="cy-GB" sz="1200" kern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  <a:ea typeface="Verdana"/>
                          <a:cs typeface="+mn-cs"/>
                        </a:rPr>
                        <a:t>eu bod wedi torri’n ôl ar gostau bwyd.</a:t>
                      </a:r>
                    </a:p>
                  </a:txBody>
                  <a:tcPr marL="98694" marR="98694" marT="49347" marB="49347">
                    <a:lnL w="12700" cap="flat" cmpd="sng" algn="ctr">
                      <a:solidFill>
                        <a:srgbClr val="50BA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BA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50BA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66134"/>
                  </a:ext>
                </a:extLst>
              </a:tr>
            </a:tbl>
          </a:graphicData>
        </a:graphic>
      </p:graphicFrame>
      <p:graphicFrame>
        <p:nvGraphicFramePr>
          <p:cNvPr id="18" name="Table 3">
            <a:extLst>
              <a:ext uri="{FF2B5EF4-FFF2-40B4-BE49-F238E27FC236}">
                <a16:creationId xmlns:a16="http://schemas.microsoft.com/office/drawing/2014/main" id="{8F8FC53D-0F4F-AF66-E91D-386B3C37D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37703"/>
              </p:ext>
            </p:extLst>
          </p:nvPr>
        </p:nvGraphicFramePr>
        <p:xfrm>
          <a:off x="60929" y="1309150"/>
          <a:ext cx="4728707" cy="4291319"/>
        </p:xfrm>
        <a:graphic>
          <a:graphicData uri="http://schemas.openxmlformats.org/drawingml/2006/table">
            <a:tbl>
              <a:tblPr firstRow="1" bandRow="1"/>
              <a:tblGrid>
                <a:gridCol w="4728707">
                  <a:extLst>
                    <a:ext uri="{9D8B030D-6E8A-4147-A177-3AD203B41FA5}">
                      <a16:colId xmlns:a16="http://schemas.microsoft.com/office/drawing/2014/main" val="3988574598"/>
                    </a:ext>
                  </a:extLst>
                </a:gridCol>
              </a:tblGrid>
              <a:tr h="307606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cy-GB" sz="1400" noProof="0" dirty="0">
                          <a:latin typeface="Ubuntu"/>
                          <a:ea typeface="Verdana"/>
                        </a:rPr>
                        <a:t>Tlodi plant</a:t>
                      </a:r>
                    </a:p>
                  </a:txBody>
                  <a:tcPr marL="98694" marR="98694" marT="49347" marB="49347" anchor="ctr">
                    <a:lnL w="12700" cap="flat" cmpd="sng" algn="ctr">
                      <a:solidFill>
                        <a:srgbClr val="FF10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10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10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10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1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717953"/>
                  </a:ext>
                </a:extLst>
              </a:tr>
              <a:tr h="3979265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1450" indent="-171450" rtl="0" fontAlgn="ctr">
                        <a:spcAft>
                          <a:spcPts val="600"/>
                        </a:spcAft>
                        <a:buClr>
                          <a:srgbClr val="F53F86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Pan ofynnwyd iddynt pa un o ddau ddull fyddai’n fwy effeithiol o ran lleihau tlodi plant, dewisodd </a:t>
                      </a:r>
                      <a:r>
                        <a:rPr lang="cy-GB" sz="1200" kern="1200" noProof="0">
                          <a:solidFill>
                            <a:srgbClr val="F43882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49%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 ‘darparu mwy o arian i wasanaethau i’w gwneud yn fwy fforddiadwy i deuluoedd’ a dewisodd </a:t>
                      </a:r>
                      <a:r>
                        <a:rPr lang="cy-GB" sz="1200" kern="1200" noProof="0">
                          <a:solidFill>
                            <a:srgbClr val="F43882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36%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 ‘darparu mwy o arian i deuluoedd i gynyddu incwm eu cartref’; nid oedd </a:t>
                      </a:r>
                      <a:r>
                        <a:rPr lang="cy-GB" sz="1200" kern="1200" noProof="0">
                          <a:solidFill>
                            <a:srgbClr val="F43882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11%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 yn gwybod. </a:t>
                      </a:r>
                    </a:p>
                    <a:p>
                      <a:pPr marL="171450" indent="-171450" rtl="0" fontAlgn="ctr">
                        <a:spcAft>
                          <a:spcPts val="600"/>
                        </a:spcAft>
                        <a:buClr>
                          <a:srgbClr val="F53F86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Roedd y rhan fwyaf o bobl yn cydnabod y gall byw mewn tlodi fod yn niweidiol o ran gallu plentyn i wneud y canlynol: </a:t>
                      </a:r>
                    </a:p>
                    <a:p>
                      <a:pPr marL="444500" lvl="1" indent="-267970" rtl="0" fontAlgn="ctr">
                        <a:spcAft>
                          <a:spcPts val="600"/>
                        </a:spcAft>
                        <a:buClr>
                          <a:srgbClr val="F53F86"/>
                        </a:buClr>
                        <a:buFontTx/>
                        <a:buChar char="-"/>
                      </a:pP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Bwyta bwyd iach (</a:t>
                      </a:r>
                      <a:r>
                        <a:rPr lang="cy-GB" sz="1200" kern="1200" noProof="0">
                          <a:solidFill>
                            <a:srgbClr val="F43882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95%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), </a:t>
                      </a:r>
                    </a:p>
                    <a:p>
                      <a:pPr marL="444500" lvl="1" indent="-267970" rtl="0" fontAlgn="ctr">
                        <a:spcAft>
                          <a:spcPts val="600"/>
                        </a:spcAft>
                        <a:buClr>
                          <a:srgbClr val="F53F86"/>
                        </a:buClr>
                        <a:buFontTx/>
                        <a:buChar char="-"/>
                      </a:pP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Byw mewn cartref cynnes a diogel (</a:t>
                      </a:r>
                      <a:r>
                        <a:rPr lang="cy-GB" sz="1200" kern="1200" noProof="0">
                          <a:solidFill>
                            <a:srgbClr val="F43882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94%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), </a:t>
                      </a:r>
                    </a:p>
                    <a:p>
                      <a:pPr marL="444500" lvl="1" indent="-267970" rtl="0" fontAlgn="ctr">
                        <a:spcAft>
                          <a:spcPts val="600"/>
                        </a:spcAft>
                        <a:buClr>
                          <a:srgbClr val="F53F86"/>
                        </a:buClr>
                        <a:buFontTx/>
                        <a:buChar char="-"/>
                      </a:pPr>
                      <a:r>
                        <a:rPr lang="de-DE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Bod ag iechyd corfforol da 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(</a:t>
                      </a:r>
                      <a:r>
                        <a:rPr lang="cy-GB" sz="1200" kern="1200" noProof="0">
                          <a:solidFill>
                            <a:srgbClr val="F43882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95%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),</a:t>
                      </a:r>
                    </a:p>
                    <a:p>
                      <a:pPr marL="444500" lvl="1" indent="-267970" rtl="0" fontAlgn="ctr">
                        <a:spcAft>
                          <a:spcPts val="600"/>
                        </a:spcAft>
                        <a:buClr>
                          <a:srgbClr val="F53F86"/>
                        </a:buClr>
                        <a:buFontTx/>
                        <a:buChar char="-"/>
                      </a:pPr>
                      <a:r>
                        <a:rPr lang="de-DE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Bod ag iechyd meddwl da 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(</a:t>
                      </a:r>
                      <a:r>
                        <a:rPr lang="cy-GB" sz="1200" kern="1200" noProof="0">
                          <a:solidFill>
                            <a:srgbClr val="F43882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94%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).</a:t>
                      </a:r>
                    </a:p>
                    <a:p>
                      <a:pPr marL="171450" indent="-171450" rtl="0" fontAlgn="ctr">
                        <a:spcAft>
                          <a:spcPts val="600"/>
                        </a:spcAft>
                        <a:buClr>
                          <a:srgbClr val="F53F86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O restr o saith cam gweithredu i leihau tlodi plant, y pedwar uchaf yr ystyriwyd eu bod yn effeithiol iawn oedd: </a:t>
                      </a:r>
                    </a:p>
                    <a:p>
                      <a:pPr marL="360045" lvl="1" indent="-171450" rtl="0" fontAlgn="ctr">
                        <a:spcAft>
                          <a:spcPts val="600"/>
                        </a:spcAft>
                        <a:buClr>
                          <a:srgbClr val="F53F86"/>
                        </a:buClr>
                        <a:buFontTx/>
                        <a:buChar char="-"/>
                      </a:pP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Gwella fforddiadwyedd ac ansawdd tai (</a:t>
                      </a:r>
                      <a:r>
                        <a:rPr lang="cy-GB" sz="1200" kern="1200" noProof="0">
                          <a:solidFill>
                            <a:srgbClr val="F43882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75%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), </a:t>
                      </a:r>
                    </a:p>
                    <a:p>
                      <a:pPr marL="360045" lvl="1" indent="-171450" rtl="0" fontAlgn="ctr">
                        <a:spcAft>
                          <a:spcPts val="600"/>
                        </a:spcAft>
                        <a:buClr>
                          <a:srgbClr val="F53F86"/>
                        </a:buClr>
                        <a:buFontTx/>
                        <a:buChar char="-"/>
                      </a:pP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Gwella mynediad at swyddi diogel (</a:t>
                      </a:r>
                      <a:r>
                        <a:rPr lang="cy-GB" sz="1200" kern="1200" noProof="0">
                          <a:solidFill>
                            <a:srgbClr val="F43882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73%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), </a:t>
                      </a:r>
                    </a:p>
                    <a:p>
                      <a:pPr marL="360045" lvl="1" indent="-171450" rtl="0" fontAlgn="ctr">
                        <a:spcAft>
                          <a:spcPts val="600"/>
                        </a:spcAft>
                        <a:buClr>
                          <a:srgbClr val="F53F86"/>
                        </a:buClr>
                        <a:buFontTx/>
                        <a:buChar char="-"/>
                      </a:pP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Y llywodraeth yn helpu i leihau costau ynni (</a:t>
                      </a:r>
                      <a:r>
                        <a:rPr lang="cy-GB" sz="1200" kern="1200" noProof="0">
                          <a:solidFill>
                            <a:srgbClr val="F43882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70%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), </a:t>
                      </a:r>
                    </a:p>
                    <a:p>
                      <a:pPr marL="360045" lvl="1" indent="-171450" rtl="0" fontAlgn="ctr">
                        <a:spcAft>
                          <a:spcPts val="600"/>
                        </a:spcAft>
                        <a:buClr>
                          <a:srgbClr val="F53F86"/>
                        </a:buClr>
                        <a:buFontTx/>
                        <a:buChar char="-"/>
                      </a:pP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Gwneud gofal plant yn fwy fforddiadwy a hygyrch (</a:t>
                      </a:r>
                      <a:r>
                        <a:rPr lang="cy-GB" sz="1200" kern="1200" noProof="0">
                          <a:solidFill>
                            <a:srgbClr val="F43882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70%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).</a:t>
                      </a:r>
                    </a:p>
                  </a:txBody>
                  <a:tcPr marL="98694" marR="98694" marT="49347" marB="49347">
                    <a:lnL w="12700" cap="flat" cmpd="sng" algn="ctr">
                      <a:solidFill>
                        <a:srgbClr val="FF10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10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10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108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66134"/>
                  </a:ext>
                </a:extLst>
              </a:tr>
            </a:tbl>
          </a:graphicData>
        </a:graphic>
      </p:graphicFrame>
      <p:graphicFrame>
        <p:nvGraphicFramePr>
          <p:cNvPr id="19" name="Table 3">
            <a:extLst>
              <a:ext uri="{FF2B5EF4-FFF2-40B4-BE49-F238E27FC236}">
                <a16:creationId xmlns:a16="http://schemas.microsoft.com/office/drawing/2014/main" id="{D2EDEA27-DDAE-05F5-2108-A6CB76E91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090738"/>
              </p:ext>
            </p:extLst>
          </p:nvPr>
        </p:nvGraphicFramePr>
        <p:xfrm>
          <a:off x="4841160" y="1309150"/>
          <a:ext cx="5774573" cy="2391948"/>
        </p:xfrm>
        <a:graphic>
          <a:graphicData uri="http://schemas.openxmlformats.org/drawingml/2006/table">
            <a:tbl>
              <a:tblPr firstRow="1" bandRow="1"/>
              <a:tblGrid>
                <a:gridCol w="5774573">
                  <a:extLst>
                    <a:ext uri="{9D8B030D-6E8A-4147-A177-3AD203B41FA5}">
                      <a16:colId xmlns:a16="http://schemas.microsoft.com/office/drawing/2014/main" val="3988574598"/>
                    </a:ext>
                  </a:extLst>
                </a:gridCol>
              </a:tblGrid>
              <a:tr h="299875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cy-GB" sz="1400" noProof="0" dirty="0">
                          <a:latin typeface="Ubuntu"/>
                          <a:ea typeface="Verdana"/>
                        </a:rPr>
                        <a:t>Ysmygu ail-law</a:t>
                      </a:r>
                    </a:p>
                  </a:txBody>
                  <a:tcPr marL="98694" marR="98694" marT="49347" marB="49347" anchor="ctr">
                    <a:lnL w="12700" cap="flat" cmpd="sng" algn="ctr">
                      <a:solidFill>
                        <a:srgbClr val="29B8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B8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B8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B8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B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717953"/>
                  </a:ext>
                </a:extLst>
              </a:tr>
              <a:tr h="1998719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1450" indent="-171450" rtl="0" fontAlgn="ctr">
                        <a:spcAft>
                          <a:spcPts val="600"/>
                        </a:spcAft>
                        <a:buClr>
                          <a:srgbClr val="29B8C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Mae </a:t>
                      </a:r>
                      <a:r>
                        <a:rPr lang="cy-GB" sz="1200" kern="1200" noProof="0">
                          <a:solidFill>
                            <a:srgbClr val="29B8CE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87% 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o bobl yn credu ei bod yn bwysig iawn i lywodraeth yng Nghymru gymryd camau i gyfyngu ar gysylltiad â mwg ail-law ymysg babanod a phlant; mae </a:t>
                      </a:r>
                      <a:r>
                        <a:rPr lang="cy-GB" sz="1200" kern="1200" noProof="0">
                          <a:solidFill>
                            <a:srgbClr val="29B8CE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61% 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yn credu hyn yn achos oedolion nad ydynt yn ysmygu.</a:t>
                      </a:r>
                    </a:p>
                    <a:p>
                      <a:pPr marL="171450" indent="-171450" rtl="0" fontAlgn="ctr">
                        <a:spcAft>
                          <a:spcPts val="600"/>
                        </a:spcAft>
                        <a:buClr>
                          <a:srgbClr val="29B8C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Roedd y rhan fwyaf o bobl yn gwybod y gallai babanod a phlant sy'n anadlu mwg ail-law fod mewn perygl o gael heintiau'r frest (</a:t>
                      </a:r>
                      <a:r>
                        <a:rPr lang="cy-GB" sz="1200" kern="1200" noProof="0">
                          <a:solidFill>
                            <a:srgbClr val="29B8CE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87%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)</a:t>
                      </a:r>
                      <a:r>
                        <a:rPr lang="cy-GB" sz="1200" kern="1200" noProof="0">
                          <a:solidFill>
                            <a:srgbClr val="29B8CE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 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a phyliau o asthma (</a:t>
                      </a:r>
                      <a:r>
                        <a:rPr lang="cy-GB" sz="1200" kern="1200" noProof="0">
                          <a:solidFill>
                            <a:srgbClr val="29B8CE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86%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). Roedd llai yn gwybod am y risgiau ynghylch pwysau geni isel (</a:t>
                      </a:r>
                      <a:r>
                        <a:rPr lang="cy-GB" sz="1200" kern="1200" noProof="0">
                          <a:solidFill>
                            <a:srgbClr val="29B8CE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62%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), Syndrom Marwolaeth Sydyn Babanod (SIDS)/marwolaeth yn y crud (</a:t>
                      </a:r>
                      <a:r>
                        <a:rPr lang="cy-GB" sz="1200" kern="1200" noProof="0">
                          <a:solidFill>
                            <a:srgbClr val="29B8CE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52%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), a heintiau clust (</a:t>
                      </a:r>
                      <a:r>
                        <a:rPr lang="cy-GB" sz="1200" kern="1200" noProof="0">
                          <a:solidFill>
                            <a:srgbClr val="29B8CE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24%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).</a:t>
                      </a:r>
                    </a:p>
                    <a:p>
                      <a:pPr marL="171450" indent="-171450" rtl="0" fontAlgn="ctr">
                        <a:spcAft>
                          <a:spcPts val="600"/>
                        </a:spcAft>
                        <a:buClr>
                          <a:srgbClr val="29B8C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Dim ond </a:t>
                      </a:r>
                      <a:r>
                        <a:rPr lang="cy-GB" sz="1200" kern="1200" noProof="0">
                          <a:solidFill>
                            <a:srgbClr val="29B8CE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54% 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a</a:t>
                      </a:r>
                      <a:r>
                        <a:rPr lang="cy-GB" sz="1200" kern="1200" noProof="0">
                          <a:solidFill>
                            <a:srgbClr val="29B8CE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 40% </a:t>
                      </a:r>
                      <a:r>
                        <a:rPr lang="cy-GB" sz="1200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  <a:ea typeface="+mn-ea"/>
                          <a:cs typeface="+mn-cs"/>
                        </a:rPr>
                        <a:t>oedd yn gwybod y gallai oedolion sy'n mewnanadlu mwg ail-law fod mewn perygl o gael strôc a chamesgor, yn y drefn honno.</a:t>
                      </a:r>
                    </a:p>
                  </a:txBody>
                  <a:tcPr marL="98694" marR="98694" marT="49347" marB="49347">
                    <a:lnL w="12700" cap="flat" cmpd="sng" algn="ctr">
                      <a:solidFill>
                        <a:srgbClr val="29B8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B8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B8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B8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66134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A657E46-17A6-18E3-3723-F4842FE69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186860"/>
              </p:ext>
            </p:extLst>
          </p:nvPr>
        </p:nvGraphicFramePr>
        <p:xfrm>
          <a:off x="4841160" y="3751567"/>
          <a:ext cx="5774572" cy="1844454"/>
        </p:xfrm>
        <a:graphic>
          <a:graphicData uri="http://schemas.openxmlformats.org/drawingml/2006/table">
            <a:tbl>
              <a:tblPr firstRow="1" bandRow="1"/>
              <a:tblGrid>
                <a:gridCol w="5774572">
                  <a:extLst>
                    <a:ext uri="{9D8B030D-6E8A-4147-A177-3AD203B41FA5}">
                      <a16:colId xmlns:a16="http://schemas.microsoft.com/office/drawing/2014/main" val="3988574598"/>
                    </a:ext>
                  </a:extLst>
                </a:gridCol>
              </a:tblGrid>
              <a:tr h="31320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cy-GB" sz="1400" noProof="0">
                          <a:latin typeface="Ubuntu"/>
                          <a:ea typeface="Verdana"/>
                        </a:rPr>
                        <a:t>Trais yn erbyn menywod, cam-drin domestig, a thrais rhywiol </a:t>
                      </a:r>
                      <a:endParaRPr lang="cy-GB" sz="1400" b="1" i="0" u="none" strike="noStrike" kern="1200" noProof="0">
                        <a:solidFill>
                          <a:schemeClr val="bg1"/>
                        </a:solidFill>
                        <a:effectLst/>
                        <a:latin typeface="Ubuntu"/>
                      </a:endParaRPr>
                    </a:p>
                  </a:txBody>
                  <a:tcPr marL="98694" marR="98694" marT="49347" marB="49347" anchor="ctr">
                    <a:lnL w="12700" cap="flat" cmpd="sng" algn="ctr">
                      <a:solidFill>
                        <a:srgbClr val="FF4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717953"/>
                  </a:ext>
                </a:extLst>
              </a:tr>
              <a:tr h="1480763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1450" marR="0" lvl="0" indent="-171450" algn="l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4C00"/>
                        </a:buClr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cy-GB" sz="1200" b="0" i="0" u="none" strike="noStrike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Roedd</a:t>
                      </a:r>
                      <a:r>
                        <a:rPr lang="cy-GB" sz="1200" b="0" i="0" u="none" strike="noStrike" kern="1200" noProof="0">
                          <a:solidFill>
                            <a:srgbClr val="FF4C00"/>
                          </a:solidFill>
                          <a:effectLst/>
                          <a:latin typeface="Ubuntu"/>
                        </a:rPr>
                        <a:t> 36% </a:t>
                      </a:r>
                      <a:r>
                        <a:rPr lang="cy-GB" sz="1200" b="0" i="0" u="none" strike="noStrike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o’r bobl yn gwybod am Ddeddf Trais yn erbyn Menywod, Cam-drin Domestig, a Thrais Rhywiol (Cymru) 2015, ac mae </a:t>
                      </a:r>
                      <a:r>
                        <a:rPr lang="cy-GB" sz="1200" b="0" i="0" u="none" strike="noStrike" kern="1200" noProof="0">
                          <a:solidFill>
                            <a:srgbClr val="FF4C00"/>
                          </a:solidFill>
                          <a:effectLst/>
                          <a:latin typeface="Ubuntu"/>
                        </a:rPr>
                        <a:t>95% </a:t>
                      </a:r>
                      <a:r>
                        <a:rPr lang="cy-GB" sz="1200" b="0" i="0" u="none" strike="noStrike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yn cefnogi’r Ddeddf. </a:t>
                      </a: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4C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y-GB" sz="1200" b="0" i="0" u="none" strike="noStrike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Mae'r rhan fwyaf o bobl yn credu bod gan yr heddlu (</a:t>
                      </a:r>
                      <a:r>
                        <a:rPr lang="cy-GB" sz="1200" b="0" i="0" u="none" strike="noStrike" kern="1200" noProof="0">
                          <a:solidFill>
                            <a:srgbClr val="FF4C00"/>
                          </a:solidFill>
                          <a:effectLst/>
                          <a:latin typeface="Ubuntu"/>
                        </a:rPr>
                        <a:t>62%</a:t>
                      </a:r>
                      <a:r>
                        <a:rPr lang="cy-GB" sz="1200" b="0" i="0" u="none" strike="noStrike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), lleoliadau addysgol (</a:t>
                      </a:r>
                      <a:r>
                        <a:rPr lang="cy-GB" sz="1200" b="0" i="0" u="none" strike="noStrike" kern="1200" noProof="0">
                          <a:solidFill>
                            <a:srgbClr val="FF4C00"/>
                          </a:solidFill>
                          <a:effectLst/>
                          <a:latin typeface="Ubuntu"/>
                        </a:rPr>
                        <a:t>57%</a:t>
                      </a:r>
                      <a:r>
                        <a:rPr lang="cy-GB" sz="1200" b="0" i="0" u="none" strike="noStrike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),</a:t>
                      </a:r>
                      <a:r>
                        <a:rPr lang="cy-GB" sz="1200" b="0" i="0" u="none" strike="noStrike" kern="1200" noProof="0">
                          <a:solidFill>
                            <a:srgbClr val="FF4C00"/>
                          </a:solidFill>
                          <a:effectLst/>
                          <a:latin typeface="Ubuntu"/>
                        </a:rPr>
                        <a:t> </a:t>
                      </a:r>
                      <a:r>
                        <a:rPr lang="cy-GB" sz="1200" b="0" i="0" u="none" strike="noStrike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a'r cyfryngau a phlatfformau cymdeithasol (</a:t>
                      </a:r>
                      <a:r>
                        <a:rPr lang="cy-GB" sz="1200" b="0" i="0" u="none" strike="noStrike" kern="1200" noProof="0">
                          <a:solidFill>
                            <a:srgbClr val="FF4C00"/>
                          </a:solidFill>
                          <a:effectLst/>
                          <a:latin typeface="Ubuntu"/>
                        </a:rPr>
                        <a:t>55%</a:t>
                      </a:r>
                      <a:r>
                        <a:rPr lang="cy-GB" sz="1200" b="0" i="0" u="none" strike="noStrike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)</a:t>
                      </a:r>
                      <a:r>
                        <a:rPr lang="cy-GB" sz="1200" b="0" i="0" u="none" strike="noStrike" kern="1200" noProof="0">
                          <a:solidFill>
                            <a:srgbClr val="FF4C00"/>
                          </a:solidFill>
                          <a:effectLst/>
                          <a:latin typeface="Ubuntu"/>
                        </a:rPr>
                        <a:t> </a:t>
                      </a:r>
                      <a:r>
                        <a:rPr lang="cy-GB" sz="1200" b="0" i="0" u="none" strike="noStrike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rôl fawr o ran atal trais yn erbyn menywod, cam-drin domestig, a thrais rhywiol. </a:t>
                      </a: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4C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y-GB" sz="1200" b="0" i="0" u="none" strike="noStrike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Roedd</a:t>
                      </a:r>
                      <a:r>
                        <a:rPr lang="cy-GB" sz="1200" b="0" i="0" u="none" strike="noStrike" kern="1200" noProof="0">
                          <a:solidFill>
                            <a:srgbClr val="FF4C00"/>
                          </a:solidFill>
                          <a:effectLst/>
                          <a:latin typeface="Ubuntu"/>
                        </a:rPr>
                        <a:t> 26% </a:t>
                      </a:r>
                      <a:r>
                        <a:rPr lang="cy-GB" sz="1200" b="0" i="0" u="none" strike="noStrike" kern="1200" noProof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yn cytuno â'r datganiad bod trais yn erbyn menywod, cam-drin domestig, a thrais rhywiol yn broblem ddifrifol lle maen nhw'n byw.</a:t>
                      </a:r>
                    </a:p>
                  </a:txBody>
                  <a:tcPr marL="98694" marR="98694" marT="49347" marB="49347">
                    <a:lnL w="12700" cap="flat" cmpd="sng" algn="ctr">
                      <a:solidFill>
                        <a:srgbClr val="FF4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FF4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66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14793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C5876-865C-CB70-E575-A746A72C3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284" y="903255"/>
            <a:ext cx="8870673" cy="661766"/>
          </a:xfrm>
        </p:spPr>
        <p:txBody>
          <a:bodyPr/>
          <a:lstStyle/>
          <a:p>
            <a:pPr defTabSz="986884">
              <a:spcBef>
                <a:spcPts val="1079"/>
              </a:spcBef>
              <a:defRPr/>
            </a:pPr>
            <a:r>
              <a:rPr lang="cy-GB" noProof="0" dirty="0"/>
              <a:t>Dulliau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67CA1-31D8-97B8-9BEE-60DF28F263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y-GB" noProof="0" dirty="0">
                <a:solidFill>
                  <a:prstClr val="white"/>
                </a:solidFill>
              </a:rPr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40179-D2BF-D013-F1E6-5E8C1486F9FC}"/>
              </a:ext>
            </a:extLst>
          </p:cNvPr>
          <p:cNvSpPr txBox="1"/>
          <p:nvPr/>
        </p:nvSpPr>
        <p:spPr>
          <a:xfrm>
            <a:off x="183965" y="1660081"/>
            <a:ext cx="5244186" cy="515944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98694" tIns="49347" rIns="98694" bIns="49347" rtlCol="0" anchor="t">
            <a:spAutoFit/>
          </a:bodyPr>
          <a:lstStyle/>
          <a:p>
            <a:pPr marL="308410" indent="-308410" defTabSz="986912">
              <a:lnSpc>
                <a:spcPct val="115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  <a:defRPr/>
            </a:pPr>
            <a:r>
              <a:rPr lang="cy-GB" sz="1295" kern="0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Ar gyfer pob arolwg, gwahoddir holl aelodau'r panel i gwblhau’ holiadur trwy’r dull y maent yn ei ffafrio (ffôn neu ar-lein). Rhoddir tair wythnos i aelodau’r panel gwblhau'r arolwg. O fewn yr amserlen honno, nodir bylchau yn y proffil demograffig sydd ei angen i gyflawni sampl sy'n cynrychioli oedran, rhyw, ethnigrwydd ac amddifadedd Cymru, ac anfonir nodiadau atgoffa i gwblhau'r arolwg.​</a:t>
            </a:r>
          </a:p>
          <a:p>
            <a:pPr marL="308410" indent="-308410" defTabSz="986912">
              <a:lnSpc>
                <a:spcPct val="115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  <a:defRPr/>
            </a:pPr>
            <a:r>
              <a:rPr lang="cy-GB" sz="1295" kern="0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Mae'r holiaduron yn cynnwys cwestiynau sydd ag un ymateb a sawl ymateb (h.y. dewiswch bob un sy'n berthnasol). Pan fo cwestiwn yn un â sawl ymateb a’i fod yn cynnwys opsiwn un ymateb yn unig sy'n golygu mai dim ond yr opsiwn hwnnw y gellid ei ddewis, caiff hyn ei gydnabod ar y graff neu'r tabl.​</a:t>
            </a:r>
          </a:p>
          <a:p>
            <a:pPr marL="308410" indent="-308410" defTabSz="986912">
              <a:lnSpc>
                <a:spcPct val="115000"/>
              </a:lnSpc>
              <a:spcAft>
                <a:spcPts val="1295"/>
              </a:spcAft>
              <a:buSzPct val="100000"/>
              <a:buFont typeface="Courier New" panose="02070309020205020404" pitchFamily="49" charset="0"/>
              <a:buChar char="o"/>
              <a:defRPr/>
            </a:pPr>
            <a:r>
              <a:rPr lang="cy-GB" sz="1295" kern="0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Er mwyn cynyddu cynrychiolaeth ar draws sampl yr arolwg, cynhelir tua 100 o gyfweliadau wyneb yn wyneb fesul arolwg gyda grwpiau poblogaeth a dargedir. Gwahoddir yr unigolion hyn i gwblhau’r arolwg ac </a:t>
            </a:r>
            <a:r>
              <a:rPr lang="cy-GB" sz="1295" kern="0" noProof="0" dirty="0" err="1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fe’u</a:t>
            </a:r>
            <a:r>
              <a:rPr lang="cy-GB" sz="1295" kern="0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gwahoddir yna i ymuno â'r panel. Felly mae cyfran yn gyfranogwyr sy’n cwblhau arolwg </a:t>
            </a:r>
            <a:r>
              <a:rPr lang="cy-GB" sz="1295" kern="0" noProof="0" dirty="0" err="1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untro</a:t>
            </a:r>
            <a:r>
              <a:rPr lang="cy-GB" sz="1295" kern="0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Yn ogystal, rhoddir hysbysebion ar y cyfryngau cymdeithasol sy’n targedu grwpiau poblogaeth penodol.​</a:t>
            </a:r>
          </a:p>
          <a:p>
            <a:pPr defTabSz="986912">
              <a:lnSpc>
                <a:spcPct val="115000"/>
              </a:lnSpc>
              <a:spcAft>
                <a:spcPts val="1295"/>
              </a:spcAft>
              <a:buSzPct val="100000"/>
              <a:defRPr/>
            </a:pPr>
            <a:endParaRPr lang="cy-GB" sz="1295" kern="0" noProof="0" dirty="0">
              <a:solidFill>
                <a:srgbClr val="295082"/>
              </a:solidFill>
              <a:latin typeface="Ubuntu" panose="020B0504030602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A2CA9A82-EDDC-45EB-5D52-A8B965642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772740"/>
              </p:ext>
            </p:extLst>
          </p:nvPr>
        </p:nvGraphicFramePr>
        <p:xfrm>
          <a:off x="5947505" y="4908027"/>
          <a:ext cx="4159863" cy="1469117"/>
        </p:xfrm>
        <a:graphic>
          <a:graphicData uri="http://schemas.openxmlformats.org/drawingml/2006/table">
            <a:tbl>
              <a:tblPr firstRow="1" bandRow="1"/>
              <a:tblGrid>
                <a:gridCol w="2284653">
                  <a:extLst>
                    <a:ext uri="{9D8B030D-6E8A-4147-A177-3AD203B41FA5}">
                      <a16:colId xmlns:a16="http://schemas.microsoft.com/office/drawing/2014/main" val="2001302533"/>
                    </a:ext>
                  </a:extLst>
                </a:gridCol>
                <a:gridCol w="937605">
                  <a:extLst>
                    <a:ext uri="{9D8B030D-6E8A-4147-A177-3AD203B41FA5}">
                      <a16:colId xmlns:a16="http://schemas.microsoft.com/office/drawing/2014/main" val="3156381340"/>
                    </a:ext>
                  </a:extLst>
                </a:gridCol>
                <a:gridCol w="937605">
                  <a:extLst>
                    <a:ext uri="{9D8B030D-6E8A-4147-A177-3AD203B41FA5}">
                      <a16:colId xmlns:a16="http://schemas.microsoft.com/office/drawing/2014/main" val="3888248117"/>
                    </a:ext>
                  </a:extLst>
                </a:gridCol>
              </a:tblGrid>
              <a:tr h="452732"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y-GB" sz="1300" noProof="0" dirty="0"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Dull Cyfranogiad</a:t>
                      </a:r>
                    </a:p>
                  </a:txBody>
                  <a:tcPr marL="98694" marR="98694" marT="49347" marB="4934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73A0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y-GB" sz="1300" noProof="0" dirty="0"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n</a:t>
                      </a:r>
                    </a:p>
                  </a:txBody>
                  <a:tcPr marL="98694" marR="98694" marT="49347" marB="4934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73A0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y-GB" sz="1300" noProof="0" dirty="0"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%</a:t>
                      </a:r>
                    </a:p>
                  </a:txBody>
                  <a:tcPr marL="98694" marR="98694" marT="49347" marB="4934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73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524966"/>
                  </a:ext>
                </a:extLst>
              </a:tr>
              <a:tr h="338795"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y-GB" sz="1300" noProof="0" dirty="0">
                          <a:solidFill>
                            <a:srgbClr val="285087"/>
                          </a:solidFill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Ar-lein</a:t>
                      </a:r>
                    </a:p>
                  </a:txBody>
                  <a:tcPr marL="98694" marR="98694" marT="49347" marB="4934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1,296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78%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270803"/>
                  </a:ext>
                </a:extLst>
              </a:tr>
              <a:tr h="338795"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y-GB" sz="1300" noProof="0" dirty="0">
                          <a:solidFill>
                            <a:srgbClr val="285087"/>
                          </a:solidFill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Dros y ffôn </a:t>
                      </a:r>
                    </a:p>
                  </a:txBody>
                  <a:tcPr marL="98694" marR="98694" marT="49347" marB="4934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58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4%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504271"/>
                  </a:ext>
                </a:extLst>
              </a:tr>
              <a:tr h="338795"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y-GB" sz="1300" noProof="0" dirty="0">
                          <a:solidFill>
                            <a:srgbClr val="285087"/>
                          </a:solidFill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Wyneb yn wyneb</a:t>
                      </a:r>
                    </a:p>
                  </a:txBody>
                  <a:tcPr marL="98694" marR="98694" marT="49347" marB="4934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302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18%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8034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66B022D-6A3B-D679-4CC0-58DDAE8BD119}"/>
              </a:ext>
            </a:extLst>
          </p:cNvPr>
          <p:cNvSpPr txBox="1"/>
          <p:nvPr/>
        </p:nvSpPr>
        <p:spPr>
          <a:xfrm>
            <a:off x="5947503" y="4268495"/>
            <a:ext cx="4159864" cy="52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295"/>
              </a:spcAft>
              <a:buSzPct val="100000"/>
            </a:pPr>
            <a:r>
              <a:rPr lang="cy-GB" sz="1295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Cwblhaodd y cyfranogwyr (N = 1,656) arolwg mis Chwefror 2026 drwy’r dulliau canlynol:</a:t>
            </a:r>
          </a:p>
        </p:txBody>
      </p: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A6D97CA4-D12C-9894-6169-B97692F21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484416"/>
              </p:ext>
            </p:extLst>
          </p:nvPr>
        </p:nvGraphicFramePr>
        <p:xfrm>
          <a:off x="5947504" y="2280861"/>
          <a:ext cx="4159864" cy="1806204"/>
        </p:xfrm>
        <a:graphic>
          <a:graphicData uri="http://schemas.openxmlformats.org/drawingml/2006/table">
            <a:tbl>
              <a:tblPr firstRow="1" bandRow="1"/>
              <a:tblGrid>
                <a:gridCol w="2339226">
                  <a:extLst>
                    <a:ext uri="{9D8B030D-6E8A-4147-A177-3AD203B41FA5}">
                      <a16:colId xmlns:a16="http://schemas.microsoft.com/office/drawing/2014/main" val="2001302533"/>
                    </a:ext>
                  </a:extLst>
                </a:gridCol>
                <a:gridCol w="910319">
                  <a:extLst>
                    <a:ext uri="{9D8B030D-6E8A-4147-A177-3AD203B41FA5}">
                      <a16:colId xmlns:a16="http://schemas.microsoft.com/office/drawing/2014/main" val="3156381340"/>
                    </a:ext>
                  </a:extLst>
                </a:gridCol>
                <a:gridCol w="910319">
                  <a:extLst>
                    <a:ext uri="{9D8B030D-6E8A-4147-A177-3AD203B41FA5}">
                      <a16:colId xmlns:a16="http://schemas.microsoft.com/office/drawing/2014/main" val="3888248117"/>
                    </a:ext>
                  </a:extLst>
                </a:gridCol>
              </a:tblGrid>
              <a:tr h="446608"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y-GB" sz="1300" noProof="0" dirty="0"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Dull Recriwtio</a:t>
                      </a:r>
                    </a:p>
                  </a:txBody>
                  <a:tcPr marL="98694" marR="98694" marT="49347" marB="4934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73A0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y-GB" sz="1300" noProof="0" dirty="0"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n</a:t>
                      </a:r>
                    </a:p>
                  </a:txBody>
                  <a:tcPr marL="98694" marR="98694" marT="49347" marB="4934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73A0"/>
                    </a:solidFill>
                  </a:tcPr>
                </a:tc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y-GB" sz="1300" noProof="0" dirty="0"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%</a:t>
                      </a:r>
                    </a:p>
                  </a:txBody>
                  <a:tcPr marL="98694" marR="98694" marT="49347" marB="4934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73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524966"/>
                  </a:ext>
                </a:extLst>
              </a:tr>
              <a:tr h="339899"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y-GB" sz="1300" noProof="0" dirty="0">
                          <a:solidFill>
                            <a:srgbClr val="285087"/>
                          </a:solidFill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Ar-lein</a:t>
                      </a:r>
                    </a:p>
                  </a:txBody>
                  <a:tcPr marL="98694" marR="98694" marT="49347" marB="4934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1,148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69%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270803"/>
                  </a:ext>
                </a:extLst>
              </a:tr>
              <a:tr h="339899"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y-GB" sz="1300" noProof="0" dirty="0">
                          <a:solidFill>
                            <a:srgbClr val="285087"/>
                          </a:solidFill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Dros y ffôn </a:t>
                      </a:r>
                    </a:p>
                  </a:txBody>
                  <a:tcPr marL="98694" marR="98694" marT="49347" marB="4934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176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11%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504271"/>
                  </a:ext>
                </a:extLst>
              </a:tr>
              <a:tr h="339899"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y-GB" sz="1300" noProof="0" dirty="0">
                          <a:solidFill>
                            <a:srgbClr val="285087"/>
                          </a:solidFill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Wyneb yn wyneb (panel) </a:t>
                      </a:r>
                    </a:p>
                  </a:txBody>
                  <a:tcPr marL="98694" marR="98694" marT="49347" marB="4934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202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12%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80348"/>
                  </a:ext>
                </a:extLst>
              </a:tr>
              <a:tr h="339899">
                <a:tc>
                  <a:txBody>
                    <a:bodyPr/>
                    <a:lstStyle>
                      <a:lvl1pPr marL="0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7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4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1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48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35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22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09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96" algn="l" defTabSz="91437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y-GB" sz="1300" noProof="0" dirty="0">
                          <a:solidFill>
                            <a:srgbClr val="285087"/>
                          </a:solidFill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Wyneb yn wyneb (</a:t>
                      </a:r>
                      <a:r>
                        <a:rPr lang="cy-GB" sz="1300" noProof="0" dirty="0" err="1">
                          <a:solidFill>
                            <a:srgbClr val="285087"/>
                          </a:solidFill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untro</a:t>
                      </a:r>
                      <a:r>
                        <a:rPr lang="cy-GB" sz="1300" noProof="0" dirty="0">
                          <a:solidFill>
                            <a:srgbClr val="285087"/>
                          </a:solidFill>
                          <a:latin typeface="Ubuntu" panose="020B0504030602030204" pitchFamily="34" charset="0"/>
                          <a:ea typeface="Verdana" panose="020B0604030504040204" pitchFamily="34" charset="0"/>
                        </a:rPr>
                        <a:t>) </a:t>
                      </a:r>
                    </a:p>
                  </a:txBody>
                  <a:tcPr marL="98694" marR="98694" marT="49347" marB="4934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GB" sz="1300" b="0" i="0" u="none" strike="noStrike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130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GB" sz="1300" b="0" i="0" u="none" strike="noStrike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8%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87471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7733308-2962-199C-DAC9-1744F93BF863}"/>
              </a:ext>
            </a:extLst>
          </p:cNvPr>
          <p:cNvSpPr txBox="1"/>
          <p:nvPr/>
        </p:nvSpPr>
        <p:spPr>
          <a:xfrm>
            <a:off x="5947505" y="1660081"/>
            <a:ext cx="4159864" cy="52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295"/>
              </a:spcAft>
              <a:buSzPct val="100000"/>
            </a:pPr>
            <a:r>
              <a:rPr lang="cy-GB" sz="1295" noProof="0" dirty="0" err="1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Recriwtiwyd</a:t>
            </a:r>
            <a:r>
              <a:rPr lang="cy-GB" sz="1295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y cyfranogwyr (N = 1,656) a gwblhaodd arolwg mis Chwefror 2026 drwy’r dulliau canlynol:</a:t>
            </a:r>
          </a:p>
        </p:txBody>
      </p:sp>
    </p:spTree>
    <p:extLst>
      <p:ext uri="{BB962C8B-B14F-4D97-AF65-F5344CB8AC3E}">
        <p14:creationId xmlns:p14="http://schemas.microsoft.com/office/powerpoint/2010/main" val="428219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dragon with a tail and a tail on an orange circle&#10;&#10;AI-generated content may be incorrect.">
            <a:extLst>
              <a:ext uri="{FF2B5EF4-FFF2-40B4-BE49-F238E27FC236}">
                <a16:creationId xmlns:a16="http://schemas.microsoft.com/office/drawing/2014/main" id="{19001C61-0BEC-E0D9-5223-FCE676E83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817" y="4751972"/>
            <a:ext cx="1506395" cy="1506395"/>
          </a:xfrm>
          <a:prstGeom prst="rect">
            <a:avLst/>
          </a:prstGeom>
        </p:spPr>
      </p:pic>
      <p:pic>
        <p:nvPicPr>
          <p:cNvPr id="11" name="Picture 10" descr="A white heart in a pink circle&#10;&#10;AI-generated content may be incorrect.">
            <a:extLst>
              <a:ext uri="{FF2B5EF4-FFF2-40B4-BE49-F238E27FC236}">
                <a16:creationId xmlns:a16="http://schemas.microsoft.com/office/drawing/2014/main" id="{2F43A093-D5DE-8C6C-4948-4C45A935B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282" y="4751972"/>
            <a:ext cx="1506395" cy="1506395"/>
          </a:xfrm>
          <a:prstGeom prst="rect">
            <a:avLst/>
          </a:prstGeom>
        </p:spPr>
      </p:pic>
      <p:pic>
        <p:nvPicPr>
          <p:cNvPr id="13" name="Picture 12" descr="A white quote in a blue circle&#10;&#10;AI-generated content may be incorrect.">
            <a:extLst>
              <a:ext uri="{FF2B5EF4-FFF2-40B4-BE49-F238E27FC236}">
                <a16:creationId xmlns:a16="http://schemas.microsoft.com/office/drawing/2014/main" id="{832BE024-99FC-2BFA-A5F5-7C32217E7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747" y="4751972"/>
            <a:ext cx="1506395" cy="1506395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6B886DB0-6128-524A-8CD1-1D8DE4FED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/>
        </p:nvSpPr>
        <p:spPr>
          <a:xfrm>
            <a:off x="3168573" y="2328086"/>
            <a:ext cx="4299813" cy="2423885"/>
          </a:xfrm>
          <a:prstGeom prst="rect">
            <a:avLst/>
          </a:prstGeom>
        </p:spPr>
        <p:txBody>
          <a:bodyPr vert="horz" wrap="square" lIns="0" tIns="16449" rIns="0" bIns="0" rtlCol="0">
            <a:noAutofit/>
          </a:bodyPr>
          <a:lstStyle/>
          <a:p>
            <a:pPr marL="9595" algn="ctr">
              <a:spcBef>
                <a:spcPts val="2072"/>
              </a:spcBef>
            </a:pPr>
            <a:r>
              <a:rPr lang="cy-GB" sz="2590" noProof="0" dirty="0">
                <a:solidFill>
                  <a:srgbClr val="FFFFFF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Ubuntu" panose="020B0504030602030204" pitchFamily="34" charset="0"/>
              </a:rPr>
              <a:t>Gweithio gyda'n gilydd  i greu Cymru iachach</a:t>
            </a:r>
            <a:br>
              <a:rPr lang="cy-GB" sz="2590" noProof="0" dirty="0">
                <a:solidFill>
                  <a:srgbClr val="FFFFFF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Ubuntu" panose="020B0504030602030204" pitchFamily="34" charset="0"/>
              </a:rPr>
            </a:br>
            <a:br>
              <a:rPr lang="cy-GB" sz="2590" noProof="0" dirty="0">
                <a:solidFill>
                  <a:srgbClr val="FFFFFF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Ubuntu" panose="020B0504030602030204" pitchFamily="34" charset="0"/>
              </a:rPr>
            </a:br>
            <a:r>
              <a:rPr lang="cy-GB" sz="2590" noProof="0" dirty="0" err="1">
                <a:solidFill>
                  <a:srgbClr val="FFFFFF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Ubuntu" panose="020B0504030602030204" pitchFamily="34" charset="0"/>
              </a:rPr>
              <a:t>Working</a:t>
            </a:r>
            <a:r>
              <a:rPr lang="cy-GB" sz="2590" noProof="0" dirty="0">
                <a:solidFill>
                  <a:srgbClr val="FFFFFF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Ubuntu" panose="020B0504030602030204" pitchFamily="34" charset="0"/>
              </a:rPr>
              <a:t> </a:t>
            </a:r>
            <a:r>
              <a:rPr lang="cy-GB" sz="2590" noProof="0" dirty="0" err="1">
                <a:solidFill>
                  <a:srgbClr val="FFFFFF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Ubuntu" panose="020B0504030602030204" pitchFamily="34" charset="0"/>
              </a:rPr>
              <a:t>together</a:t>
            </a:r>
            <a:r>
              <a:rPr lang="cy-GB" sz="2590" noProof="0" dirty="0">
                <a:solidFill>
                  <a:srgbClr val="FFFFFF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Ubuntu" panose="020B0504030602030204" pitchFamily="34" charset="0"/>
              </a:rPr>
              <a:t> </a:t>
            </a:r>
            <a:r>
              <a:rPr lang="cy-GB" sz="2590" noProof="0" dirty="0" err="1">
                <a:solidFill>
                  <a:srgbClr val="FFFFFF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Ubuntu" panose="020B0504030602030204" pitchFamily="34" charset="0"/>
              </a:rPr>
              <a:t>for</a:t>
            </a:r>
            <a:r>
              <a:rPr lang="cy-GB" sz="2590" noProof="0" dirty="0">
                <a:solidFill>
                  <a:srgbClr val="FFFFFF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Ubuntu" panose="020B0504030602030204" pitchFamily="34" charset="0"/>
              </a:rPr>
              <a:t> a </a:t>
            </a:r>
            <a:r>
              <a:rPr lang="cy-GB" sz="2590" noProof="0" dirty="0" err="1">
                <a:solidFill>
                  <a:srgbClr val="FFFFFF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Ubuntu" panose="020B0504030602030204" pitchFamily="34" charset="0"/>
              </a:rPr>
              <a:t>healthier</a:t>
            </a:r>
            <a:r>
              <a:rPr lang="cy-GB" sz="2590" noProof="0" dirty="0">
                <a:solidFill>
                  <a:srgbClr val="FFFFFF"/>
                </a:solidFill>
                <a:latin typeface="Ubuntu" panose="020B0504030602030204" pitchFamily="34" charset="0"/>
                <a:ea typeface="Times New Roman" panose="02020603050405020304" pitchFamily="18" charset="0"/>
                <a:cs typeface="Ubuntu" panose="020B0504030602030204" pitchFamily="34" charset="0"/>
              </a:rPr>
              <a:t> Wales</a:t>
            </a:r>
            <a:endParaRPr lang="cy-GB" sz="1133" noProof="0" dirty="0">
              <a:latin typeface="Ubuntu-Light"/>
              <a:ea typeface="Ubuntu-Light"/>
              <a:cs typeface="Ubuntu-Light"/>
            </a:endParaRPr>
          </a:p>
        </p:txBody>
      </p:sp>
    </p:spTree>
    <p:extLst>
      <p:ext uri="{BB962C8B-B14F-4D97-AF65-F5344CB8AC3E}">
        <p14:creationId xmlns:p14="http://schemas.microsoft.com/office/powerpoint/2010/main" val="2554122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889B8-7D97-7C4B-0720-AE2EA6B37A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8694" tIns="49347" rIns="98694" bIns="49347" anchor="b">
            <a:noAutofit/>
          </a:bodyPr>
          <a:lstStyle/>
          <a:p>
            <a:r>
              <a:rPr lang="cy-GB" sz="4800" noProof="0" dirty="0">
                <a:latin typeface="Ubuntu"/>
                <a:ea typeface="Verdana"/>
              </a:rPr>
              <a:t>Cartrefi oer</a:t>
            </a:r>
            <a:endParaRPr lang="cy-GB" sz="4800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71341A-C03E-D5F8-5202-A6E86ADBA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29" y="4019867"/>
            <a:ext cx="8269349" cy="971021"/>
          </a:xfrm>
        </p:spPr>
        <p:txBody>
          <a:bodyPr>
            <a:noAutofit/>
          </a:bodyPr>
          <a:lstStyle/>
          <a:p>
            <a:r>
              <a:rPr lang="cy-GB" sz="1800" dirty="0"/>
              <a:t>Roedd yr adran hon yn ceisio deall canfyddiadau pobl ynghylch sut y gallai byw mewn cartref oer effeithio ar eu hiechyd a'u profiad o gadw'n gynnes gartref, yn ogystal ag effaith costau gwresogi yn ystod gaeaf 2025-2026.</a:t>
            </a:r>
            <a:endParaRPr lang="cy-GB" sz="1800" noProof="0" dirty="0"/>
          </a:p>
        </p:txBody>
      </p:sp>
    </p:spTree>
    <p:extLst>
      <p:ext uri="{BB962C8B-B14F-4D97-AF65-F5344CB8AC3E}">
        <p14:creationId xmlns:p14="http://schemas.microsoft.com/office/powerpoint/2010/main" val="3685773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E8F4-C440-992D-550C-E8C18A977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037" y="1014672"/>
            <a:ext cx="8870673" cy="590669"/>
          </a:xfrm>
        </p:spPr>
        <p:txBody>
          <a:bodyPr/>
          <a:lstStyle/>
          <a:p>
            <a:r>
              <a:rPr lang="cy-GB" sz="3200" noProof="0" dirty="0"/>
              <a:t>Cartrefi oer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12F0C-9DDA-6140-A210-C3B7EB8457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4314" y="472055"/>
            <a:ext cx="1801319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A48A6-127A-E6AD-C5F4-9DC4BE43B5D6}"/>
              </a:ext>
            </a:extLst>
          </p:cNvPr>
          <p:cNvSpPr txBox="1"/>
          <p:nvPr/>
        </p:nvSpPr>
        <p:spPr>
          <a:xfrm>
            <a:off x="239037" y="1605341"/>
            <a:ext cx="9928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/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I ba raddau, os o gwbl, ydych chi'n meddwl y gall byw mewn cartref oer gyfrannu at …?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0FE8684-B51F-23F4-0D2A-827B7A315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565176"/>
              </p:ext>
            </p:extLst>
          </p:nvPr>
        </p:nvGraphicFramePr>
        <p:xfrm>
          <a:off x="848575" y="2061896"/>
          <a:ext cx="9524051" cy="403600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60066">
                  <a:extLst>
                    <a:ext uri="{9D8B030D-6E8A-4147-A177-3AD203B41FA5}">
                      <a16:colId xmlns:a16="http://schemas.microsoft.com/office/drawing/2014/main" val="1804201840"/>
                    </a:ext>
                  </a:extLst>
                </a:gridCol>
                <a:gridCol w="1487995">
                  <a:extLst>
                    <a:ext uri="{9D8B030D-6E8A-4147-A177-3AD203B41FA5}">
                      <a16:colId xmlns:a16="http://schemas.microsoft.com/office/drawing/2014/main" val="42507809"/>
                    </a:ext>
                  </a:extLst>
                </a:gridCol>
                <a:gridCol w="1487995">
                  <a:extLst>
                    <a:ext uri="{9D8B030D-6E8A-4147-A177-3AD203B41FA5}">
                      <a16:colId xmlns:a16="http://schemas.microsoft.com/office/drawing/2014/main" val="3911641971"/>
                    </a:ext>
                  </a:extLst>
                </a:gridCol>
                <a:gridCol w="1487995">
                  <a:extLst>
                    <a:ext uri="{9D8B030D-6E8A-4147-A177-3AD203B41FA5}">
                      <a16:colId xmlns:a16="http://schemas.microsoft.com/office/drawing/2014/main" val="1546647174"/>
                    </a:ext>
                  </a:extLst>
                </a:gridCol>
              </a:tblGrid>
              <a:tr h="34370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cy-GB" sz="1200" noProof="0" dirty="0">
                        <a:solidFill>
                          <a:srgbClr val="285087"/>
                        </a:solidFill>
                        <a:effectLst/>
                        <a:latin typeface="Ubuntu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Dim o gwbl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Ychydig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Yn fawr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083590"/>
                  </a:ext>
                </a:extLst>
              </a:tr>
              <a:tr h="527471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Hypothermia (cyflwr sy'n peryglu bywyd ac sy'n cael ei achosi </a:t>
                      </a:r>
                    </a:p>
                    <a:p>
                      <a:pPr algn="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wrth i'ch corff golli gwres yn gynt nag y gall ei gynhyrchu)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4%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14%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C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81%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41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420152"/>
                  </a:ext>
                </a:extLst>
              </a:tr>
              <a:tr h="527471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cy-GB" sz="1200" noProof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Problemau anadlu (e.e. asthma, anwydydd)</a:t>
                      </a:r>
                      <a:endParaRPr lang="cy-GB" sz="1200" noProof="0" dirty="0">
                        <a:solidFill>
                          <a:srgbClr val="285087"/>
                        </a:solidFill>
                        <a:effectLst/>
                        <a:latin typeface="Ubuntu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16%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C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80%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41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64216"/>
                  </a:ext>
                </a:extLst>
              </a:tr>
              <a:tr h="527471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Iechyd corfforol gwael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20%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C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77%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41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565577"/>
                  </a:ext>
                </a:extLst>
              </a:tr>
              <a:tr h="527471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Iechyd meddwl gwael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4%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21%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9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75%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46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524850"/>
                  </a:ext>
                </a:extLst>
              </a:tr>
              <a:tr h="527471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cy-GB" sz="1200" noProof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Unigrwydd neu ynysigrwydd cymdeithasol</a:t>
                      </a:r>
                      <a:endParaRPr lang="cy-GB" sz="1200" noProof="0" dirty="0">
                        <a:solidFill>
                          <a:srgbClr val="285087"/>
                        </a:solidFill>
                        <a:effectLst/>
                        <a:latin typeface="Ubuntu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10%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35%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5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54%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4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419156"/>
                  </a:ext>
                </a:extLst>
              </a:tr>
              <a:tr h="527471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Straen ar y galon (e.e. pwysedd gwaed)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7%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38%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5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53%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4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15303"/>
                  </a:ext>
                </a:extLst>
              </a:tr>
              <a:tr h="527471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Cwympiadau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13%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41%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F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y-GB" sz="1200" noProof="0" dirty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44%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7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669281"/>
                  </a:ext>
                </a:extLst>
              </a:tr>
            </a:tbl>
          </a:graphicData>
        </a:graphic>
      </p:graphicFrame>
      <p:sp>
        <p:nvSpPr>
          <p:cNvPr id="6" name="TextBox 6">
            <a:extLst>
              <a:ext uri="{FF2B5EF4-FFF2-40B4-BE49-F238E27FC236}">
                <a16:creationId xmlns:a16="http://schemas.microsoft.com/office/drawing/2014/main" id="{7032E3E5-2BD1-3BE3-56E0-2CAF487EAFA9}"/>
              </a:ext>
            </a:extLst>
          </p:cNvPr>
          <p:cNvSpPr txBox="1"/>
          <p:nvPr/>
        </p:nvSpPr>
        <p:spPr>
          <a:xfrm>
            <a:off x="221466" y="6567836"/>
            <a:ext cx="6292349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Gwell gennyf beidio â dweud ar gyfer pob datganiad: Yn llai na 2%</a:t>
            </a:r>
          </a:p>
        </p:txBody>
      </p:sp>
    </p:spTree>
    <p:extLst>
      <p:ext uri="{BB962C8B-B14F-4D97-AF65-F5344CB8AC3E}">
        <p14:creationId xmlns:p14="http://schemas.microsoft.com/office/powerpoint/2010/main" val="410130584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A8E8F-6B87-E8B2-BA7B-933B6C19B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ACFCF-7850-77BC-A73C-3771A3D86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397" y="988346"/>
            <a:ext cx="8870673" cy="559847"/>
          </a:xfrm>
        </p:spPr>
        <p:txBody>
          <a:bodyPr/>
          <a:lstStyle/>
          <a:p>
            <a:r>
              <a:rPr lang="cy-GB" sz="3200" noProof="0" dirty="0"/>
              <a:t>Cartrefi</a:t>
            </a:r>
            <a:r>
              <a:rPr lang="cy-GB" noProof="0" dirty="0"/>
              <a:t> oer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730855C-12C0-81E6-6A31-D8E595F787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0" y="472087"/>
            <a:ext cx="1785777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72D156-B87C-5CAD-814F-8E4C0E841958}"/>
              </a:ext>
            </a:extLst>
          </p:cNvPr>
          <p:cNvSpPr txBox="1"/>
          <p:nvPr/>
        </p:nvSpPr>
        <p:spPr>
          <a:xfrm>
            <a:off x="308397" y="1548193"/>
            <a:ext cx="10144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>
              <a:defRPr/>
            </a:pPr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Yn ystod y tri mis diwethaf, pa mor rhwydd neu anodd y mae wedi bod i'ch aelwyd fforddio gwresogi eich cartref?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7D3997F-5BFF-333A-AAF9-9ED6E25124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888846"/>
              </p:ext>
            </p:extLst>
          </p:nvPr>
        </p:nvGraphicFramePr>
        <p:xfrm>
          <a:off x="583105" y="2891488"/>
          <a:ext cx="9525600" cy="3472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AC652F2-2C96-17E0-4CFA-FFFC6FDEDDA6}"/>
              </a:ext>
            </a:extLst>
          </p:cNvPr>
          <p:cNvSpPr txBox="1"/>
          <p:nvPr/>
        </p:nvSpPr>
        <p:spPr>
          <a:xfrm>
            <a:off x="232100" y="6567836"/>
            <a:ext cx="4180565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Gwell gennyf beidio â dweud: 1%</a:t>
            </a:r>
          </a:p>
        </p:txBody>
      </p:sp>
    </p:spTree>
    <p:extLst>
      <p:ext uri="{BB962C8B-B14F-4D97-AF65-F5344CB8AC3E}">
        <p14:creationId xmlns:p14="http://schemas.microsoft.com/office/powerpoint/2010/main" val="3159797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830DF-0C3D-AC24-C80E-495DDA4E8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EF022-72F3-D607-864B-5DF8D0E52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934" y="997351"/>
            <a:ext cx="8870673" cy="529024"/>
          </a:xfrm>
        </p:spPr>
        <p:txBody>
          <a:bodyPr/>
          <a:lstStyle/>
          <a:p>
            <a:r>
              <a:rPr lang="cy-GB" sz="3200" noProof="0" dirty="0">
                <a:solidFill>
                  <a:srgbClr val="285087"/>
                </a:solidFill>
              </a:rPr>
              <a:t>Cartrefi</a:t>
            </a:r>
            <a:r>
              <a:rPr lang="cy-GB" noProof="0" dirty="0">
                <a:solidFill>
                  <a:srgbClr val="285087"/>
                </a:solidFill>
              </a:rPr>
              <a:t> oer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2E13ACC-464F-E658-71D8-11A0DD0DB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31" y="472087"/>
            <a:ext cx="1828225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0AD225-1F67-102D-3BDB-48D25B378050}"/>
              </a:ext>
            </a:extLst>
          </p:cNvPr>
          <p:cNvSpPr txBox="1"/>
          <p:nvPr/>
        </p:nvSpPr>
        <p:spPr>
          <a:xfrm>
            <a:off x="318934" y="1526375"/>
            <a:ext cx="863783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cy-GB" sz="1400" noProof="0" dirty="0">
                <a:solidFill>
                  <a:srgbClr val="295082"/>
                </a:solidFill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Gofynnwyd i'r rhai a oedd yn ystyried bod fforddio gwresogi eu cartref yn eithaf anodd neu’n anodd iawn (n = 544; heb ei bwysoli)</a:t>
            </a:r>
          </a:p>
          <a:p>
            <a:pPr defTabSz="457200">
              <a:defRPr/>
            </a:pPr>
            <a:endParaRPr lang="cy-GB" sz="1400" noProof="0" dirty="0">
              <a:solidFill>
                <a:srgbClr val="295082"/>
              </a:solidFill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200">
              <a:defRPr/>
            </a:pPr>
            <a:r>
              <a:rPr lang="cy-GB" sz="1400" b="1" noProof="0" dirty="0">
                <a:solidFill>
                  <a:srgbClr val="295082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Beth yw'r prif reswm pam mae eich aelwyd wedi ei chael hi'n anodd fforddio gwresogi eich cartref? </a:t>
            </a:r>
            <a:endParaRPr lang="cy-GB" sz="1400" b="1" noProof="0" dirty="0">
              <a:solidFill>
                <a:srgbClr val="295082"/>
              </a:solidFill>
              <a:highlight>
                <a:srgbClr val="FF0000"/>
              </a:highlight>
              <a:latin typeface="Ubuntu" panose="020B050403060203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9A08FFA-1C23-AD1C-E969-5E8790110E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0790248"/>
              </p:ext>
            </p:extLst>
          </p:nvPr>
        </p:nvGraphicFramePr>
        <p:xfrm>
          <a:off x="318934" y="2743280"/>
          <a:ext cx="9889200" cy="3228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63EE537-EF82-2800-AC55-E9F9D59E04F4}"/>
              </a:ext>
            </a:extLst>
          </p:cNvPr>
          <p:cNvSpPr txBox="1"/>
          <p:nvPr/>
        </p:nvSpPr>
        <p:spPr>
          <a:xfrm>
            <a:off x="232100" y="6567836"/>
            <a:ext cx="4180565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cy-GB" sz="110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Gwell gennyf beidio â dweud: Yn llai na 1%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36A68E-C906-E0E8-37E5-985A23678F21}"/>
              </a:ext>
            </a:extLst>
          </p:cNvPr>
          <p:cNvSpPr txBox="1"/>
          <p:nvPr/>
        </p:nvSpPr>
        <p:spPr>
          <a:xfrm>
            <a:off x="242733" y="6305038"/>
            <a:ext cx="6908080" cy="26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14000"/>
              </a:lnSpc>
              <a:defRPr/>
            </a:pPr>
            <a:r>
              <a:rPr lang="cy-GB" sz="1100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Roedd y themâu a nodwyd yn yr ymateb 'arall' yn cynnwys anabledd, costau byw ac ymddeoliad</a:t>
            </a:r>
          </a:p>
        </p:txBody>
      </p:sp>
    </p:spTree>
    <p:extLst>
      <p:ext uri="{BB962C8B-B14F-4D97-AF65-F5344CB8AC3E}">
        <p14:creationId xmlns:p14="http://schemas.microsoft.com/office/powerpoint/2010/main" val="3452739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DDCB1-AFFD-437F-11D7-C54601536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D78A-6086-24B1-27CD-542BF60D5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956" y="1017739"/>
            <a:ext cx="8870673" cy="591622"/>
          </a:xfrm>
        </p:spPr>
        <p:txBody>
          <a:bodyPr/>
          <a:lstStyle/>
          <a:p>
            <a:r>
              <a:rPr lang="cy-GB" sz="3200" noProof="0" dirty="0">
                <a:solidFill>
                  <a:srgbClr val="285087"/>
                </a:solidFill>
              </a:rPr>
              <a:t>Cartrefi oer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1EA08FF-3E26-38D7-7C19-365A258E1C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5629" y="472087"/>
            <a:ext cx="1764552" cy="286009"/>
          </a:xfrm>
        </p:spPr>
        <p:txBody>
          <a:bodyPr>
            <a:noAutofit/>
          </a:bodyPr>
          <a:lstStyle/>
          <a:p>
            <a:r>
              <a:rPr lang="cy-GB" noProof="0" dirty="0"/>
              <a:t>Arolwg Chwefror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2B4035-8E15-B2B9-7C1C-0149A282B2F7}"/>
              </a:ext>
            </a:extLst>
          </p:cNvPr>
          <p:cNvSpPr txBox="1"/>
          <p:nvPr/>
        </p:nvSpPr>
        <p:spPr>
          <a:xfrm>
            <a:off x="310956" y="1607394"/>
            <a:ext cx="1021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63">
              <a:defRPr/>
            </a:pPr>
            <a:r>
              <a:rPr lang="cy-GB" sz="1400" b="1" noProof="0" dirty="0">
                <a:solidFill>
                  <a:srgbClr val="285087"/>
                </a:solidFill>
                <a:latin typeface="Ubuntu" panose="020B0504030602030204" pitchFamily="34" charset="0"/>
                <a:ea typeface="Verdana" panose="020B0604030504040204" pitchFamily="34" charset="0"/>
              </a:rPr>
              <a:t>Yn ystod y tri mis diwethaf, pa mor aml, os o gwbl, ydych chi wedi gwneud unrhyw rai o'r canlynol oherwydd cost gwresogi eich cartref?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6F8CF49-E712-91EC-BF01-79AA7B80E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903026"/>
              </p:ext>
            </p:extLst>
          </p:nvPr>
        </p:nvGraphicFramePr>
        <p:xfrm>
          <a:off x="787644" y="2200983"/>
          <a:ext cx="9525601" cy="4039836"/>
        </p:xfrm>
        <a:graphic>
          <a:graphicData uri="http://schemas.openxmlformats.org/drawingml/2006/table">
            <a:tbl>
              <a:tblPr/>
              <a:tblGrid>
                <a:gridCol w="5637220">
                  <a:extLst>
                    <a:ext uri="{9D8B030D-6E8A-4147-A177-3AD203B41FA5}">
                      <a16:colId xmlns:a16="http://schemas.microsoft.com/office/drawing/2014/main" val="2024541873"/>
                    </a:ext>
                  </a:extLst>
                </a:gridCol>
                <a:gridCol w="1296127">
                  <a:extLst>
                    <a:ext uri="{9D8B030D-6E8A-4147-A177-3AD203B41FA5}">
                      <a16:colId xmlns:a16="http://schemas.microsoft.com/office/drawing/2014/main" val="652142414"/>
                    </a:ext>
                  </a:extLst>
                </a:gridCol>
                <a:gridCol w="1296127">
                  <a:extLst>
                    <a:ext uri="{9D8B030D-6E8A-4147-A177-3AD203B41FA5}">
                      <a16:colId xmlns:a16="http://schemas.microsoft.com/office/drawing/2014/main" val="3607589473"/>
                    </a:ext>
                  </a:extLst>
                </a:gridCol>
                <a:gridCol w="1296127">
                  <a:extLst>
                    <a:ext uri="{9D8B030D-6E8A-4147-A177-3AD203B41FA5}">
                      <a16:colId xmlns:a16="http://schemas.microsoft.com/office/drawing/2014/main" val="1353467256"/>
                    </a:ext>
                  </a:extLst>
                </a:gridCol>
              </a:tblGrid>
              <a:tr h="423378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>
                        <a:buNone/>
                      </a:pPr>
                      <a:endParaRPr lang="cy-GB" sz="1200" b="0" i="0" u="none" strike="noStrike" noProof="0" dirty="0">
                        <a:solidFill>
                          <a:srgbClr val="285087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Byth</a:t>
                      </a: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Weithiau</a:t>
                      </a: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Bob amser</a:t>
                      </a:r>
                    </a:p>
                  </a:txBody>
                  <a:tcPr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713983"/>
                  </a:ext>
                </a:extLst>
              </a:tr>
              <a:tr h="602743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Mynd heb wres pan oeddech yn teimlo'n oer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43%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AB6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78AA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735540"/>
                  </a:ext>
                </a:extLst>
              </a:tr>
              <a:tr h="602743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Cwtogi ar faint yr ydych yn ei wario ar fwyd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55%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71A6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37%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7BE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385561"/>
                  </a:ext>
                </a:extLst>
              </a:tr>
              <a:tr h="602743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Peidio â gwahodd pobl i'ch cartref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72%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4F91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19%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CD5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>
                          <a:solidFill>
                            <a:srgbClr val="285087"/>
                          </a:solidFill>
                          <a:effectLst/>
                          <a:latin typeface="Ubuntu"/>
                        </a:rPr>
                        <a:t>6%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907948"/>
                  </a:ext>
                </a:extLst>
              </a:tr>
              <a:tr h="602743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Peidio â defnyddio dŵr poeth i olchi (e.e. eich dwylo neu eich corff)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72%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4F91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24%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B1CE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C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312234"/>
                  </a:ext>
                </a:extLst>
              </a:tr>
              <a:tr h="602743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Cwtogi ar faint o fwyd cynnes yr ydych wedi'i fwyta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81%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3C85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17%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0D8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048221"/>
                  </a:ext>
                </a:extLst>
              </a:tr>
              <a:tr h="602743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Cwtogi ar wneud diodydd poeth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83%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3882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15%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5DB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cy-GB" sz="1200" b="0" i="0" u="none" strike="noStrike" noProof="0" dirty="0">
                          <a:solidFill>
                            <a:srgbClr val="285087"/>
                          </a:solidFill>
                          <a:effectLst/>
                          <a:latin typeface="Ubuntu" panose="020B0504030602030204" pitchFamily="34" charset="0"/>
                        </a:rPr>
                        <a:t>2%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17843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C331DB5-ADFC-39B2-8CFE-7A9FE00AEA9D}"/>
              </a:ext>
            </a:extLst>
          </p:cNvPr>
          <p:cNvSpPr txBox="1"/>
          <p:nvPr/>
        </p:nvSpPr>
        <p:spPr>
          <a:xfrm>
            <a:off x="239037" y="6500462"/>
            <a:ext cx="53476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1100" b="0" i="0" u="none" strike="noStrike" noProof="0" dirty="0">
                <a:solidFill>
                  <a:srgbClr val="285087"/>
                </a:solidFill>
                <a:effectLst/>
                <a:latin typeface="Ubuntu" panose="020B0504030602030204" pitchFamily="34" charset="0"/>
              </a:rPr>
              <a:t>Gwell gennyf beidio â dweud ar gyfer pob datganiad : Yn hafal i neu'n llai na 3%</a:t>
            </a:r>
            <a:endParaRPr lang="cy-GB" noProof="0" dirty="0"/>
          </a:p>
        </p:txBody>
      </p:sp>
    </p:spTree>
    <p:extLst>
      <p:ext uri="{BB962C8B-B14F-4D97-AF65-F5344CB8AC3E}">
        <p14:creationId xmlns:p14="http://schemas.microsoft.com/office/powerpoint/2010/main" val="2248148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40A76F13EDD442B8990B10A96EF1A8" ma:contentTypeVersion="40" ma:contentTypeDescription="Create a new document." ma:contentTypeScope="" ma:versionID="ac700ac3fe26ebe9a0a04d637e55d58a">
  <xsd:schema xmlns:xsd="http://www.w3.org/2001/XMLSchema" xmlns:xs="http://www.w3.org/2001/XMLSchema" xmlns:p="http://schemas.microsoft.com/office/2006/metadata/properties" xmlns:ns1="http://schemas.microsoft.com/sharepoint/v3" xmlns:ns2="1bcf85c9-e16f-47bc-bca1-b9908d0545b5" xmlns:ns3="92039b9d-c0f2-45ee-af84-6ef34adffdbe" targetNamespace="http://schemas.microsoft.com/office/2006/metadata/properties" ma:root="true" ma:fieldsID="4632fe76c292cfe4c5b0756c263e3060" ns1:_="" ns2:_="" ns3:_="">
    <xsd:import namespace="http://schemas.microsoft.com/sharepoint/v3"/>
    <xsd:import namespace="1bcf85c9-e16f-47bc-bca1-b9908d0545b5"/>
    <xsd:import namespace="92039b9d-c0f2-45ee-af84-6ef34adffdbe"/>
    <xsd:element name="properties">
      <xsd:complexType>
        <xsd:sequence>
          <xsd:element name="documentManagement">
            <xsd:complexType>
              <xsd:all>
                <xsd:element ref="ns2:Topic" minOccurs="0"/>
                <xsd:element ref="ns2:Type_of_Record"/>
                <xsd:element ref="ns2:Projects_Radar_Link" minOccurs="0"/>
                <xsd:element ref="ns2:Document_Status" minOccurs="0"/>
                <xsd:element ref="ns2:ProjectTitle"/>
                <xsd:element ref="ns2:Project_Stage" minOccurs="0"/>
                <xsd:element ref="ns2:Meeting_Date" minOccurs="0"/>
                <xsd:element ref="ns2:Team" minOccurs="0"/>
                <xsd:element ref="ns2:Projects_Radar_Link_x003a_Project_Start_date" minOccurs="0"/>
                <xsd:element ref="ns2:Projects_Radar_Link_x003a_Project_End_Date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Projects_Radar_Link_x003a_Planned_Publication_Date" minOccurs="0"/>
                <xsd:element ref="ns2:Projects_Radar_Link_x003a_Publication_Month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cf85c9-e16f-47bc-bca1-b9908d0545b5" elementFormDefault="qualified">
    <xsd:import namespace="http://schemas.microsoft.com/office/2006/documentManagement/types"/>
    <xsd:import namespace="http://schemas.microsoft.com/office/infopath/2007/PartnerControls"/>
    <xsd:element name="Topic" ma:index="1" nillable="true" ma:displayName="Topic" ma:format="Dropdown" ma:internalName="Topic">
      <xsd:simpleType>
        <xsd:restriction base="dms:Choice">
          <xsd:enumeration value="Animation  (Animeiddiad )"/>
          <xsd:enumeration value="Appendix  (Atodiad )"/>
          <xsd:enumeration value="Background paper  (Papur cefndir )"/>
          <xsd:enumeration value="Case studies  (Astudiaethau Achos )"/>
          <xsd:enumeration value="Charter  (Siarter )"/>
          <xsd:enumeration value="Commissioned Report  (Adroddiad a Gomisiynwyd )"/>
          <xsd:enumeration value="Discussion Paper  (Papur Trafod )"/>
          <xsd:enumeration value="E-briefing  (E-gyfarwyddyd )"/>
          <xsd:enumeration value="E-guide  (E-ganllaw )"/>
          <xsd:enumeration value="English   (Saesneg )"/>
          <xsd:enumeration value="Framework  (Framwaith )"/>
          <xsd:enumeration value="Full report  (Adroddiad llawn )"/>
          <xsd:enumeration value="Guide  (Canllaw )"/>
          <xsd:enumeration value="Guide – English  (Canllawiau – Saesneg )"/>
          <xsd:enumeration value="Guide – Welsh  (Canllawiau – Cymraeg )"/>
          <xsd:enumeration value="Infographic  (Ffeithlun/Inffograffic )"/>
          <xsd:enumeration value="Interactive dashboard  (Dangosfwrdd rhyngweithiol )"/>
          <xsd:enumeration value="Journal  (Cyfnodolyn )"/>
          <xsd:enumeration value="Leaflet  (Taflen )"/>
          <xsd:enumeration value="Link  (Linc )"/>
          <xsd:enumeration value="Literature review  (Adolygiad llenyddiaeth )"/>
          <xsd:enumeration value="Plan  (Cynllun )"/>
          <xsd:enumeration value="Main findings - English  (Prif Ganfyddiadau - Saesneg )"/>
          <xsd:enumeration value="Main resource  (Prif Adnodd )"/>
          <xsd:enumeration value="Masterclass recording   (Recordiad dosbarth meistr )"/>
          <xsd:enumeration value="Position statement  (Datganiad sefyllfa )"/>
          <xsd:enumeration value="Practical guide  (Canllaw ymarferol )"/>
          <xsd:enumeration value="Report  (Adroddiad )"/>
          <xsd:enumeration value="Resource  (Adnodd )"/>
          <xsd:enumeration value="Strategy  (Strategaeth )"/>
          <xsd:enumeration value="Summary  (Crynodeb )"/>
          <xsd:enumeration value="Summary report  (Adroddiad cryno )"/>
          <xsd:enumeration value="Supplementary information (English only)  (Gwybodaeth atodol (Saesneg yn unig)  )"/>
          <xsd:enumeration value="Supplementary planning guidance  (Templed Canllaw Cynllunio Atodol )"/>
          <xsd:enumeration value="Supporting evidence  (Tystiolaeth ategol )"/>
          <xsd:enumeration value="Technical document  (Dogfen dechnegol )"/>
          <xsd:enumeration value="Technical report  (Adroddiad technegol )"/>
          <xsd:enumeration value="Technical supplement  (Atodiad Technegol )"/>
          <xsd:enumeration value="Toolkit  (Pecyn cymorth )"/>
          <xsd:enumeration value="Welsh  (Cymraeg )"/>
          <xsd:enumeration value="Adobe Accessibility Report"/>
        </xsd:restriction>
      </xsd:simpleType>
    </xsd:element>
    <xsd:element name="Type_of_Record" ma:index="2" ma:displayName="Type_of_Record" ma:format="Dropdown" ma:list="0b6439f9-f2b3-4e62-bc13-6e0212dd64d3" ma:internalName="Type_of_Record" ma:showField="Title">
      <xsd:simpleType>
        <xsd:restriction base="dms:Lookup"/>
      </xsd:simpleType>
    </xsd:element>
    <xsd:element name="Projects_Radar_Link" ma:index="3" nillable="true" ma:displayName="Projects_Radar_Link" ma:list="{1622262c-6ab8-4f18-affe-41a15b15145c}" ma:internalName="Projects_Radar_Link" ma:readOnly="false" ma:showField="LinkTitleNoMenu">
      <xsd:simpleType>
        <xsd:restriction base="dms:Lookup"/>
      </xsd:simpleType>
    </xsd:element>
    <xsd:element name="Document_Status" ma:index="4" nillable="true" ma:displayName="Document_Status" ma:default="Final" ma:format="Dropdown" ma:internalName="Document_Status">
      <xsd:simpleType>
        <xsd:restriction base="dms:Choice">
          <xsd:enumeration value="Active"/>
          <xsd:enumeration value="Final"/>
          <xsd:enumeration value="Archive"/>
          <xsd:enumeration value="Draft"/>
        </xsd:restriction>
      </xsd:simpleType>
    </xsd:element>
    <xsd:element name="ProjectTitle" ma:index="5" ma:displayName="Project Title" ma:default="PIH.PHWWHOCC.co.uk_Resources" ma:description="Input DEFAULT on creation and then to be hidden " ma:format="Dropdown" ma:internalName="ProjectTitle" ma:readOnly="false">
      <xsd:simpleType>
        <xsd:restriction base="dms:Text">
          <xsd:maxLength value="255"/>
        </xsd:restriction>
      </xsd:simpleType>
    </xsd:element>
    <xsd:element name="Project_Stage" ma:index="6" nillable="true" ma:displayName="Project_Stage" ma:format="Dropdown" ma:hidden="true" ma:internalName="Project_Stage" ma:readOnly="false">
      <xsd:simpleType>
        <xsd:union memberTypes="dms:Text">
          <xsd:simpleType>
            <xsd:restriction base="dms:Choice">
              <xsd:enumeration value="1. Start Up &amp; Initiation"/>
              <xsd:enumeration value="2. Delivery"/>
              <xsd:enumeration value="3. Closure"/>
            </xsd:restriction>
          </xsd:simpleType>
        </xsd:union>
      </xsd:simpleType>
    </xsd:element>
    <xsd:element name="Meeting_Date" ma:index="7" nillable="true" ma:displayName="Meeting_Date" ma:format="DateOnly" ma:hidden="true" ma:internalName="Meeting_Date" ma:readOnly="false">
      <xsd:simpleType>
        <xsd:restriction base="dms:DateTime"/>
      </xsd:simpleType>
    </xsd:element>
    <xsd:element name="Team" ma:index="13" nillable="true" ma:displayName="Team" ma:default="Enter TEAM Name for Default" ma:format="Dropdown" ma:hidden="true" ma:internalName="Team" ma:readOnly="false">
      <xsd:simpleType>
        <xsd:restriction base="dms:Text">
          <xsd:maxLength value="150"/>
        </xsd:restriction>
      </xsd:simpleType>
    </xsd:element>
    <xsd:element name="Projects_Radar_Link_x003a_Project_Start_date" ma:index="15" nillable="true" ma:displayName="Projects_Radar_Link:Project_Start_date" ma:hidden="true" ma:list="{1622262c-6ab8-4f18-affe-41a15b15145c}" ma:internalName="Projects_Radar_Link_x003a_Project_Start_date" ma:readOnly="true" ma:showField="StartDate">
      <xsd:simpleType>
        <xsd:restriction base="dms:Lookup"/>
      </xsd:simpleType>
    </xsd:element>
    <xsd:element name="Projects_Radar_Link_x003a_Project_End_Date" ma:index="16" nillable="true" ma:displayName="Projects_Radar_Link:Project_End_Date" ma:hidden="true" ma:list="{1622262c-6ab8-4f18-affe-41a15b15145c}" ma:internalName="Projects_Radar_Link_x003a_Project_End_Date" ma:readOnly="true" ma:showField="Project_End_Date">
      <xsd:simpleType>
        <xsd:restriction base="dms:Lookup"/>
      </xsd:simpleType>
    </xsd:element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Projects_Radar_Link_x003a_Planned_Publication_Date" ma:index="22" nillable="true" ma:displayName="Projects_Radar_Link:Planned_Publication_Date" ma:hidden="true" ma:list="{1622262c-6ab8-4f18-affe-41a15b15145c}" ma:internalName="Projects_Radar_Link_x003a_Planned_Publication_Date" ma:readOnly="true" ma:showField="DueDate" ma:web="92039b9d-c0f2-45ee-af84-6ef34adffdbe">
      <xsd:simpleType>
        <xsd:restriction base="dms:Lookup"/>
      </xsd:simpleType>
    </xsd:element>
    <xsd:element name="Projects_Radar_Link_x003a_Publication_Month" ma:index="23" nillable="true" ma:displayName="Projects_Radar_Link:Publication_Month" ma:hidden="true" ma:list="{1622262c-6ab8-4f18-affe-41a15b15145c}" ma:internalName="Projects_Radar_Link_x003a_Publication_Month" ma:readOnly="true" ma:showField="Publication_x0020_Month" ma:web="92039b9d-c0f2-45ee-af84-6ef34adffdbe">
      <xsd:simpleType>
        <xsd:restriction base="dms:Lookup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cefaef41-70dc-4075-804e-d4e4dbdaee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3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3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36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039b9d-c0f2-45ee-af84-6ef34adffdbe" elementFormDefault="qualified">
    <xsd:import namespace="http://schemas.microsoft.com/office/2006/documentManagement/types"/>
    <xsd:import namespace="http://schemas.microsoft.com/office/infopath/2007/PartnerControls"/>
    <xsd:element name="SharedWithUsers" ma:index="2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0" nillable="true" ma:displayName="Taxonomy Catch All Column" ma:hidden="true" ma:list="{83a44bcc-c99e-4665-94fb-32d3ee7fce90}" ma:internalName="TaxCatchAll" ma:showField="CatchAllData" ma:web="92039b9d-c0f2-45ee-af84-6ef34adffd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 xmlns="1bcf85c9-e16f-47bc-bca1-b9908d0545b5">Specialist Project Team: TTPH</Team>
    <ProjectTitle xmlns="1bcf85c9-e16f-47bc-bca1-b9908d0545b5">TTPH</ProjectTitle>
    <Document_Status xmlns="1bcf85c9-e16f-47bc-bca1-b9908d0545b5">Active</Document_Status>
    <Meeting_Date xmlns="1bcf85c9-e16f-47bc-bca1-b9908d0545b5" xsi:nil="true"/>
    <lcf76f155ced4ddcb4097134ff3c332f xmlns="1bcf85c9-e16f-47bc-bca1-b9908d0545b5">
      <Terms xmlns="http://schemas.microsoft.com/office/infopath/2007/PartnerControls"/>
    </lcf76f155ced4ddcb4097134ff3c332f>
    <Topic xmlns="1bcf85c9-e16f-47bc-bca1-b9908d0545b5">Wave</Topic>
    <Project_Stage xmlns="1bcf85c9-e16f-47bc-bca1-b9908d0545b5" xsi:nil="true"/>
    <Type_of_Record xmlns="1bcf85c9-e16f-47bc-bca1-b9908d0545b5">105</Type_of_Record>
    <TaxCatchAll xmlns="92039b9d-c0f2-45ee-af84-6ef34adffdbe" xsi:nil="true"/>
    <_ip_UnifiedCompliancePolicyUIAction xmlns="http://schemas.microsoft.com/sharepoint/v3" xsi:nil="true"/>
    <_ip_UnifiedCompliancePolicyProperties xmlns="http://schemas.microsoft.com/sharepoint/v3" xsi:nil="true"/>
    <Projects_Radar_Link xmlns="1bcf85c9-e16f-47bc-bca1-b9908d0545b5" xsi:nil="true"/>
  </documentManagement>
</p:properties>
</file>

<file path=customXml/itemProps1.xml><?xml version="1.0" encoding="utf-8"?>
<ds:datastoreItem xmlns:ds="http://schemas.openxmlformats.org/officeDocument/2006/customXml" ds:itemID="{E80456B7-D998-4C34-9C8C-7DB67E7BFD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35DE21-979A-401C-87B3-5128F5BCB83B}"/>
</file>

<file path=customXml/itemProps3.xml><?xml version="1.0" encoding="utf-8"?>
<ds:datastoreItem xmlns:ds="http://schemas.openxmlformats.org/officeDocument/2006/customXml" ds:itemID="{BAB24C1C-3A20-4AA4-B4D6-6A79F019DC73}">
  <ds:schemaRefs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http://purl.org/dc/elements/1.1/"/>
    <ds:schemaRef ds:uri="3684a51d-98b5-4399-aa08-ef3148a06224"/>
    <ds:schemaRef ds:uri="http://schemas.microsoft.com/office/2006/metadata/properties"/>
    <ds:schemaRef ds:uri="http://schemas.microsoft.com/office/infopath/2007/PartnerControls"/>
    <ds:schemaRef ds:uri="571cae64-5b07-458c-b9de-00cbc0325654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13325</TotalTime>
  <Words>4722</Words>
  <Application>Microsoft Office PowerPoint</Application>
  <PresentationFormat>Custom</PresentationFormat>
  <Paragraphs>785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Aptos</vt:lpstr>
      <vt:lpstr>Arial</vt:lpstr>
      <vt:lpstr>Calibri</vt:lpstr>
      <vt:lpstr>Calibri Light</vt:lpstr>
      <vt:lpstr>Courier New</vt:lpstr>
      <vt:lpstr>Ubuntu</vt:lpstr>
      <vt:lpstr>Ubuntu-Light</vt:lpstr>
      <vt:lpstr>Verdana</vt:lpstr>
      <vt:lpstr>Wingdings</vt:lpstr>
      <vt:lpstr>Office 2013 - 2022 Theme</vt:lpstr>
      <vt:lpstr>1_Office 2013 - 2022 Theme</vt:lpstr>
      <vt:lpstr>PowerPoint Presentation</vt:lpstr>
      <vt:lpstr>PowerPoint Presentation</vt:lpstr>
      <vt:lpstr>PowerPoint Presentation</vt:lpstr>
      <vt:lpstr>PowerPoint Presentation</vt:lpstr>
      <vt:lpstr>Cartrefi oer</vt:lpstr>
      <vt:lpstr>Cartrefi oer</vt:lpstr>
      <vt:lpstr>Cartrefi oer</vt:lpstr>
      <vt:lpstr>Cartrefi oer</vt:lpstr>
      <vt:lpstr>Cartrefi oer</vt:lpstr>
      <vt:lpstr>Cartrefi oer</vt:lpstr>
      <vt:lpstr>Cartrefi oer</vt:lpstr>
      <vt:lpstr>Cartrefi oer</vt:lpstr>
      <vt:lpstr>Trais yn erbyn menywod, cam-drin domestig a thrais rhywiol</vt:lpstr>
      <vt:lpstr>Trais yn erbyn menywod, cam-drin domestig, a thrais rhywiol</vt:lpstr>
      <vt:lpstr>Trais yn erbyn menywod, cam-drin domestig, a thrais rhywiol</vt:lpstr>
      <vt:lpstr>PowerPoint Presentation</vt:lpstr>
      <vt:lpstr>PowerPoint Presentation</vt:lpstr>
      <vt:lpstr>PowerPoint Presentation</vt:lpstr>
      <vt:lpstr>PowerPoint Presentation</vt:lpstr>
      <vt:lpstr>Ysmygu ail-law</vt:lpstr>
      <vt:lpstr>Ysmygu ail-law</vt:lpstr>
      <vt:lpstr>Ysmygu ail-law</vt:lpstr>
      <vt:lpstr>Ysmygu ail-law</vt:lpstr>
      <vt:lpstr>Ysmygu ail-law</vt:lpstr>
      <vt:lpstr>PowerPoint Presentation</vt:lpstr>
      <vt:lpstr>PowerPoint Presentation</vt:lpstr>
      <vt:lpstr>Tlodi plant</vt:lpstr>
      <vt:lpstr>Tlodi plant</vt:lpstr>
      <vt:lpstr>Tlodi plant</vt:lpstr>
      <vt:lpstr>Tlodi plant</vt:lpstr>
      <vt:lpstr>Tlodi plant</vt:lpstr>
      <vt:lpstr>Tlodi plant</vt:lpstr>
      <vt:lpstr>Tlodi plant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Dulliau - Recriwtio Cychwynnol</vt:lpstr>
      <vt:lpstr>Dulliau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Davies</dc:creator>
  <cp:lastModifiedBy>Nicola Rees (Public Health Wales - Matrix House)</cp:lastModifiedBy>
  <cp:revision>11</cp:revision>
  <dcterms:created xsi:type="dcterms:W3CDTF">2025-03-27T12:06:29Z</dcterms:created>
  <dcterms:modified xsi:type="dcterms:W3CDTF">2026-06-17T10:36:35Z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0x0101007E40A76F13EDD442B8990B10A96EF1A8</vt:lpwstr>
  </property>
  <property fmtid="{D5CDD505-2E9C-101B-9397-08002B2CF9AE}" pid="3" name="MediaServiceImageTags">
    <vt:lpwstr/>
  </property>
</Properties>
</file>