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2.xml" ContentType="application/vnd.openxmlformats-officedocument.themeOverride+xml"/>
  <Override PartName="/ppt/notesSlides/notesSlide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3.xml" ContentType="application/vnd.openxmlformats-officedocument.themeOverride+xml"/>
  <Override PartName="/ppt/drawings/drawing2.xml" ContentType="application/vnd.openxmlformats-officedocument.drawingml.chartshapes+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8" r:id="rId5"/>
  </p:sldMasterIdLst>
  <p:notesMasterIdLst>
    <p:notesMasterId r:id="rId47"/>
  </p:notesMasterIdLst>
  <p:sldIdLst>
    <p:sldId id="257" r:id="rId6"/>
    <p:sldId id="270" r:id="rId7"/>
    <p:sldId id="272" r:id="rId8"/>
    <p:sldId id="273" r:id="rId9"/>
    <p:sldId id="258" r:id="rId10"/>
    <p:sldId id="356" r:id="rId11"/>
    <p:sldId id="357" r:id="rId12"/>
    <p:sldId id="358" r:id="rId13"/>
    <p:sldId id="359" r:id="rId14"/>
    <p:sldId id="360" r:id="rId15"/>
    <p:sldId id="361" r:id="rId16"/>
    <p:sldId id="362" r:id="rId17"/>
    <p:sldId id="327" r:id="rId18"/>
    <p:sldId id="386" r:id="rId19"/>
    <p:sldId id="364" r:id="rId20"/>
    <p:sldId id="365" r:id="rId21"/>
    <p:sldId id="366" r:id="rId22"/>
    <p:sldId id="367" r:id="rId23"/>
    <p:sldId id="368" r:id="rId24"/>
    <p:sldId id="328" r:id="rId25"/>
    <p:sldId id="369" r:id="rId26"/>
    <p:sldId id="370" r:id="rId27"/>
    <p:sldId id="371" r:id="rId28"/>
    <p:sldId id="372" r:id="rId29"/>
    <p:sldId id="373" r:id="rId30"/>
    <p:sldId id="347" r:id="rId31"/>
    <p:sldId id="329" r:id="rId32"/>
    <p:sldId id="376" r:id="rId33"/>
    <p:sldId id="377" r:id="rId34"/>
    <p:sldId id="378" r:id="rId35"/>
    <p:sldId id="379" r:id="rId36"/>
    <p:sldId id="380" r:id="rId37"/>
    <p:sldId id="382" r:id="rId38"/>
    <p:sldId id="312" r:id="rId39"/>
    <p:sldId id="268" r:id="rId40"/>
    <p:sldId id="314" r:id="rId41"/>
    <p:sldId id="313" r:id="rId42"/>
    <p:sldId id="315" r:id="rId43"/>
    <p:sldId id="316" r:id="rId44"/>
    <p:sldId id="317" r:id="rId45"/>
    <p:sldId id="326" r:id="rId46"/>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85FD40-8892-073E-CB98-3EC03C0C70B4}" name="Karen Hughes (Ka123061)" initials="KH" userId="S::Karen.Hughes18@wales.nhs.uk::e62df7cd-9d32-42b4-b4f6-5aaa1731ea58" providerId="AD"/>
  <p188:author id="{6725A654-D82F-8DDD-8001-EC75751F2141}" name="Catherine Sharp (Public Health Wales - Number 2 Capital Quarter)" initials="CS" userId="S::Catherine.Sharp@wales.nhs.uk::555f3ade-ba41-4dd7-b641-ae0e5c8057ff" providerId="AD"/>
  <p188:author id="{7C95D271-7398-609E-8320-02D4FB8F92D3}" name="Louisa Petchey (Public Health Wales - No. 2 Capital Quarter)" initials="LP" userId="S::Louisa.Petchey@wales.nhs.uk::2327e9bc-c5f5-4a8b-89c5-fbf596d48f22" providerId="AD"/>
  <p188:author id="{0475EFEC-87F9-AEE1-560D-6E7E20853548}" name="Charlotte Welch (Public Health Wales)" initials="" userId="S::Charlotte.Welch@wales.nhs.uk::9eb303f6-85e3-4239-950e-887f17900956" providerId="AD"/>
  <p188:author id="{36840DFF-973F-DD32-B38D-63EDBC5ACBA5}" name="Sumina Azam (Public Health Wales - No. 2 Capital Quarter)" initials="SA" userId="S::Sumina.Azam@wales.nhs.uk::bf15672c-d9a9-4a2a-b3e8-8a73015c180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85087"/>
    <a:srgbClr val="F43882"/>
    <a:srgbClr val="29B8CE"/>
    <a:srgbClr val="FAC405"/>
    <a:srgbClr val="50BAAB"/>
    <a:srgbClr val="FDDFEB"/>
    <a:srgbClr val="FF4C00"/>
    <a:srgbClr val="275087"/>
    <a:srgbClr val="FDD9E8"/>
    <a:srgbClr val="FCC2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2E95D-69E6-DC42-DFBD-1EF762540AE1}" v="13" dt="2026-06-11T07:14:53.1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14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https://nhswales365.sharepoint.com/sites/PHW_TTPH/TTPH_Documents_Library/TTPH%20Report%20February%202026%20-%20Data%20File%20(v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oleObject" Target="https://nhswales365.sharepoint.com/sites/PHW_TTPH/TTPH_Documents_Library/TTPH%20Report%20February%202026%20-%20Data%20File%20(v1).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nhswales365.sharepoint.com/sites/PHW_TTPH/TTPH_Documents_Library/TTPH%20Report%20February%202026%20-%20Data%20File%20(v1).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1.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2.xml"/><Relationship Id="rId4"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4665742840346016E-2"/>
          <c:y val="0.14264513559351807"/>
          <c:w val="0.97066851431930801"/>
          <c:h val="0.75586945997310695"/>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43882"/>
              </a:solidFill>
              <a:ln>
                <a:solidFill>
                  <a:srgbClr val="F43882"/>
                </a:solidFill>
              </a:ln>
              <a:effectLst/>
            </c:spPr>
            <c:extLst>
              <c:ext xmlns:c16="http://schemas.microsoft.com/office/drawing/2014/chart" uri="{C3380CC4-5D6E-409C-BE32-E72D297353CC}">
                <c16:uniqueId val="{00000001-9C1F-46E4-AB70-5981C6B7FEBD}"/>
              </c:ext>
            </c:extLst>
          </c:dPt>
          <c:dPt>
            <c:idx val="1"/>
            <c:invertIfNegative val="0"/>
            <c:bubble3D val="0"/>
            <c:spPr>
              <a:solidFill>
                <a:srgbClr val="50BAAB"/>
              </a:solidFill>
              <a:ln>
                <a:solidFill>
                  <a:srgbClr val="50BAAB"/>
                </a:solidFill>
              </a:ln>
              <a:effectLst/>
            </c:spPr>
            <c:extLst>
              <c:ext xmlns:c16="http://schemas.microsoft.com/office/drawing/2014/chart" uri="{C3380CC4-5D6E-409C-BE32-E72D297353CC}">
                <c16:uniqueId val="{00000003-9C1F-46E4-AB70-5981C6B7FEBD}"/>
              </c:ext>
            </c:extLst>
          </c:dPt>
          <c:dPt>
            <c:idx val="2"/>
            <c:invertIfNegative val="0"/>
            <c:bubble3D val="0"/>
            <c:spPr>
              <a:solidFill>
                <a:srgbClr val="FAC405"/>
              </a:solidFill>
              <a:ln>
                <a:solidFill>
                  <a:srgbClr val="FAC405"/>
                </a:solidFill>
              </a:ln>
              <a:effectLst/>
            </c:spPr>
            <c:extLst>
              <c:ext xmlns:c16="http://schemas.microsoft.com/office/drawing/2014/chart" uri="{C3380CC4-5D6E-409C-BE32-E72D297353CC}">
                <c16:uniqueId val="{00000005-9C1F-46E4-AB70-5981C6B7FEBD}"/>
              </c:ext>
            </c:extLst>
          </c:dPt>
          <c:dPt>
            <c:idx val="3"/>
            <c:invertIfNegative val="0"/>
            <c:bubble3D val="0"/>
            <c:spPr>
              <a:solidFill>
                <a:srgbClr val="29B8CE"/>
              </a:solidFill>
              <a:ln>
                <a:solidFill>
                  <a:srgbClr val="29B8CE"/>
                </a:solidFill>
              </a:ln>
              <a:effectLst/>
            </c:spPr>
            <c:extLst>
              <c:ext xmlns:c16="http://schemas.microsoft.com/office/drawing/2014/chart" uri="{C3380CC4-5D6E-409C-BE32-E72D297353CC}">
                <c16:uniqueId val="{00000007-9C1F-46E4-AB70-5981C6B7FEBD}"/>
              </c:ext>
            </c:extLst>
          </c:dPt>
          <c:dPt>
            <c:idx val="4"/>
            <c:invertIfNegative val="0"/>
            <c:bubble3D val="0"/>
            <c:spPr>
              <a:solidFill>
                <a:srgbClr val="285087"/>
              </a:solidFill>
              <a:ln>
                <a:noFill/>
              </a:ln>
              <a:effectLst/>
            </c:spPr>
            <c:extLst>
              <c:ext xmlns:c16="http://schemas.microsoft.com/office/drawing/2014/chart" uri="{C3380CC4-5D6E-409C-BE32-E72D297353CC}">
                <c16:uniqueId val="{00000008-19C0-4514-B7AF-B23D81259F0E}"/>
              </c:ext>
            </c:extLst>
          </c:dPt>
          <c:dLbls>
            <c:spPr>
              <a:noFill/>
              <a:ln>
                <a:noFill/>
              </a:ln>
              <a:effectLst/>
            </c:spPr>
            <c:txPr>
              <a:bodyPr rot="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'1b'!$H$12:$H$16</c:f>
              <c:strCache>
                <c:ptCount val="5"/>
                <c:pt idx="0">
                  <c:v>Don’t know</c:v>
                </c:pt>
                <c:pt idx="1">
                  <c:v>Very difficult </c:v>
                </c:pt>
                <c:pt idx="2">
                  <c:v>Fairly difficult </c:v>
                </c:pt>
                <c:pt idx="3">
                  <c:v>Fairly easy</c:v>
                </c:pt>
                <c:pt idx="4">
                  <c:v>Very easy</c:v>
                </c:pt>
              </c:strCache>
            </c:strRef>
          </c:cat>
          <c:val>
            <c:numRef>
              <c:f>'1b'!$I$12:$I$16</c:f>
              <c:numCache>
                <c:formatCode>0%</c:formatCode>
                <c:ptCount val="5"/>
                <c:pt idx="0">
                  <c:v>3.5040000000000002E-2</c:v>
                </c:pt>
                <c:pt idx="1">
                  <c:v>6.6000000000000003E-2</c:v>
                </c:pt>
                <c:pt idx="2">
                  <c:v>0.27100000000000002</c:v>
                </c:pt>
                <c:pt idx="3">
                  <c:v>0.41699999999999998</c:v>
                </c:pt>
                <c:pt idx="4">
                  <c:v>0.20100000000000001</c:v>
                </c:pt>
              </c:numCache>
            </c:numRef>
          </c:val>
          <c:extLst>
            <c:ext xmlns:c16="http://schemas.microsoft.com/office/drawing/2014/chart" uri="{C3380CC4-5D6E-409C-BE32-E72D297353CC}">
              <c16:uniqueId val="{00000008-9C1F-46E4-AB70-5981C6B7FEBD}"/>
            </c:ext>
          </c:extLst>
        </c:ser>
        <c:dLbls>
          <c:showLegendKey val="0"/>
          <c:showVal val="0"/>
          <c:showCatName val="0"/>
          <c:showSerName val="0"/>
          <c:showPercent val="0"/>
          <c:showBubbleSize val="0"/>
        </c:dLbls>
        <c:gapWidth val="120"/>
        <c:overlap val="-27"/>
        <c:axId val="206039488"/>
        <c:axId val="206044288"/>
      </c:barChart>
      <c:catAx>
        <c:axId val="20603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crossAx val="206044288"/>
        <c:crosses val="autoZero"/>
        <c:auto val="1"/>
        <c:lblAlgn val="ctr"/>
        <c:lblOffset val="100"/>
        <c:noMultiLvlLbl val="0"/>
      </c:catAx>
      <c:valAx>
        <c:axId val="206044288"/>
        <c:scaling>
          <c:orientation val="minMax"/>
        </c:scaling>
        <c:delete val="1"/>
        <c:axPos val="l"/>
        <c:numFmt formatCode="0%" sourceLinked="1"/>
        <c:majorTickMark val="none"/>
        <c:minorTickMark val="none"/>
        <c:tickLblPos val="nextTo"/>
        <c:crossAx val="20603948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rgbClr val="285087"/>
          </a:solidFill>
          <a:latin typeface="Ubuntu" panose="020B050403060203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177716342911409E-2"/>
          <c:y val="9.2960204248940109E-3"/>
          <c:w val="0.95364456731417713"/>
          <c:h val="0.86078773519474783"/>
        </c:manualLayout>
      </c:layout>
      <c:barChart>
        <c:barDir val="col"/>
        <c:grouping val="clustered"/>
        <c:varyColors val="0"/>
        <c:ser>
          <c:idx val="0"/>
          <c:order val="0"/>
          <c:spPr>
            <a:solidFill>
              <a:srgbClr val="F43882"/>
            </a:solidFill>
            <a:ln>
              <a:noFill/>
            </a:ln>
            <a:effectLst/>
          </c:spPr>
          <c:invertIfNegative val="0"/>
          <c:dPt>
            <c:idx val="0"/>
            <c:invertIfNegative val="0"/>
            <c:bubble3D val="0"/>
            <c:spPr>
              <a:solidFill>
                <a:srgbClr val="29B8CE"/>
              </a:solidFill>
              <a:ln>
                <a:noFill/>
              </a:ln>
              <a:effectLst/>
            </c:spPr>
            <c:extLst>
              <c:ext xmlns:c16="http://schemas.microsoft.com/office/drawing/2014/chart" uri="{C3380CC4-5D6E-409C-BE32-E72D297353CC}">
                <c16:uniqueId val="{00000001-4A13-46DE-B9DF-56738CFC53F6}"/>
              </c:ext>
            </c:extLst>
          </c:dPt>
          <c:dPt>
            <c:idx val="1"/>
            <c:invertIfNegative val="0"/>
            <c:bubble3D val="0"/>
            <c:spPr>
              <a:solidFill>
                <a:srgbClr val="285087"/>
              </a:solidFill>
              <a:ln>
                <a:noFill/>
              </a:ln>
              <a:effectLst/>
            </c:spPr>
            <c:extLst>
              <c:ext xmlns:c16="http://schemas.microsoft.com/office/drawing/2014/chart" uri="{C3380CC4-5D6E-409C-BE32-E72D297353CC}">
                <c16:uniqueId val="{00000003-4A13-46DE-B9DF-56738CFC53F6}"/>
              </c:ext>
            </c:extLst>
          </c:dPt>
          <c:dPt>
            <c:idx val="4"/>
            <c:invertIfNegative val="0"/>
            <c:bubble3D val="0"/>
            <c:spPr>
              <a:solidFill>
                <a:srgbClr val="29B8CE"/>
              </a:solidFill>
              <a:ln>
                <a:noFill/>
              </a:ln>
              <a:effectLst/>
            </c:spPr>
            <c:extLst>
              <c:ext xmlns:c16="http://schemas.microsoft.com/office/drawing/2014/chart" uri="{C3380CC4-5D6E-409C-BE32-E72D297353CC}">
                <c16:uniqueId val="{00000005-4A13-46DE-B9DF-56738CFC53F6}"/>
              </c:ext>
            </c:extLst>
          </c:dPt>
          <c:dPt>
            <c:idx val="5"/>
            <c:invertIfNegative val="0"/>
            <c:bubble3D val="0"/>
            <c:spPr>
              <a:solidFill>
                <a:srgbClr val="285087"/>
              </a:solidFill>
              <a:ln>
                <a:noFill/>
              </a:ln>
              <a:effectLst/>
            </c:spPr>
            <c:extLst>
              <c:ext xmlns:c16="http://schemas.microsoft.com/office/drawing/2014/chart" uri="{C3380CC4-5D6E-409C-BE32-E72D297353CC}">
                <c16:uniqueId val="{00000007-4A13-46DE-B9DF-56738CFC53F6}"/>
              </c:ext>
            </c:extLst>
          </c:dPt>
          <c:dLbls>
            <c:dLbl>
              <c:idx val="0"/>
              <c:tx>
                <c:rich>
                  <a:bodyPr/>
                  <a:lstStyle/>
                  <a:p>
                    <a:r>
                      <a:rPr lang="en-US"/>
                      <a:t>Less</a:t>
                    </a:r>
                    <a:r>
                      <a:rPr lang="en-US" baseline="0"/>
                      <a:t> than </a:t>
                    </a:r>
                    <a:fld id="{0C5CCFCD-ACCF-4D81-824D-E39B8A21B0D7}" type="VALUE">
                      <a:rPr lang="en-US" smtClean="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A13-46DE-B9DF-56738CFC53F6}"/>
                </c:ext>
              </c:extLst>
            </c:dLbl>
            <c:spPr>
              <a:noFill/>
              <a:ln>
                <a:noFill/>
              </a:ln>
              <a:effectLst/>
            </c:spPr>
            <c:txPr>
              <a:bodyPr rot="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'3b'!$A$45:$G$45</c:f>
              <c:strCache>
                <c:ptCount val="7"/>
                <c:pt idx="0">
                  <c:v>Not at all harmful</c:v>
                </c:pt>
                <c:pt idx="1">
                  <c:v>Moderately harmful</c:v>
                </c:pt>
                <c:pt idx="2">
                  <c:v>Very harmful</c:v>
                </c:pt>
                <c:pt idx="4">
                  <c:v>Not at all harmful</c:v>
                </c:pt>
                <c:pt idx="5">
                  <c:v>Moderately harmful</c:v>
                </c:pt>
                <c:pt idx="6">
                  <c:v>Very harmful</c:v>
                </c:pt>
              </c:strCache>
            </c:strRef>
          </c:cat>
          <c:val>
            <c:numRef>
              <c:f>'3b'!$A$46:$G$46</c:f>
              <c:numCache>
                <c:formatCode>0%</c:formatCode>
                <c:ptCount val="7"/>
                <c:pt idx="0">
                  <c:v>0.01</c:v>
                </c:pt>
                <c:pt idx="1">
                  <c:v>6.7000000000000004E-2</c:v>
                </c:pt>
                <c:pt idx="2">
                  <c:v>0.92700000000000005</c:v>
                </c:pt>
                <c:pt idx="4">
                  <c:v>1.2E-2</c:v>
                </c:pt>
                <c:pt idx="5">
                  <c:v>0.28799999999999998</c:v>
                </c:pt>
                <c:pt idx="6">
                  <c:v>0.69799999999999995</c:v>
                </c:pt>
              </c:numCache>
            </c:numRef>
          </c:val>
          <c:extLst>
            <c:ext xmlns:c16="http://schemas.microsoft.com/office/drawing/2014/chart" uri="{C3380CC4-5D6E-409C-BE32-E72D297353CC}">
              <c16:uniqueId val="{00000008-4A13-46DE-B9DF-56738CFC53F6}"/>
            </c:ext>
          </c:extLst>
        </c:ser>
        <c:dLbls>
          <c:showLegendKey val="0"/>
          <c:showVal val="0"/>
          <c:showCatName val="0"/>
          <c:showSerName val="0"/>
          <c:showPercent val="0"/>
          <c:showBubbleSize val="0"/>
        </c:dLbls>
        <c:gapWidth val="120"/>
        <c:axId val="370058720"/>
        <c:axId val="370069760"/>
      </c:barChart>
      <c:catAx>
        <c:axId val="37005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crossAx val="370069760"/>
        <c:crosses val="autoZero"/>
        <c:auto val="1"/>
        <c:lblAlgn val="ctr"/>
        <c:lblOffset val="100"/>
        <c:noMultiLvlLbl val="0"/>
      </c:catAx>
      <c:valAx>
        <c:axId val="370069760"/>
        <c:scaling>
          <c:orientation val="minMax"/>
        </c:scaling>
        <c:delete val="1"/>
        <c:axPos val="l"/>
        <c:numFmt formatCode="0%" sourceLinked="1"/>
        <c:majorTickMark val="none"/>
        <c:minorTickMark val="none"/>
        <c:tickLblPos val="nextTo"/>
        <c:crossAx val="3700587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rgbClr val="285087"/>
          </a:solidFill>
          <a:latin typeface="Ubuntu" panose="020B050403060203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9477692836629861"/>
          <c:y val="3.3110542282897233E-2"/>
          <c:w val="0.49109654977146788"/>
          <c:h val="0.93377891543420555"/>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43882"/>
              </a:solidFill>
              <a:ln>
                <a:noFill/>
              </a:ln>
              <a:effectLst/>
            </c:spPr>
            <c:extLst>
              <c:ext xmlns:c16="http://schemas.microsoft.com/office/drawing/2014/chart" uri="{C3380CC4-5D6E-409C-BE32-E72D297353CC}">
                <c16:uniqueId val="{00000001-42A3-4AA4-A64E-D0249A0EE98F}"/>
              </c:ext>
            </c:extLst>
          </c:dPt>
          <c:dPt>
            <c:idx val="1"/>
            <c:invertIfNegative val="0"/>
            <c:bubble3D val="0"/>
            <c:spPr>
              <a:solidFill>
                <a:srgbClr val="50BAAB"/>
              </a:solidFill>
              <a:ln>
                <a:noFill/>
              </a:ln>
              <a:effectLst/>
            </c:spPr>
            <c:extLst>
              <c:ext xmlns:c16="http://schemas.microsoft.com/office/drawing/2014/chart" uri="{C3380CC4-5D6E-409C-BE32-E72D297353CC}">
                <c16:uniqueId val="{00000002-42A3-4AA4-A64E-D0249A0EE98F}"/>
              </c:ext>
            </c:extLst>
          </c:dPt>
          <c:dPt>
            <c:idx val="2"/>
            <c:invertIfNegative val="0"/>
            <c:bubble3D val="0"/>
            <c:spPr>
              <a:solidFill>
                <a:srgbClr val="FAC405"/>
              </a:solidFill>
              <a:ln>
                <a:noFill/>
              </a:ln>
              <a:effectLst/>
            </c:spPr>
            <c:extLst>
              <c:ext xmlns:c16="http://schemas.microsoft.com/office/drawing/2014/chart" uri="{C3380CC4-5D6E-409C-BE32-E72D297353CC}">
                <c16:uniqueId val="{00000003-42A3-4AA4-A64E-D0249A0EE98F}"/>
              </c:ext>
            </c:extLst>
          </c:dPt>
          <c:dPt>
            <c:idx val="3"/>
            <c:invertIfNegative val="0"/>
            <c:bubble3D val="0"/>
            <c:spPr>
              <a:solidFill>
                <a:srgbClr val="29B8CE"/>
              </a:solidFill>
              <a:ln>
                <a:noFill/>
              </a:ln>
              <a:effectLst/>
            </c:spPr>
            <c:extLst>
              <c:ext xmlns:c16="http://schemas.microsoft.com/office/drawing/2014/chart" uri="{C3380CC4-5D6E-409C-BE32-E72D297353CC}">
                <c16:uniqueId val="{00000004-42A3-4AA4-A64E-D0249A0EE98F}"/>
              </c:ext>
            </c:extLst>
          </c:dPt>
          <c:dPt>
            <c:idx val="4"/>
            <c:invertIfNegative val="0"/>
            <c:bubble3D val="0"/>
            <c:spPr>
              <a:solidFill>
                <a:srgbClr val="285087"/>
              </a:solidFill>
              <a:ln>
                <a:noFill/>
              </a:ln>
              <a:effectLst/>
            </c:spPr>
            <c:extLst>
              <c:ext xmlns:c16="http://schemas.microsoft.com/office/drawing/2014/chart" uri="{C3380CC4-5D6E-409C-BE32-E72D297353CC}">
                <c16:uniqueId val="{00000005-42A3-4AA4-A64E-D0249A0EE98F}"/>
              </c:ext>
            </c:extLst>
          </c:dPt>
          <c:dPt>
            <c:idx val="5"/>
            <c:invertIfNegative val="0"/>
            <c:bubble3D val="0"/>
            <c:spPr>
              <a:solidFill>
                <a:srgbClr val="F43882"/>
              </a:solidFill>
              <a:ln>
                <a:noFill/>
              </a:ln>
              <a:effectLst/>
            </c:spPr>
            <c:extLst>
              <c:ext xmlns:c16="http://schemas.microsoft.com/office/drawing/2014/chart" uri="{C3380CC4-5D6E-409C-BE32-E72D297353CC}">
                <c16:uniqueId val="{00000006-42A3-4AA4-A64E-D0249A0EE98F}"/>
              </c:ext>
            </c:extLst>
          </c:dPt>
          <c:dLbls>
            <c:spPr>
              <a:noFill/>
              <a:ln>
                <a:noFill/>
              </a:ln>
              <a:effectLst/>
            </c:spPr>
            <c:txPr>
              <a:bodyPr rot="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'3c'!$A$12:$A$17</c:f>
              <c:strCache>
                <c:ptCount val="6"/>
                <c:pt idx="0">
                  <c:v>Ear infections </c:v>
                </c:pt>
                <c:pt idx="1">
                  <c:v>Chest infections</c:v>
                </c:pt>
                <c:pt idx="2">
                  <c:v>Asthma attacks</c:v>
                </c:pt>
                <c:pt idx="3">
                  <c:v>Low birth weight</c:v>
                </c:pt>
                <c:pt idx="4">
                  <c:v>Sudden Infant Death Syndrome (cot death)</c:v>
                </c:pt>
                <c:pt idx="5">
                  <c:v>I did not know about any of these health risks (exclusive response)</c:v>
                </c:pt>
              </c:strCache>
            </c:strRef>
          </c:cat>
          <c:val>
            <c:numRef>
              <c:f>'3c'!$B$12:$B$17</c:f>
              <c:numCache>
                <c:formatCode>0%</c:formatCode>
                <c:ptCount val="6"/>
                <c:pt idx="0">
                  <c:v>0.2447</c:v>
                </c:pt>
                <c:pt idx="1">
                  <c:v>0.87</c:v>
                </c:pt>
                <c:pt idx="2">
                  <c:v>0.85509999999999997</c:v>
                </c:pt>
                <c:pt idx="3">
                  <c:v>0.623</c:v>
                </c:pt>
                <c:pt idx="4">
                  <c:v>0.52400000000000002</c:v>
                </c:pt>
                <c:pt idx="5">
                  <c:v>6.6000000000000003E-2</c:v>
                </c:pt>
              </c:numCache>
            </c:numRef>
          </c:val>
          <c:extLst>
            <c:ext xmlns:c16="http://schemas.microsoft.com/office/drawing/2014/chart" uri="{C3380CC4-5D6E-409C-BE32-E72D297353CC}">
              <c16:uniqueId val="{00000000-42A3-4AA4-A64E-D0249A0EE98F}"/>
            </c:ext>
          </c:extLst>
        </c:ser>
        <c:dLbls>
          <c:showLegendKey val="0"/>
          <c:showVal val="0"/>
          <c:showCatName val="0"/>
          <c:showSerName val="0"/>
          <c:showPercent val="0"/>
          <c:showBubbleSize val="0"/>
        </c:dLbls>
        <c:gapWidth val="120"/>
        <c:overlap val="-27"/>
        <c:axId val="235208640"/>
        <c:axId val="235200480"/>
      </c:barChart>
      <c:catAx>
        <c:axId val="235208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crossAx val="235200480"/>
        <c:crosses val="autoZero"/>
        <c:auto val="1"/>
        <c:lblAlgn val="ctr"/>
        <c:lblOffset val="100"/>
        <c:noMultiLvlLbl val="0"/>
      </c:catAx>
      <c:valAx>
        <c:axId val="235200480"/>
        <c:scaling>
          <c:orientation val="minMax"/>
        </c:scaling>
        <c:delete val="1"/>
        <c:axPos val="t"/>
        <c:numFmt formatCode="0%" sourceLinked="1"/>
        <c:majorTickMark val="none"/>
        <c:minorTickMark val="none"/>
        <c:tickLblPos val="nextTo"/>
        <c:crossAx val="235208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rgbClr val="285087"/>
          </a:solidFill>
          <a:latin typeface="Ubuntu" panose="020B0504030602030204" pitchFamily="34"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9499748047367093"/>
          <c:y val="4.7567567567567567E-2"/>
          <c:w val="0.49233297640043683"/>
          <c:h val="0.90486486486486484"/>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43882"/>
              </a:solidFill>
              <a:ln>
                <a:noFill/>
              </a:ln>
              <a:effectLst/>
            </c:spPr>
            <c:extLst>
              <c:ext xmlns:c16="http://schemas.microsoft.com/office/drawing/2014/chart" uri="{C3380CC4-5D6E-409C-BE32-E72D297353CC}">
                <c16:uniqueId val="{00000001-B1D9-4AC8-B086-DEAFA820B550}"/>
              </c:ext>
            </c:extLst>
          </c:dPt>
          <c:dPt>
            <c:idx val="1"/>
            <c:invertIfNegative val="0"/>
            <c:bubble3D val="0"/>
            <c:spPr>
              <a:solidFill>
                <a:srgbClr val="50BAAB"/>
              </a:solidFill>
              <a:ln>
                <a:noFill/>
              </a:ln>
              <a:effectLst/>
            </c:spPr>
            <c:extLst>
              <c:ext xmlns:c16="http://schemas.microsoft.com/office/drawing/2014/chart" uri="{C3380CC4-5D6E-409C-BE32-E72D297353CC}">
                <c16:uniqueId val="{00000003-B1D9-4AC8-B086-DEAFA820B550}"/>
              </c:ext>
            </c:extLst>
          </c:dPt>
          <c:dPt>
            <c:idx val="2"/>
            <c:invertIfNegative val="0"/>
            <c:bubble3D val="0"/>
            <c:spPr>
              <a:solidFill>
                <a:srgbClr val="FAC405"/>
              </a:solidFill>
              <a:ln>
                <a:noFill/>
              </a:ln>
              <a:effectLst/>
            </c:spPr>
            <c:extLst>
              <c:ext xmlns:c16="http://schemas.microsoft.com/office/drawing/2014/chart" uri="{C3380CC4-5D6E-409C-BE32-E72D297353CC}">
                <c16:uniqueId val="{00000005-B1D9-4AC8-B086-DEAFA820B550}"/>
              </c:ext>
            </c:extLst>
          </c:dPt>
          <c:dPt>
            <c:idx val="3"/>
            <c:invertIfNegative val="0"/>
            <c:bubble3D val="0"/>
            <c:spPr>
              <a:solidFill>
                <a:srgbClr val="29B8CE"/>
              </a:solidFill>
              <a:ln>
                <a:noFill/>
              </a:ln>
              <a:effectLst/>
            </c:spPr>
            <c:extLst>
              <c:ext xmlns:c16="http://schemas.microsoft.com/office/drawing/2014/chart" uri="{C3380CC4-5D6E-409C-BE32-E72D297353CC}">
                <c16:uniqueId val="{00000007-B1D9-4AC8-B086-DEAFA820B550}"/>
              </c:ext>
            </c:extLst>
          </c:dPt>
          <c:dPt>
            <c:idx val="4"/>
            <c:invertIfNegative val="0"/>
            <c:bubble3D val="0"/>
            <c:spPr>
              <a:solidFill>
                <a:srgbClr val="285087"/>
              </a:solidFill>
              <a:ln>
                <a:noFill/>
              </a:ln>
              <a:effectLst/>
            </c:spPr>
            <c:extLst>
              <c:ext xmlns:c16="http://schemas.microsoft.com/office/drawing/2014/chart" uri="{C3380CC4-5D6E-409C-BE32-E72D297353CC}">
                <c16:uniqueId val="{00000009-B1D9-4AC8-B086-DEAFA820B550}"/>
              </c:ext>
            </c:extLst>
          </c:dPt>
          <c:dPt>
            <c:idx val="5"/>
            <c:invertIfNegative val="0"/>
            <c:bubble3D val="0"/>
            <c:spPr>
              <a:solidFill>
                <a:srgbClr val="F43882"/>
              </a:solidFill>
              <a:ln>
                <a:noFill/>
              </a:ln>
              <a:effectLst/>
            </c:spPr>
            <c:extLst>
              <c:ext xmlns:c16="http://schemas.microsoft.com/office/drawing/2014/chart" uri="{C3380CC4-5D6E-409C-BE32-E72D297353CC}">
                <c16:uniqueId val="{0000000B-B1D9-4AC8-B086-DEAFA820B550}"/>
              </c:ext>
            </c:extLst>
          </c:dPt>
          <c:dLbls>
            <c:spPr>
              <a:noFill/>
              <a:ln>
                <a:noFill/>
              </a:ln>
              <a:effectLst/>
            </c:spPr>
            <c:txPr>
              <a:bodyPr rot="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'3d'!$A$12:$A$17</c:f>
              <c:strCache>
                <c:ptCount val="6"/>
                <c:pt idx="0">
                  <c:v>Heart disease</c:v>
                </c:pt>
                <c:pt idx="1">
                  <c:v>Stroke</c:v>
                </c:pt>
                <c:pt idx="2">
                  <c:v>Lung cancer</c:v>
                </c:pt>
                <c:pt idx="3">
                  <c:v>Other cancers (e.g. throat, breast)</c:v>
                </c:pt>
                <c:pt idx="4">
                  <c:v>Miscarriage</c:v>
                </c:pt>
                <c:pt idx="5">
                  <c:v>I did not know about any of these health risks (exclusive response)</c:v>
                </c:pt>
              </c:strCache>
            </c:strRef>
          </c:cat>
          <c:val>
            <c:numRef>
              <c:f>'3d'!$B$12:$B$17</c:f>
              <c:numCache>
                <c:formatCode>0%</c:formatCode>
                <c:ptCount val="6"/>
                <c:pt idx="0">
                  <c:v>0.71099999999999997</c:v>
                </c:pt>
                <c:pt idx="1">
                  <c:v>0.54479999999999995</c:v>
                </c:pt>
                <c:pt idx="2">
                  <c:v>0.93200000000000005</c:v>
                </c:pt>
                <c:pt idx="3">
                  <c:v>0.74199999999999999</c:v>
                </c:pt>
                <c:pt idx="4">
                  <c:v>0.4</c:v>
                </c:pt>
                <c:pt idx="5">
                  <c:v>4.9000000000000002E-2</c:v>
                </c:pt>
              </c:numCache>
            </c:numRef>
          </c:val>
          <c:extLst>
            <c:ext xmlns:c16="http://schemas.microsoft.com/office/drawing/2014/chart" uri="{C3380CC4-5D6E-409C-BE32-E72D297353CC}">
              <c16:uniqueId val="{0000000C-B1D9-4AC8-B086-DEAFA820B550}"/>
            </c:ext>
          </c:extLst>
        </c:ser>
        <c:dLbls>
          <c:showLegendKey val="0"/>
          <c:showVal val="0"/>
          <c:showCatName val="0"/>
          <c:showSerName val="0"/>
          <c:showPercent val="0"/>
          <c:showBubbleSize val="0"/>
        </c:dLbls>
        <c:gapWidth val="120"/>
        <c:overlap val="-27"/>
        <c:axId val="242946176"/>
        <c:axId val="242948096"/>
      </c:barChart>
      <c:catAx>
        <c:axId val="2429461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200" b="0" i="0" u="none" strike="noStrike" kern="1200" baseline="0">
                <a:solidFill>
                  <a:srgbClr val="285087"/>
                </a:solidFill>
                <a:latin typeface="Ubuntu" panose="020B0504030602030204" pitchFamily="34" charset="0"/>
                <a:ea typeface="+mn-ea"/>
                <a:cs typeface="+mn-cs"/>
              </a:defRPr>
            </a:pPr>
            <a:endParaRPr lang="en-US"/>
          </a:p>
        </c:txPr>
        <c:crossAx val="242948096"/>
        <c:crosses val="autoZero"/>
        <c:auto val="1"/>
        <c:lblAlgn val="ctr"/>
        <c:lblOffset val="100"/>
        <c:noMultiLvlLbl val="0"/>
      </c:catAx>
      <c:valAx>
        <c:axId val="242948096"/>
        <c:scaling>
          <c:orientation val="minMax"/>
        </c:scaling>
        <c:delete val="1"/>
        <c:axPos val="t"/>
        <c:numFmt formatCode="0%" sourceLinked="1"/>
        <c:majorTickMark val="none"/>
        <c:minorTickMark val="none"/>
        <c:tickLblPos val="nextTo"/>
        <c:crossAx val="24294617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rgbClr val="285087"/>
          </a:solidFill>
          <a:latin typeface="Ubuntu" panose="020B0504030602030204" pitchFamily="34"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8196657542824345E-2"/>
          <c:w val="0.97125962362862162"/>
          <c:h val="0.84275294943620349"/>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29B8CE"/>
              </a:solidFill>
              <a:ln>
                <a:noFill/>
              </a:ln>
              <a:effectLst/>
            </c:spPr>
            <c:extLst>
              <c:ext xmlns:c16="http://schemas.microsoft.com/office/drawing/2014/chart" uri="{C3380CC4-5D6E-409C-BE32-E72D297353CC}">
                <c16:uniqueId val="{00000001-5071-4F14-95CD-0C9A09CA0B18}"/>
              </c:ext>
            </c:extLst>
          </c:dPt>
          <c:dPt>
            <c:idx val="1"/>
            <c:invertIfNegative val="0"/>
            <c:bubble3D val="0"/>
            <c:spPr>
              <a:solidFill>
                <a:srgbClr val="285087"/>
              </a:solidFill>
              <a:ln>
                <a:noFill/>
              </a:ln>
              <a:effectLst/>
            </c:spPr>
            <c:extLst>
              <c:ext xmlns:c16="http://schemas.microsoft.com/office/drawing/2014/chart" uri="{C3380CC4-5D6E-409C-BE32-E72D297353CC}">
                <c16:uniqueId val="{0000000A-5071-4F14-95CD-0C9A09CA0B18}"/>
              </c:ext>
            </c:extLst>
          </c:dPt>
          <c:dPt>
            <c:idx val="2"/>
            <c:invertIfNegative val="0"/>
            <c:bubble3D val="0"/>
            <c:spPr>
              <a:solidFill>
                <a:srgbClr val="F43882"/>
              </a:solidFill>
              <a:ln>
                <a:noFill/>
              </a:ln>
              <a:effectLst/>
            </c:spPr>
            <c:extLst>
              <c:ext xmlns:c16="http://schemas.microsoft.com/office/drawing/2014/chart" uri="{C3380CC4-5D6E-409C-BE32-E72D297353CC}">
                <c16:uniqueId val="{00000003-5071-4F14-95CD-0C9A09CA0B18}"/>
              </c:ext>
            </c:extLst>
          </c:dPt>
          <c:dPt>
            <c:idx val="4"/>
            <c:invertIfNegative val="0"/>
            <c:bubble3D val="0"/>
            <c:spPr>
              <a:solidFill>
                <a:srgbClr val="29B8CE"/>
              </a:solidFill>
              <a:ln>
                <a:noFill/>
              </a:ln>
              <a:effectLst/>
            </c:spPr>
            <c:extLst>
              <c:ext xmlns:c16="http://schemas.microsoft.com/office/drawing/2014/chart" uri="{C3380CC4-5D6E-409C-BE32-E72D297353CC}">
                <c16:uniqueId val="{00000005-5071-4F14-95CD-0C9A09CA0B18}"/>
              </c:ext>
            </c:extLst>
          </c:dPt>
          <c:dPt>
            <c:idx val="5"/>
            <c:invertIfNegative val="0"/>
            <c:bubble3D val="0"/>
            <c:spPr>
              <a:solidFill>
                <a:srgbClr val="285087"/>
              </a:solidFill>
              <a:ln>
                <a:noFill/>
              </a:ln>
              <a:effectLst/>
            </c:spPr>
            <c:extLst>
              <c:ext xmlns:c16="http://schemas.microsoft.com/office/drawing/2014/chart" uri="{C3380CC4-5D6E-409C-BE32-E72D297353CC}">
                <c16:uniqueId val="{00000009-5071-4F14-95CD-0C9A09CA0B18}"/>
              </c:ext>
            </c:extLst>
          </c:dPt>
          <c:dPt>
            <c:idx val="6"/>
            <c:invertIfNegative val="0"/>
            <c:bubble3D val="0"/>
            <c:spPr>
              <a:solidFill>
                <a:srgbClr val="F43882"/>
              </a:solidFill>
              <a:ln>
                <a:noFill/>
              </a:ln>
              <a:effectLst/>
            </c:spPr>
            <c:extLst>
              <c:ext xmlns:c16="http://schemas.microsoft.com/office/drawing/2014/chart" uri="{C3380CC4-5D6E-409C-BE32-E72D297353CC}">
                <c16:uniqueId val="{00000007-5071-4F14-95CD-0C9A09CA0B18}"/>
              </c:ext>
            </c:extLst>
          </c:dPt>
          <c:dLbls>
            <c:spPr>
              <a:noFill/>
              <a:ln>
                <a:noFill/>
              </a:ln>
              <a:effectLst/>
            </c:spPr>
            <c:txPr>
              <a:bodyPr rot="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'3f'!$A$60:$G$60</c:f>
              <c:strCache>
                <c:ptCount val="7"/>
                <c:pt idx="0">
                  <c:v>Not at all important</c:v>
                </c:pt>
                <c:pt idx="1">
                  <c:v>Moderately important</c:v>
                </c:pt>
                <c:pt idx="2">
                  <c:v>Very important</c:v>
                </c:pt>
                <c:pt idx="4">
                  <c:v>Not at all important</c:v>
                </c:pt>
                <c:pt idx="5">
                  <c:v>Moderately important</c:v>
                </c:pt>
                <c:pt idx="6">
                  <c:v>Very important</c:v>
                </c:pt>
              </c:strCache>
            </c:strRef>
          </c:cat>
          <c:val>
            <c:numRef>
              <c:f>'3f'!$A$61:$G$61</c:f>
              <c:numCache>
                <c:formatCode>0%</c:formatCode>
                <c:ptCount val="7"/>
                <c:pt idx="0">
                  <c:v>1.6E-2</c:v>
                </c:pt>
                <c:pt idx="1">
                  <c:v>9.6000000000000002E-2</c:v>
                </c:pt>
                <c:pt idx="2">
                  <c:v>0.86799999999999999</c:v>
                </c:pt>
                <c:pt idx="4">
                  <c:v>5.8999999999999997E-2</c:v>
                </c:pt>
                <c:pt idx="5">
                  <c:v>0.313</c:v>
                </c:pt>
                <c:pt idx="6">
                  <c:v>0.60799999999999998</c:v>
                </c:pt>
              </c:numCache>
            </c:numRef>
          </c:val>
          <c:extLst>
            <c:ext xmlns:c16="http://schemas.microsoft.com/office/drawing/2014/chart" uri="{C3380CC4-5D6E-409C-BE32-E72D297353CC}">
              <c16:uniqueId val="{00000008-5071-4F14-95CD-0C9A09CA0B18}"/>
            </c:ext>
          </c:extLst>
        </c:ser>
        <c:dLbls>
          <c:showLegendKey val="0"/>
          <c:showVal val="0"/>
          <c:showCatName val="0"/>
          <c:showSerName val="0"/>
          <c:showPercent val="0"/>
          <c:showBubbleSize val="0"/>
        </c:dLbls>
        <c:gapWidth val="120"/>
        <c:axId val="535701552"/>
        <c:axId val="535582512"/>
      </c:barChart>
      <c:catAx>
        <c:axId val="53570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crossAx val="535582512"/>
        <c:crosses val="autoZero"/>
        <c:auto val="1"/>
        <c:lblAlgn val="ctr"/>
        <c:lblOffset val="100"/>
        <c:noMultiLvlLbl val="0"/>
      </c:catAx>
      <c:valAx>
        <c:axId val="535582512"/>
        <c:scaling>
          <c:orientation val="minMax"/>
        </c:scaling>
        <c:delete val="1"/>
        <c:axPos val="l"/>
        <c:numFmt formatCode="0%" sourceLinked="1"/>
        <c:majorTickMark val="none"/>
        <c:minorTickMark val="none"/>
        <c:tickLblPos val="nextTo"/>
        <c:crossAx val="5357015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rgbClr val="285087"/>
          </a:solidFill>
          <a:latin typeface="Ubuntu" panose="020B050403060203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29B8CE"/>
              </a:solidFill>
              <a:ln>
                <a:noFill/>
              </a:ln>
              <a:effectLst/>
            </c:spPr>
            <c:extLst>
              <c:ext xmlns:c16="http://schemas.microsoft.com/office/drawing/2014/chart" uri="{C3380CC4-5D6E-409C-BE32-E72D297353CC}">
                <c16:uniqueId val="{00000001-4538-4999-B316-07FDF927B954}"/>
              </c:ext>
            </c:extLst>
          </c:dPt>
          <c:dPt>
            <c:idx val="1"/>
            <c:invertIfNegative val="0"/>
            <c:bubble3D val="0"/>
            <c:spPr>
              <a:solidFill>
                <a:srgbClr val="285087"/>
              </a:solidFill>
              <a:ln>
                <a:noFill/>
              </a:ln>
              <a:effectLst/>
            </c:spPr>
            <c:extLst>
              <c:ext xmlns:c16="http://schemas.microsoft.com/office/drawing/2014/chart" uri="{C3380CC4-5D6E-409C-BE32-E72D297353CC}">
                <c16:uniqueId val="{00000003-4538-4999-B316-07FDF927B954}"/>
              </c:ext>
            </c:extLst>
          </c:dPt>
          <c:dPt>
            <c:idx val="2"/>
            <c:invertIfNegative val="0"/>
            <c:bubble3D val="0"/>
            <c:spPr>
              <a:solidFill>
                <a:srgbClr val="F43882"/>
              </a:solidFill>
              <a:ln>
                <a:noFill/>
              </a:ln>
              <a:effectLst/>
            </c:spPr>
            <c:extLst>
              <c:ext xmlns:c16="http://schemas.microsoft.com/office/drawing/2014/chart" uri="{C3380CC4-5D6E-409C-BE32-E72D297353CC}">
                <c16:uniqueId val="{00000005-4538-4999-B316-07FDF927B954}"/>
              </c:ext>
            </c:extLst>
          </c:dPt>
          <c:dPt>
            <c:idx val="3"/>
            <c:invertIfNegative val="0"/>
            <c:bubble3D val="0"/>
            <c:spPr>
              <a:solidFill>
                <a:schemeClr val="bg2">
                  <a:lumMod val="75000"/>
                </a:schemeClr>
              </a:solidFill>
              <a:ln>
                <a:noFill/>
              </a:ln>
              <a:effectLst/>
            </c:spPr>
            <c:extLst>
              <c:ext xmlns:c16="http://schemas.microsoft.com/office/drawing/2014/chart" uri="{C3380CC4-5D6E-409C-BE32-E72D297353CC}">
                <c16:uniqueId val="{00000007-4538-4999-B316-07FDF927B954}"/>
              </c:ext>
            </c:extLst>
          </c:dPt>
          <c:dPt>
            <c:idx val="5"/>
            <c:invertIfNegative val="0"/>
            <c:bubble3D val="0"/>
            <c:spPr>
              <a:solidFill>
                <a:srgbClr val="29B8CE"/>
              </a:solidFill>
              <a:ln>
                <a:noFill/>
              </a:ln>
              <a:effectLst/>
            </c:spPr>
            <c:extLst>
              <c:ext xmlns:c16="http://schemas.microsoft.com/office/drawing/2014/chart" uri="{C3380CC4-5D6E-409C-BE32-E72D297353CC}">
                <c16:uniqueId val="{00000009-4538-4999-B316-07FDF927B954}"/>
              </c:ext>
            </c:extLst>
          </c:dPt>
          <c:dPt>
            <c:idx val="6"/>
            <c:invertIfNegative val="0"/>
            <c:bubble3D val="0"/>
            <c:spPr>
              <a:solidFill>
                <a:srgbClr val="285087"/>
              </a:solidFill>
              <a:ln>
                <a:noFill/>
              </a:ln>
              <a:effectLst/>
            </c:spPr>
            <c:extLst>
              <c:ext xmlns:c16="http://schemas.microsoft.com/office/drawing/2014/chart" uri="{C3380CC4-5D6E-409C-BE32-E72D297353CC}">
                <c16:uniqueId val="{0000000B-4538-4999-B316-07FDF927B954}"/>
              </c:ext>
            </c:extLst>
          </c:dPt>
          <c:dPt>
            <c:idx val="7"/>
            <c:invertIfNegative val="0"/>
            <c:bubble3D val="0"/>
            <c:spPr>
              <a:solidFill>
                <a:srgbClr val="F43882"/>
              </a:solidFill>
              <a:ln>
                <a:noFill/>
              </a:ln>
              <a:effectLst/>
            </c:spPr>
            <c:extLst>
              <c:ext xmlns:c16="http://schemas.microsoft.com/office/drawing/2014/chart" uri="{C3380CC4-5D6E-409C-BE32-E72D297353CC}">
                <c16:uniqueId val="{0000000D-4538-4999-B316-07FDF927B954}"/>
              </c:ext>
            </c:extLst>
          </c:dPt>
          <c:dPt>
            <c:idx val="8"/>
            <c:invertIfNegative val="0"/>
            <c:bubble3D val="0"/>
            <c:spPr>
              <a:solidFill>
                <a:schemeClr val="bg2">
                  <a:lumMod val="75000"/>
                </a:schemeClr>
              </a:solidFill>
              <a:ln>
                <a:noFill/>
              </a:ln>
              <a:effectLst/>
            </c:spPr>
            <c:extLst>
              <c:ext xmlns:c16="http://schemas.microsoft.com/office/drawing/2014/chart" uri="{C3380CC4-5D6E-409C-BE32-E72D297353CC}">
                <c16:uniqueId val="{0000000F-4538-4999-B316-07FDF927B954}"/>
              </c:ext>
            </c:extLst>
          </c:dPt>
          <c:dLbls>
            <c:spPr>
              <a:noFill/>
              <a:ln>
                <a:noFill/>
              </a:ln>
              <a:effectLst/>
            </c:spPr>
            <c:txPr>
              <a:bodyPr rot="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'4a'!$A$52:$I$52</c:f>
              <c:strCache>
                <c:ptCount val="9"/>
                <c:pt idx="0">
                  <c:v>Not a problem</c:v>
                </c:pt>
                <c:pt idx="1">
                  <c:v>A small problem</c:v>
                </c:pt>
                <c:pt idx="2">
                  <c:v>A big problem</c:v>
                </c:pt>
                <c:pt idx="3">
                  <c:v>Prefer not to say</c:v>
                </c:pt>
                <c:pt idx="5">
                  <c:v>Not a problem</c:v>
                </c:pt>
                <c:pt idx="6">
                  <c:v>A small problem</c:v>
                </c:pt>
                <c:pt idx="7">
                  <c:v>A big problem</c:v>
                </c:pt>
                <c:pt idx="8">
                  <c:v>Prefer not to say</c:v>
                </c:pt>
              </c:strCache>
            </c:strRef>
          </c:cat>
          <c:val>
            <c:numRef>
              <c:f>'4a'!$A$53:$I$53</c:f>
              <c:numCache>
                <c:formatCode>0%</c:formatCode>
                <c:ptCount val="9"/>
                <c:pt idx="0">
                  <c:v>1.9E-2</c:v>
                </c:pt>
                <c:pt idx="1">
                  <c:v>0.224</c:v>
                </c:pt>
                <c:pt idx="2">
                  <c:v>0.70699999999999996</c:v>
                </c:pt>
                <c:pt idx="3">
                  <c:v>0.05</c:v>
                </c:pt>
                <c:pt idx="5">
                  <c:v>8.3000000000000004E-2</c:v>
                </c:pt>
                <c:pt idx="6">
                  <c:v>0.43099999999999999</c:v>
                </c:pt>
                <c:pt idx="7">
                  <c:v>0.42299999999999999</c:v>
                </c:pt>
                <c:pt idx="8">
                  <c:v>6.4000000000000001E-2</c:v>
                </c:pt>
              </c:numCache>
            </c:numRef>
          </c:val>
          <c:extLst>
            <c:ext xmlns:c16="http://schemas.microsoft.com/office/drawing/2014/chart" uri="{C3380CC4-5D6E-409C-BE32-E72D297353CC}">
              <c16:uniqueId val="{00000010-4538-4999-B316-07FDF927B954}"/>
            </c:ext>
          </c:extLst>
        </c:ser>
        <c:dLbls>
          <c:showLegendKey val="0"/>
          <c:showVal val="0"/>
          <c:showCatName val="0"/>
          <c:showSerName val="0"/>
          <c:showPercent val="0"/>
          <c:showBubbleSize val="0"/>
        </c:dLbls>
        <c:gapWidth val="120"/>
        <c:axId val="2006379584"/>
        <c:axId val="2006395904"/>
      </c:barChart>
      <c:catAx>
        <c:axId val="2006379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crossAx val="2006395904"/>
        <c:crosses val="autoZero"/>
        <c:auto val="1"/>
        <c:lblAlgn val="ctr"/>
        <c:lblOffset val="100"/>
        <c:noMultiLvlLbl val="0"/>
      </c:catAx>
      <c:valAx>
        <c:axId val="2006395904"/>
        <c:scaling>
          <c:orientation val="minMax"/>
        </c:scaling>
        <c:delete val="1"/>
        <c:axPos val="l"/>
        <c:numFmt formatCode="0%" sourceLinked="1"/>
        <c:majorTickMark val="none"/>
        <c:minorTickMark val="none"/>
        <c:tickLblPos val="nextTo"/>
        <c:crossAx val="20063795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rgbClr val="285087"/>
          </a:solidFill>
          <a:latin typeface="Ubuntu" panose="020B050403060203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
          <c:y val="3.3110542282897233E-2"/>
          <c:w val="0.5"/>
          <c:h val="0.93377891543420555"/>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43882"/>
              </a:solidFill>
              <a:ln>
                <a:noFill/>
              </a:ln>
              <a:effectLst/>
            </c:spPr>
            <c:extLst>
              <c:ext xmlns:c16="http://schemas.microsoft.com/office/drawing/2014/chart" uri="{C3380CC4-5D6E-409C-BE32-E72D297353CC}">
                <c16:uniqueId val="{00000001-B995-4595-AE0A-F9E2F6C346FE}"/>
              </c:ext>
            </c:extLst>
          </c:dPt>
          <c:dPt>
            <c:idx val="1"/>
            <c:invertIfNegative val="0"/>
            <c:bubble3D val="0"/>
            <c:spPr>
              <a:solidFill>
                <a:srgbClr val="50BAAB"/>
              </a:solidFill>
              <a:ln>
                <a:noFill/>
              </a:ln>
              <a:effectLst/>
            </c:spPr>
            <c:extLst>
              <c:ext xmlns:c16="http://schemas.microsoft.com/office/drawing/2014/chart" uri="{C3380CC4-5D6E-409C-BE32-E72D297353CC}">
                <c16:uniqueId val="{00000003-B995-4595-AE0A-F9E2F6C346FE}"/>
              </c:ext>
            </c:extLst>
          </c:dPt>
          <c:dPt>
            <c:idx val="2"/>
            <c:invertIfNegative val="0"/>
            <c:bubble3D val="0"/>
            <c:spPr>
              <a:solidFill>
                <a:srgbClr val="FAC405"/>
              </a:solidFill>
              <a:ln>
                <a:noFill/>
              </a:ln>
              <a:effectLst/>
            </c:spPr>
            <c:extLst>
              <c:ext xmlns:c16="http://schemas.microsoft.com/office/drawing/2014/chart" uri="{C3380CC4-5D6E-409C-BE32-E72D297353CC}">
                <c16:uniqueId val="{00000005-B995-4595-AE0A-F9E2F6C346FE}"/>
              </c:ext>
            </c:extLst>
          </c:dPt>
          <c:dPt>
            <c:idx val="3"/>
            <c:invertIfNegative val="0"/>
            <c:bubble3D val="0"/>
            <c:spPr>
              <a:solidFill>
                <a:srgbClr val="29B8CE"/>
              </a:solidFill>
              <a:ln>
                <a:noFill/>
              </a:ln>
              <a:effectLst/>
            </c:spPr>
            <c:extLst>
              <c:ext xmlns:c16="http://schemas.microsoft.com/office/drawing/2014/chart" uri="{C3380CC4-5D6E-409C-BE32-E72D297353CC}">
                <c16:uniqueId val="{00000007-B995-4595-AE0A-F9E2F6C346FE}"/>
              </c:ext>
            </c:extLst>
          </c:dPt>
          <c:dPt>
            <c:idx val="4"/>
            <c:invertIfNegative val="0"/>
            <c:bubble3D val="0"/>
            <c:spPr>
              <a:solidFill>
                <a:srgbClr val="285087"/>
              </a:solidFill>
              <a:ln>
                <a:noFill/>
              </a:ln>
              <a:effectLst/>
            </c:spPr>
            <c:extLst>
              <c:ext xmlns:c16="http://schemas.microsoft.com/office/drawing/2014/chart" uri="{C3380CC4-5D6E-409C-BE32-E72D297353CC}">
                <c16:uniqueId val="{00000009-B995-4595-AE0A-F9E2F6C346FE}"/>
              </c:ext>
            </c:extLst>
          </c:dPt>
          <c:dPt>
            <c:idx val="5"/>
            <c:invertIfNegative val="0"/>
            <c:bubble3D val="0"/>
            <c:spPr>
              <a:solidFill>
                <a:srgbClr val="F43882"/>
              </a:solidFill>
              <a:ln>
                <a:noFill/>
              </a:ln>
              <a:effectLst/>
            </c:spPr>
            <c:extLst>
              <c:ext xmlns:c16="http://schemas.microsoft.com/office/drawing/2014/chart" uri="{C3380CC4-5D6E-409C-BE32-E72D297353CC}">
                <c16:uniqueId val="{0000000B-B995-4595-AE0A-F9E2F6C346FE}"/>
              </c:ext>
            </c:extLst>
          </c:dPt>
          <c:dPt>
            <c:idx val="6"/>
            <c:invertIfNegative val="0"/>
            <c:bubble3D val="0"/>
            <c:spPr>
              <a:solidFill>
                <a:srgbClr val="50BAAB"/>
              </a:solidFill>
              <a:ln>
                <a:noFill/>
              </a:ln>
              <a:effectLst/>
            </c:spPr>
            <c:extLst>
              <c:ext xmlns:c16="http://schemas.microsoft.com/office/drawing/2014/chart" uri="{C3380CC4-5D6E-409C-BE32-E72D297353CC}">
                <c16:uniqueId val="{0000000D-B995-4595-AE0A-F9E2F6C346FE}"/>
              </c:ext>
            </c:extLst>
          </c:dPt>
          <c:dPt>
            <c:idx val="7"/>
            <c:invertIfNegative val="0"/>
            <c:bubble3D val="0"/>
            <c:spPr>
              <a:solidFill>
                <a:srgbClr val="E7E6E6">
                  <a:lumMod val="75000"/>
                </a:srgbClr>
              </a:solidFill>
              <a:ln>
                <a:noFill/>
              </a:ln>
              <a:effectLst/>
            </c:spPr>
            <c:extLst>
              <c:ext xmlns:c16="http://schemas.microsoft.com/office/drawing/2014/chart" uri="{C3380CC4-5D6E-409C-BE32-E72D297353CC}">
                <c16:uniqueId val="{0000000F-B995-4595-AE0A-F9E2F6C346F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285087"/>
                    </a:solidFill>
                    <a:latin typeface="Ubuntu" panose="020B05040306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'4c'!$A$11:$A$18</c:f>
              <c:strCache>
                <c:ptCount val="8"/>
                <c:pt idx="0">
                  <c:v>One parent family</c:v>
                </c:pt>
                <c:pt idx="1">
                  <c:v>Family with a disabled adult or child </c:v>
                </c:pt>
                <c:pt idx="2">
                  <c:v>Family with 3 or more children</c:v>
                </c:pt>
                <c:pt idx="3">
                  <c:v>Family where the mother is under 25</c:v>
                </c:pt>
                <c:pt idx="4">
                  <c:v>Family from an ethnic minority background </c:v>
                </c:pt>
                <c:pt idx="5">
                  <c:v>Family with a child under 1 year</c:v>
                </c:pt>
                <c:pt idx="6">
                  <c:v>I was not aware that any of these family types were at risk of living in poverty (exclusive response) </c:v>
                </c:pt>
                <c:pt idx="7">
                  <c:v>Prefer not to say (exclusive response)</c:v>
                </c:pt>
              </c:strCache>
            </c:strRef>
          </c:cat>
          <c:val>
            <c:numRef>
              <c:f>'4c'!$B$11:$B$18</c:f>
              <c:numCache>
                <c:formatCode>0%</c:formatCode>
                <c:ptCount val="8"/>
                <c:pt idx="0">
                  <c:v>0.79900000000000004</c:v>
                </c:pt>
                <c:pt idx="1">
                  <c:v>0.68200000000000005</c:v>
                </c:pt>
                <c:pt idx="2">
                  <c:v>0.65100000000000002</c:v>
                </c:pt>
                <c:pt idx="3">
                  <c:v>0.55100000000000005</c:v>
                </c:pt>
                <c:pt idx="4">
                  <c:v>0.48299999999999998</c:v>
                </c:pt>
                <c:pt idx="5">
                  <c:v>0.28199999999999997</c:v>
                </c:pt>
                <c:pt idx="6">
                  <c:v>6.7000000000000004E-2</c:v>
                </c:pt>
                <c:pt idx="7">
                  <c:v>4.5999999999999999E-2</c:v>
                </c:pt>
              </c:numCache>
            </c:numRef>
          </c:val>
          <c:extLst>
            <c:ext xmlns:c16="http://schemas.microsoft.com/office/drawing/2014/chart" uri="{C3380CC4-5D6E-409C-BE32-E72D297353CC}">
              <c16:uniqueId val="{00000010-B995-4595-AE0A-F9E2F6C346FE}"/>
            </c:ext>
          </c:extLst>
        </c:ser>
        <c:dLbls>
          <c:showLegendKey val="0"/>
          <c:showVal val="0"/>
          <c:showCatName val="0"/>
          <c:showSerName val="0"/>
          <c:showPercent val="0"/>
          <c:showBubbleSize val="0"/>
        </c:dLbls>
        <c:gapWidth val="120"/>
        <c:overlap val="-27"/>
        <c:axId val="1191086047"/>
        <c:axId val="1191085087"/>
      </c:barChart>
      <c:catAx>
        <c:axId val="11910860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200" b="0" i="0" u="none" strike="noStrike" kern="1200" baseline="0">
                <a:solidFill>
                  <a:srgbClr val="285087"/>
                </a:solidFill>
                <a:latin typeface="Ubuntu" panose="020B0504030602030204" pitchFamily="34" charset="0"/>
                <a:ea typeface="+mn-ea"/>
                <a:cs typeface="+mn-cs"/>
              </a:defRPr>
            </a:pPr>
            <a:endParaRPr lang="en-US"/>
          </a:p>
        </c:txPr>
        <c:crossAx val="1191085087"/>
        <c:crosses val="autoZero"/>
        <c:auto val="1"/>
        <c:lblAlgn val="ctr"/>
        <c:lblOffset val="100"/>
        <c:noMultiLvlLbl val="0"/>
      </c:catAx>
      <c:valAx>
        <c:axId val="1191085087"/>
        <c:scaling>
          <c:orientation val="minMax"/>
        </c:scaling>
        <c:delete val="1"/>
        <c:axPos val="t"/>
        <c:numFmt formatCode="0%" sourceLinked="1"/>
        <c:majorTickMark val="none"/>
        <c:minorTickMark val="none"/>
        <c:tickLblPos val="nextTo"/>
        <c:crossAx val="11910860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285087"/>
          </a:solidFill>
          <a:latin typeface="Ubuntu" panose="020B0504030602030204" pitchFamily="34"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720899470899471"/>
          <c:y val="5.2912246107373051E-2"/>
          <c:w val="0.38426975728563029"/>
          <c:h val="0.8675578308684111"/>
        </c:manualLayout>
      </c:layout>
      <c:pieChart>
        <c:varyColors val="1"/>
        <c:ser>
          <c:idx val="0"/>
          <c:order val="0"/>
          <c:spPr>
            <a:ln>
              <a:solidFill>
                <a:schemeClr val="lt1">
                  <a:alpha val="91000"/>
                </a:schemeClr>
              </a:solidFill>
            </a:ln>
          </c:spPr>
          <c:dPt>
            <c:idx val="0"/>
            <c:bubble3D val="0"/>
            <c:spPr>
              <a:solidFill>
                <a:srgbClr val="29B8CE"/>
              </a:solidFill>
              <a:ln w="19050">
                <a:noFill/>
              </a:ln>
              <a:effectLst/>
            </c:spPr>
            <c:extLst>
              <c:ext xmlns:c16="http://schemas.microsoft.com/office/drawing/2014/chart" uri="{C3380CC4-5D6E-409C-BE32-E72D297353CC}">
                <c16:uniqueId val="{00000001-41F9-4BD1-8FD7-EE72D860A619}"/>
              </c:ext>
            </c:extLst>
          </c:dPt>
          <c:dPt>
            <c:idx val="1"/>
            <c:bubble3D val="0"/>
            <c:spPr>
              <a:solidFill>
                <a:srgbClr val="F43882"/>
              </a:solidFill>
              <a:ln w="19050">
                <a:noFill/>
              </a:ln>
              <a:effectLst/>
            </c:spPr>
            <c:extLst>
              <c:ext xmlns:c16="http://schemas.microsoft.com/office/drawing/2014/chart" uri="{C3380CC4-5D6E-409C-BE32-E72D297353CC}">
                <c16:uniqueId val="{00000003-41F9-4BD1-8FD7-EE72D860A619}"/>
              </c:ext>
            </c:extLst>
          </c:dPt>
          <c:dPt>
            <c:idx val="2"/>
            <c:bubble3D val="0"/>
            <c:spPr>
              <a:solidFill>
                <a:srgbClr val="50BAAB"/>
              </a:solidFill>
              <a:ln w="19050">
                <a:noFill/>
              </a:ln>
              <a:effectLst/>
            </c:spPr>
            <c:extLst>
              <c:ext xmlns:c16="http://schemas.microsoft.com/office/drawing/2014/chart" uri="{C3380CC4-5D6E-409C-BE32-E72D297353CC}">
                <c16:uniqueId val="{00000005-41F9-4BD1-8FD7-EE72D860A619}"/>
              </c:ext>
            </c:extLst>
          </c:dPt>
          <c:dPt>
            <c:idx val="3"/>
            <c:bubble3D val="0"/>
            <c:spPr>
              <a:solidFill>
                <a:srgbClr val="E7E6E6">
                  <a:lumMod val="75000"/>
                </a:srgbClr>
              </a:solidFill>
              <a:ln w="19050">
                <a:noFill/>
              </a:ln>
              <a:effectLst/>
            </c:spPr>
            <c:extLst>
              <c:ext xmlns:c16="http://schemas.microsoft.com/office/drawing/2014/chart" uri="{C3380CC4-5D6E-409C-BE32-E72D297353CC}">
                <c16:uniqueId val="{00000007-41F9-4BD1-8FD7-EE72D860A619}"/>
              </c:ext>
            </c:extLst>
          </c:dPt>
          <c:dLbls>
            <c:dLbl>
              <c:idx val="0"/>
              <c:layout>
                <c:manualLayout>
                  <c:x val="6.4842634584698078E-2"/>
                  <c:y val="4.35575647285256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F9-4BD1-8FD7-EE72D860A61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Ubuntu" panose="020B0504030602030204" pitchFamily="34" charset="0"/>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'4e'!$A$11:$A$14</c:f>
              <c:strCache>
                <c:ptCount val="4"/>
                <c:pt idx="0">
                  <c:v>Providing more money to families to increase their household income </c:v>
                </c:pt>
                <c:pt idx="1">
                  <c:v>Providing more money to services to make them more affordable to families (e.g. transport)</c:v>
                </c:pt>
                <c:pt idx="2">
                  <c:v>Don’t know</c:v>
                </c:pt>
                <c:pt idx="3">
                  <c:v>Prefer not to say</c:v>
                </c:pt>
              </c:strCache>
            </c:strRef>
          </c:cat>
          <c:val>
            <c:numRef>
              <c:f>'4e'!$B$11:$B$14</c:f>
              <c:numCache>
                <c:formatCode>0%</c:formatCode>
                <c:ptCount val="4"/>
                <c:pt idx="0">
                  <c:v>0.3649</c:v>
                </c:pt>
                <c:pt idx="1">
                  <c:v>0.4854</c:v>
                </c:pt>
                <c:pt idx="2">
                  <c:v>0.1149</c:v>
                </c:pt>
                <c:pt idx="3">
                  <c:v>3.4799999999999998E-2</c:v>
                </c:pt>
              </c:numCache>
            </c:numRef>
          </c:val>
          <c:extLst>
            <c:ext xmlns:c16="http://schemas.microsoft.com/office/drawing/2014/chart" uri="{C3380CC4-5D6E-409C-BE32-E72D297353CC}">
              <c16:uniqueId val="{00000008-41F9-4BD1-8FD7-EE72D860A619}"/>
            </c:ext>
          </c:extLst>
        </c:ser>
        <c:dLbls>
          <c:showLegendKey val="0"/>
          <c:showVal val="0"/>
          <c:showCatName val="0"/>
          <c:showSerName val="0"/>
          <c:showPercent val="0"/>
          <c:showBubbleSize val="0"/>
          <c:showLeaderLines val="1"/>
        </c:dLbls>
        <c:firstSliceAng val="229"/>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461078752578569"/>
          <c:y val="4.7845528549918609E-2"/>
          <c:w val="0.51673724871577076"/>
          <c:h val="0.92401908061999782"/>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43882"/>
              </a:solidFill>
              <a:ln>
                <a:noFill/>
              </a:ln>
              <a:effectLst/>
            </c:spPr>
            <c:extLst>
              <c:ext xmlns:c16="http://schemas.microsoft.com/office/drawing/2014/chart" uri="{C3380CC4-5D6E-409C-BE32-E72D297353CC}">
                <c16:uniqueId val="{00000001-48DC-405E-912D-AC1661C755F1}"/>
              </c:ext>
            </c:extLst>
          </c:dPt>
          <c:dPt>
            <c:idx val="1"/>
            <c:invertIfNegative val="0"/>
            <c:bubble3D val="0"/>
            <c:spPr>
              <a:solidFill>
                <a:srgbClr val="50BAAB"/>
              </a:solidFill>
              <a:ln>
                <a:noFill/>
              </a:ln>
              <a:effectLst/>
            </c:spPr>
            <c:extLst>
              <c:ext xmlns:c16="http://schemas.microsoft.com/office/drawing/2014/chart" uri="{C3380CC4-5D6E-409C-BE32-E72D297353CC}">
                <c16:uniqueId val="{00000002-48DC-405E-912D-AC1661C755F1}"/>
              </c:ext>
            </c:extLst>
          </c:dPt>
          <c:dPt>
            <c:idx val="2"/>
            <c:invertIfNegative val="0"/>
            <c:bubble3D val="0"/>
            <c:spPr>
              <a:solidFill>
                <a:srgbClr val="FAC405"/>
              </a:solidFill>
              <a:ln>
                <a:noFill/>
              </a:ln>
              <a:effectLst/>
            </c:spPr>
            <c:extLst>
              <c:ext xmlns:c16="http://schemas.microsoft.com/office/drawing/2014/chart" uri="{C3380CC4-5D6E-409C-BE32-E72D297353CC}">
                <c16:uniqueId val="{00000003-48DC-405E-912D-AC1661C755F1}"/>
              </c:ext>
            </c:extLst>
          </c:dPt>
          <c:dPt>
            <c:idx val="3"/>
            <c:invertIfNegative val="0"/>
            <c:bubble3D val="0"/>
            <c:spPr>
              <a:solidFill>
                <a:srgbClr val="29B8CE"/>
              </a:solidFill>
              <a:ln>
                <a:noFill/>
              </a:ln>
              <a:effectLst/>
            </c:spPr>
            <c:extLst>
              <c:ext xmlns:c16="http://schemas.microsoft.com/office/drawing/2014/chart" uri="{C3380CC4-5D6E-409C-BE32-E72D297353CC}">
                <c16:uniqueId val="{00000004-48DC-405E-912D-AC1661C755F1}"/>
              </c:ext>
            </c:extLst>
          </c:dPt>
          <c:dLbls>
            <c:spPr>
              <a:noFill/>
              <a:ln>
                <a:noFill/>
              </a:ln>
              <a:effectLst/>
            </c:spPr>
            <c:txPr>
              <a:bodyPr rot="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'1c'!$A$12:$A$15</c:f>
              <c:strCache>
                <c:ptCount val="4"/>
                <c:pt idx="0">
                  <c:v>The cost of energy</c:v>
                </c:pt>
                <c:pt idx="1">
                  <c:v>A hard to heat home (e.g. poor insulation or heating system)</c:v>
                </c:pt>
                <c:pt idx="2">
                  <c:v>Not enough household income </c:v>
                </c:pt>
                <c:pt idx="3">
                  <c:v>Other</c:v>
                </c:pt>
              </c:strCache>
            </c:strRef>
          </c:cat>
          <c:val>
            <c:numRef>
              <c:f>'1c'!$B$12:$B$15</c:f>
              <c:numCache>
                <c:formatCode>0%</c:formatCode>
                <c:ptCount val="4"/>
                <c:pt idx="0">
                  <c:v>0.71</c:v>
                </c:pt>
                <c:pt idx="1">
                  <c:v>0.13100000000000001</c:v>
                </c:pt>
                <c:pt idx="2">
                  <c:v>0.11799999999999999</c:v>
                </c:pt>
                <c:pt idx="3">
                  <c:v>3.9E-2</c:v>
                </c:pt>
              </c:numCache>
            </c:numRef>
          </c:val>
          <c:extLst>
            <c:ext xmlns:c16="http://schemas.microsoft.com/office/drawing/2014/chart" uri="{C3380CC4-5D6E-409C-BE32-E72D297353CC}">
              <c16:uniqueId val="{00000000-48DC-405E-912D-AC1661C755F1}"/>
            </c:ext>
          </c:extLst>
        </c:ser>
        <c:dLbls>
          <c:dLblPos val="outEnd"/>
          <c:showLegendKey val="0"/>
          <c:showVal val="1"/>
          <c:showCatName val="0"/>
          <c:showSerName val="0"/>
          <c:showPercent val="0"/>
          <c:showBubbleSize val="0"/>
        </c:dLbls>
        <c:gapWidth val="120"/>
        <c:overlap val="-27"/>
        <c:axId val="1285259311"/>
        <c:axId val="1285252111"/>
      </c:barChart>
      <c:catAx>
        <c:axId val="128525931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200" b="0" i="0" u="none" strike="noStrike" kern="1200" baseline="0">
                <a:solidFill>
                  <a:srgbClr val="285087"/>
                </a:solidFill>
                <a:latin typeface="Ubuntu" panose="020B0504030602030204" pitchFamily="34" charset="0"/>
                <a:ea typeface="+mn-ea"/>
                <a:cs typeface="+mn-cs"/>
              </a:defRPr>
            </a:pPr>
            <a:endParaRPr lang="en-US"/>
          </a:p>
        </c:txPr>
        <c:crossAx val="1285252111"/>
        <c:crosses val="autoZero"/>
        <c:auto val="1"/>
        <c:lblAlgn val="ctr"/>
        <c:lblOffset val="100"/>
        <c:noMultiLvlLbl val="0"/>
      </c:catAx>
      <c:valAx>
        <c:axId val="1285252111"/>
        <c:scaling>
          <c:orientation val="minMax"/>
        </c:scaling>
        <c:delete val="1"/>
        <c:axPos val="t"/>
        <c:numFmt formatCode="0%" sourceLinked="1"/>
        <c:majorTickMark val="none"/>
        <c:minorTickMark val="none"/>
        <c:tickLblPos val="nextTo"/>
        <c:crossAx val="12852593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285087"/>
          </a:solidFill>
          <a:latin typeface="Ubuntu" panose="020B050403060203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43882"/>
              </a:solidFill>
              <a:ln>
                <a:noFill/>
              </a:ln>
              <a:effectLst/>
            </c:spPr>
            <c:extLst>
              <c:ext xmlns:c16="http://schemas.microsoft.com/office/drawing/2014/chart" uri="{C3380CC4-5D6E-409C-BE32-E72D297353CC}">
                <c16:uniqueId val="{00000001-6B00-4E42-9CAF-113A27A0DBAC}"/>
              </c:ext>
            </c:extLst>
          </c:dPt>
          <c:dPt>
            <c:idx val="1"/>
            <c:invertIfNegative val="0"/>
            <c:bubble3D val="0"/>
            <c:spPr>
              <a:solidFill>
                <a:srgbClr val="29B8CE"/>
              </a:solidFill>
              <a:ln>
                <a:noFill/>
              </a:ln>
              <a:effectLst/>
            </c:spPr>
            <c:extLst>
              <c:ext xmlns:c16="http://schemas.microsoft.com/office/drawing/2014/chart" uri="{C3380CC4-5D6E-409C-BE32-E72D297353CC}">
                <c16:uniqueId val="{00000003-6B00-4E42-9CAF-113A27A0DBAC}"/>
              </c:ext>
            </c:extLst>
          </c:dPt>
          <c:dLbls>
            <c:spPr>
              <a:noFill/>
              <a:ln>
                <a:noFill/>
              </a:ln>
              <a:effectLst/>
            </c:spPr>
            <c:txPr>
              <a:bodyPr rot="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'1f'!$A$11:$A$12</c:f>
              <c:strCache>
                <c:ptCount val="2"/>
                <c:pt idx="0">
                  <c:v>No</c:v>
                </c:pt>
                <c:pt idx="1">
                  <c:v>Yes</c:v>
                </c:pt>
              </c:strCache>
            </c:strRef>
          </c:cat>
          <c:val>
            <c:numRef>
              <c:f>'1f'!$B$11:$B$12</c:f>
              <c:numCache>
                <c:formatCode>0%</c:formatCode>
                <c:ptCount val="2"/>
                <c:pt idx="0">
                  <c:v>0.74099999999999999</c:v>
                </c:pt>
                <c:pt idx="1">
                  <c:v>0.223</c:v>
                </c:pt>
              </c:numCache>
            </c:numRef>
          </c:val>
          <c:extLst>
            <c:ext xmlns:c16="http://schemas.microsoft.com/office/drawing/2014/chart" uri="{C3380CC4-5D6E-409C-BE32-E72D297353CC}">
              <c16:uniqueId val="{00000004-6B00-4E42-9CAF-113A27A0DBAC}"/>
            </c:ext>
          </c:extLst>
        </c:ser>
        <c:dLbls>
          <c:showLegendKey val="0"/>
          <c:showVal val="0"/>
          <c:showCatName val="0"/>
          <c:showSerName val="0"/>
          <c:showPercent val="0"/>
          <c:showBubbleSize val="0"/>
        </c:dLbls>
        <c:gapWidth val="120"/>
        <c:overlap val="-27"/>
        <c:axId val="1273173487"/>
        <c:axId val="1273173967"/>
      </c:barChart>
      <c:catAx>
        <c:axId val="1273173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crossAx val="1273173967"/>
        <c:crosses val="autoZero"/>
        <c:auto val="1"/>
        <c:lblAlgn val="ctr"/>
        <c:lblOffset val="100"/>
        <c:noMultiLvlLbl val="0"/>
      </c:catAx>
      <c:valAx>
        <c:axId val="1273173967"/>
        <c:scaling>
          <c:orientation val="minMax"/>
        </c:scaling>
        <c:delete val="1"/>
        <c:axPos val="l"/>
        <c:numFmt formatCode="0%" sourceLinked="1"/>
        <c:majorTickMark val="none"/>
        <c:minorTickMark val="none"/>
        <c:tickLblPos val="nextTo"/>
        <c:crossAx val="127317348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rgbClr val="285087"/>
          </a:solidFill>
          <a:latin typeface="Ubuntu" panose="020B050403060203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43882"/>
              </a:solidFill>
              <a:ln>
                <a:noFill/>
              </a:ln>
              <a:effectLst/>
            </c:spPr>
            <c:extLst>
              <c:ext xmlns:c16="http://schemas.microsoft.com/office/drawing/2014/chart" uri="{C3380CC4-5D6E-409C-BE32-E72D297353CC}">
                <c16:uniqueId val="{00000001-B973-4C1E-A7D6-7E51B2F8E008}"/>
              </c:ext>
            </c:extLst>
          </c:dPt>
          <c:dPt>
            <c:idx val="1"/>
            <c:invertIfNegative val="0"/>
            <c:bubble3D val="0"/>
            <c:spPr>
              <a:solidFill>
                <a:srgbClr val="29B8CE"/>
              </a:solidFill>
              <a:ln>
                <a:noFill/>
              </a:ln>
              <a:effectLst/>
            </c:spPr>
            <c:extLst>
              <c:ext xmlns:c16="http://schemas.microsoft.com/office/drawing/2014/chart" uri="{C3380CC4-5D6E-409C-BE32-E72D297353CC}">
                <c16:uniqueId val="{00000003-B973-4C1E-A7D6-7E51B2F8E008}"/>
              </c:ext>
            </c:extLst>
          </c:dPt>
          <c:dLbls>
            <c:spPr>
              <a:noFill/>
              <a:ln>
                <a:noFill/>
              </a:ln>
              <a:effectLst/>
            </c:spPr>
            <c:txPr>
              <a:bodyPr rot="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'1g'!$A$11:$A$12</c:f>
              <c:strCache>
                <c:ptCount val="2"/>
                <c:pt idx="0">
                  <c:v>No</c:v>
                </c:pt>
                <c:pt idx="1">
                  <c:v>Yes</c:v>
                </c:pt>
              </c:strCache>
            </c:strRef>
          </c:cat>
          <c:val>
            <c:numRef>
              <c:f>'1g'!$B$11:$B$12</c:f>
              <c:numCache>
                <c:formatCode>0%</c:formatCode>
                <c:ptCount val="2"/>
                <c:pt idx="0">
                  <c:v>0.157</c:v>
                </c:pt>
                <c:pt idx="1">
                  <c:v>0.83699999999999997</c:v>
                </c:pt>
              </c:numCache>
            </c:numRef>
          </c:val>
          <c:extLst>
            <c:ext xmlns:c16="http://schemas.microsoft.com/office/drawing/2014/chart" uri="{C3380CC4-5D6E-409C-BE32-E72D297353CC}">
              <c16:uniqueId val="{00000004-B973-4C1E-A7D6-7E51B2F8E008}"/>
            </c:ext>
          </c:extLst>
        </c:ser>
        <c:dLbls>
          <c:showLegendKey val="0"/>
          <c:showVal val="0"/>
          <c:showCatName val="0"/>
          <c:showSerName val="0"/>
          <c:showPercent val="0"/>
          <c:showBubbleSize val="0"/>
        </c:dLbls>
        <c:gapWidth val="120"/>
        <c:overlap val="-27"/>
        <c:axId val="428364096"/>
        <c:axId val="428365056"/>
      </c:barChart>
      <c:catAx>
        <c:axId val="428364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crossAx val="428365056"/>
        <c:crosses val="autoZero"/>
        <c:auto val="1"/>
        <c:lblAlgn val="ctr"/>
        <c:lblOffset val="100"/>
        <c:noMultiLvlLbl val="0"/>
      </c:catAx>
      <c:valAx>
        <c:axId val="428365056"/>
        <c:scaling>
          <c:orientation val="minMax"/>
        </c:scaling>
        <c:delete val="1"/>
        <c:axPos val="l"/>
        <c:numFmt formatCode="0%" sourceLinked="1"/>
        <c:majorTickMark val="none"/>
        <c:minorTickMark val="none"/>
        <c:tickLblPos val="nextTo"/>
        <c:crossAx val="42836409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rgbClr val="285087"/>
          </a:solidFill>
          <a:latin typeface="Ubuntu" panose="020B050403060203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17513093794760237"/>
          <c:w val="0.99971325202011929"/>
          <c:h val="0.66586596390122788"/>
        </c:manualLayout>
      </c:layout>
      <c:barChart>
        <c:barDir val="col"/>
        <c:grouping val="clustered"/>
        <c:varyColors val="0"/>
        <c:ser>
          <c:idx val="0"/>
          <c:order val="0"/>
          <c:tx>
            <c:strRef>
              <c:f>'2a'!$B$10</c:f>
              <c:strCache>
                <c:ptCount val="1"/>
                <c:pt idx="0">
                  <c:v>No</c:v>
                </c:pt>
              </c:strCache>
            </c:strRef>
          </c:tx>
          <c:spPr>
            <a:solidFill>
              <a:srgbClr val="F4388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'2a'!$A$11:$A$13</c:f>
              <c:strCache>
                <c:ptCount val="3"/>
                <c:pt idx="0">
                  <c:v>Prevent violence against women, domestic abuse, and sexual violence before it starts</c:v>
                </c:pt>
                <c:pt idx="1">
                  <c:v>Keep victims protected from further harm</c:v>
                </c:pt>
                <c:pt idx="2">
                  <c:v>Offer help and support to those affected by violence against women, domestic abuse, and sexual violence </c:v>
                </c:pt>
              </c:strCache>
            </c:strRef>
          </c:cat>
          <c:val>
            <c:numRef>
              <c:f>'2a'!$B$11:$B$13</c:f>
              <c:numCache>
                <c:formatCode>0%</c:formatCode>
                <c:ptCount val="3"/>
                <c:pt idx="0">
                  <c:v>0.59199999999999997</c:v>
                </c:pt>
                <c:pt idx="1">
                  <c:v>0.56899999999999995</c:v>
                </c:pt>
                <c:pt idx="2">
                  <c:v>0.47599999999999998</c:v>
                </c:pt>
              </c:numCache>
            </c:numRef>
          </c:val>
          <c:extLst>
            <c:ext xmlns:c16="http://schemas.microsoft.com/office/drawing/2014/chart" uri="{C3380CC4-5D6E-409C-BE32-E72D297353CC}">
              <c16:uniqueId val="{00000000-763C-4A88-8767-3E2BF340A871}"/>
            </c:ext>
          </c:extLst>
        </c:ser>
        <c:ser>
          <c:idx val="1"/>
          <c:order val="1"/>
          <c:tx>
            <c:strRef>
              <c:f>'2a'!$C$10</c:f>
              <c:strCache>
                <c:ptCount val="1"/>
                <c:pt idx="0">
                  <c:v>Yes</c:v>
                </c:pt>
              </c:strCache>
            </c:strRef>
          </c:tx>
          <c:spPr>
            <a:solidFill>
              <a:srgbClr val="29B8CE"/>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'2a'!$A$11:$A$13</c:f>
              <c:strCache>
                <c:ptCount val="3"/>
                <c:pt idx="0">
                  <c:v>Prevent violence against women, domestic abuse, and sexual violence before it starts</c:v>
                </c:pt>
                <c:pt idx="1">
                  <c:v>Keep victims protected from further harm</c:v>
                </c:pt>
                <c:pt idx="2">
                  <c:v>Offer help and support to those affected by violence against women, domestic abuse, and sexual violence </c:v>
                </c:pt>
              </c:strCache>
            </c:strRef>
          </c:cat>
          <c:val>
            <c:numRef>
              <c:f>'2a'!$C$11:$C$13</c:f>
              <c:numCache>
                <c:formatCode>0%</c:formatCode>
                <c:ptCount val="3"/>
                <c:pt idx="0">
                  <c:v>0.4</c:v>
                </c:pt>
                <c:pt idx="1">
                  <c:v>0.42</c:v>
                </c:pt>
                <c:pt idx="2">
                  <c:v>0.51400000000000001</c:v>
                </c:pt>
              </c:numCache>
            </c:numRef>
          </c:val>
          <c:extLst>
            <c:ext xmlns:c16="http://schemas.microsoft.com/office/drawing/2014/chart" uri="{C3380CC4-5D6E-409C-BE32-E72D297353CC}">
              <c16:uniqueId val="{00000001-763C-4A88-8767-3E2BF340A871}"/>
            </c:ext>
          </c:extLst>
        </c:ser>
        <c:dLbls>
          <c:showLegendKey val="0"/>
          <c:showVal val="0"/>
          <c:showCatName val="0"/>
          <c:showSerName val="0"/>
          <c:showPercent val="0"/>
          <c:showBubbleSize val="0"/>
        </c:dLbls>
        <c:gapWidth val="120"/>
        <c:overlap val="-27"/>
        <c:axId val="228005280"/>
        <c:axId val="228012960"/>
      </c:barChart>
      <c:catAx>
        <c:axId val="228005280"/>
        <c:scaling>
          <c:orientation val="minMax"/>
        </c:scaling>
        <c:delete val="0"/>
        <c:axPos val="b"/>
        <c:numFmt formatCode="General" sourceLinked="1"/>
        <c:majorTickMark val="out"/>
        <c:minorTickMark val="none"/>
        <c:tickLblPos val="nextTo"/>
        <c:spPr>
          <a:noFill/>
          <a:ln w="12700" cap="flat" cmpd="sng" algn="ctr">
            <a:solidFill>
              <a:srgbClr val="E7E6E6">
                <a:lumMod val="90000"/>
              </a:srgbClr>
            </a:solidFill>
            <a:round/>
          </a:ln>
          <a:effectLst/>
        </c:spPr>
        <c:txPr>
          <a:bodyPr rot="-60000000" spcFirstLastPara="1" vertOverflow="ellipsis" vert="horz" wrap="square" anchor="ctr" anchorCtr="1"/>
          <a:lstStyle/>
          <a:p>
            <a:pPr algn="just">
              <a:defRPr sz="1200" b="0" i="0" u="none" strike="noStrike" kern="1200" baseline="0">
                <a:noFill/>
                <a:latin typeface="Ubuntu" panose="020B0504030602030204" pitchFamily="34" charset="0"/>
                <a:ea typeface="+mn-ea"/>
                <a:cs typeface="+mn-cs"/>
              </a:defRPr>
            </a:pPr>
            <a:endParaRPr lang="en-US"/>
          </a:p>
        </c:txPr>
        <c:crossAx val="228012960"/>
        <c:crosses val="autoZero"/>
        <c:auto val="0"/>
        <c:lblAlgn val="ctr"/>
        <c:lblOffset val="100"/>
        <c:noMultiLvlLbl val="0"/>
      </c:catAx>
      <c:valAx>
        <c:axId val="228012960"/>
        <c:scaling>
          <c:orientation val="minMax"/>
        </c:scaling>
        <c:delete val="1"/>
        <c:axPos val="l"/>
        <c:numFmt formatCode="0%" sourceLinked="1"/>
        <c:majorTickMark val="out"/>
        <c:minorTickMark val="none"/>
        <c:tickLblPos val="nextTo"/>
        <c:crossAx val="22800528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rgbClr val="285087"/>
          </a:solidFill>
          <a:latin typeface="Ubuntu" panose="020B0504030602030204" pitchFamily="34" charset="0"/>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43882"/>
              </a:solidFill>
              <a:ln>
                <a:noFill/>
              </a:ln>
              <a:effectLst/>
            </c:spPr>
            <c:extLst>
              <c:ext xmlns:c16="http://schemas.microsoft.com/office/drawing/2014/chart" uri="{C3380CC4-5D6E-409C-BE32-E72D297353CC}">
                <c16:uniqueId val="{00000001-8C6F-4CC5-A7A4-87F18B83BC29}"/>
              </c:ext>
            </c:extLst>
          </c:dPt>
          <c:dPt>
            <c:idx val="1"/>
            <c:invertIfNegative val="0"/>
            <c:bubble3D val="0"/>
            <c:spPr>
              <a:solidFill>
                <a:srgbClr val="29B8CE"/>
              </a:solidFill>
              <a:ln>
                <a:noFill/>
              </a:ln>
              <a:effectLst/>
            </c:spPr>
            <c:extLst>
              <c:ext xmlns:c16="http://schemas.microsoft.com/office/drawing/2014/chart" uri="{C3380CC4-5D6E-409C-BE32-E72D297353CC}">
                <c16:uniqueId val="{00000003-8C6F-4CC5-A7A4-87F18B83BC29}"/>
              </c:ext>
            </c:extLst>
          </c:dPt>
          <c:dLbls>
            <c:spPr>
              <a:noFill/>
              <a:ln>
                <a:noFill/>
              </a:ln>
              <a:effectLst/>
            </c:spPr>
            <c:txPr>
              <a:bodyPr rot="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'2c'!$A$11:$A$12</c:f>
              <c:strCache>
                <c:ptCount val="2"/>
                <c:pt idx="0">
                  <c:v>No</c:v>
                </c:pt>
                <c:pt idx="1">
                  <c:v>Yes</c:v>
                </c:pt>
              </c:strCache>
            </c:strRef>
          </c:cat>
          <c:val>
            <c:numRef>
              <c:f>'2c'!$B$11:$B$12</c:f>
              <c:numCache>
                <c:formatCode>0%</c:formatCode>
                <c:ptCount val="2"/>
                <c:pt idx="0">
                  <c:v>0.63</c:v>
                </c:pt>
                <c:pt idx="1">
                  <c:v>0.36299999999999999</c:v>
                </c:pt>
              </c:numCache>
            </c:numRef>
          </c:val>
          <c:extLst>
            <c:ext xmlns:c16="http://schemas.microsoft.com/office/drawing/2014/chart" uri="{C3380CC4-5D6E-409C-BE32-E72D297353CC}">
              <c16:uniqueId val="{00000004-8C6F-4CC5-A7A4-87F18B83BC29}"/>
            </c:ext>
          </c:extLst>
        </c:ser>
        <c:dLbls>
          <c:showLegendKey val="0"/>
          <c:showVal val="0"/>
          <c:showCatName val="0"/>
          <c:showSerName val="0"/>
          <c:showPercent val="0"/>
          <c:showBubbleSize val="0"/>
        </c:dLbls>
        <c:gapWidth val="120"/>
        <c:overlap val="-27"/>
        <c:axId val="280019568"/>
        <c:axId val="280033968"/>
      </c:barChart>
      <c:catAx>
        <c:axId val="2800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crossAx val="280033968"/>
        <c:crosses val="autoZero"/>
        <c:auto val="1"/>
        <c:lblAlgn val="ctr"/>
        <c:lblOffset val="100"/>
        <c:noMultiLvlLbl val="0"/>
      </c:catAx>
      <c:valAx>
        <c:axId val="280033968"/>
        <c:scaling>
          <c:orientation val="minMax"/>
        </c:scaling>
        <c:delete val="1"/>
        <c:axPos val="l"/>
        <c:numFmt formatCode="0%" sourceLinked="1"/>
        <c:majorTickMark val="none"/>
        <c:minorTickMark val="none"/>
        <c:tickLblPos val="nextTo"/>
        <c:crossAx val="28001956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rgbClr val="285087"/>
          </a:solidFill>
          <a:latin typeface="Ubuntu" panose="020B050403060203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098206425700153E-2"/>
          <c:y val="8.504740788835817E-2"/>
          <c:w val="0.9598035871485997"/>
          <c:h val="0.81235327429608784"/>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43882"/>
              </a:solidFill>
              <a:ln>
                <a:noFill/>
              </a:ln>
              <a:effectLst/>
            </c:spPr>
            <c:extLst>
              <c:ext xmlns:c16="http://schemas.microsoft.com/office/drawing/2014/chart" uri="{C3380CC4-5D6E-409C-BE32-E72D297353CC}">
                <c16:uniqueId val="{00000001-181A-4CE6-A37E-9B7FD3822F7A}"/>
              </c:ext>
            </c:extLst>
          </c:dPt>
          <c:dPt>
            <c:idx val="1"/>
            <c:invertIfNegative val="0"/>
            <c:bubble3D val="0"/>
            <c:spPr>
              <a:solidFill>
                <a:srgbClr val="50BAAB"/>
              </a:solidFill>
              <a:ln>
                <a:noFill/>
              </a:ln>
              <a:effectLst/>
            </c:spPr>
            <c:extLst>
              <c:ext xmlns:c16="http://schemas.microsoft.com/office/drawing/2014/chart" uri="{C3380CC4-5D6E-409C-BE32-E72D297353CC}">
                <c16:uniqueId val="{00000003-181A-4CE6-A37E-9B7FD3822F7A}"/>
              </c:ext>
            </c:extLst>
          </c:dPt>
          <c:dPt>
            <c:idx val="2"/>
            <c:invertIfNegative val="0"/>
            <c:bubble3D val="0"/>
            <c:spPr>
              <a:solidFill>
                <a:srgbClr val="FAC405"/>
              </a:solidFill>
              <a:ln>
                <a:noFill/>
              </a:ln>
              <a:effectLst/>
            </c:spPr>
            <c:extLst>
              <c:ext xmlns:c16="http://schemas.microsoft.com/office/drawing/2014/chart" uri="{C3380CC4-5D6E-409C-BE32-E72D297353CC}">
                <c16:uniqueId val="{00000005-181A-4CE6-A37E-9B7FD3822F7A}"/>
              </c:ext>
            </c:extLst>
          </c:dPt>
          <c:dPt>
            <c:idx val="3"/>
            <c:invertIfNegative val="0"/>
            <c:bubble3D val="0"/>
            <c:spPr>
              <a:solidFill>
                <a:srgbClr val="29B8CE"/>
              </a:solidFill>
              <a:ln>
                <a:noFill/>
              </a:ln>
              <a:effectLst/>
            </c:spPr>
            <c:extLst>
              <c:ext xmlns:c16="http://schemas.microsoft.com/office/drawing/2014/chart" uri="{C3380CC4-5D6E-409C-BE32-E72D297353CC}">
                <c16:uniqueId val="{00000007-181A-4CE6-A37E-9B7FD3822F7A}"/>
              </c:ext>
            </c:extLst>
          </c:dPt>
          <c:dPt>
            <c:idx val="4"/>
            <c:invertIfNegative val="0"/>
            <c:bubble3D val="0"/>
            <c:spPr>
              <a:solidFill>
                <a:srgbClr val="285087"/>
              </a:solidFill>
              <a:ln>
                <a:noFill/>
              </a:ln>
              <a:effectLst/>
            </c:spPr>
            <c:extLst>
              <c:ext xmlns:c16="http://schemas.microsoft.com/office/drawing/2014/chart" uri="{C3380CC4-5D6E-409C-BE32-E72D297353CC}">
                <c16:uniqueId val="{00000009-181A-4CE6-A37E-9B7FD3822F7A}"/>
              </c:ext>
            </c:extLst>
          </c:dPt>
          <c:dLbls>
            <c:spPr>
              <a:noFill/>
              <a:ln>
                <a:noFill/>
              </a:ln>
              <a:effectLst/>
            </c:spPr>
            <c:txPr>
              <a:bodyPr rot="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'2d'!$G$10:$G$14</c:f>
              <c:strCache>
                <c:ptCount val="5"/>
                <c:pt idx="0">
                  <c:v>Don’t know</c:v>
                </c:pt>
                <c:pt idx="1">
                  <c:v>Strongly oppose</c:v>
                </c:pt>
                <c:pt idx="2">
                  <c:v>Tend to oppose</c:v>
                </c:pt>
                <c:pt idx="3">
                  <c:v>Tend to support</c:v>
                </c:pt>
                <c:pt idx="4">
                  <c:v>Strongly support</c:v>
                </c:pt>
              </c:strCache>
            </c:strRef>
          </c:cat>
          <c:val>
            <c:numRef>
              <c:f>'2d'!$H$10:$H$14</c:f>
              <c:numCache>
                <c:formatCode>0%</c:formatCode>
                <c:ptCount val="5"/>
                <c:pt idx="0">
                  <c:v>2.5999999999999999E-2</c:v>
                </c:pt>
                <c:pt idx="1">
                  <c:v>8.0000000000000002E-3</c:v>
                </c:pt>
                <c:pt idx="2">
                  <c:v>7.0000000000000001E-3</c:v>
                </c:pt>
                <c:pt idx="3">
                  <c:v>0.10299999999999999</c:v>
                </c:pt>
                <c:pt idx="4">
                  <c:v>0.85099999999999998</c:v>
                </c:pt>
              </c:numCache>
            </c:numRef>
          </c:val>
          <c:extLst>
            <c:ext xmlns:c16="http://schemas.microsoft.com/office/drawing/2014/chart" uri="{C3380CC4-5D6E-409C-BE32-E72D297353CC}">
              <c16:uniqueId val="{0000000A-181A-4CE6-A37E-9B7FD3822F7A}"/>
            </c:ext>
          </c:extLst>
        </c:ser>
        <c:dLbls>
          <c:showLegendKey val="0"/>
          <c:showVal val="0"/>
          <c:showCatName val="0"/>
          <c:showSerName val="0"/>
          <c:showPercent val="0"/>
          <c:showBubbleSize val="0"/>
        </c:dLbls>
        <c:gapWidth val="120"/>
        <c:overlap val="-27"/>
        <c:axId val="327747600"/>
        <c:axId val="327764400"/>
      </c:barChart>
      <c:catAx>
        <c:axId val="32774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crossAx val="327764400"/>
        <c:crosses val="autoZero"/>
        <c:auto val="1"/>
        <c:lblAlgn val="ctr"/>
        <c:lblOffset val="100"/>
        <c:noMultiLvlLbl val="0"/>
      </c:catAx>
      <c:valAx>
        <c:axId val="327764400"/>
        <c:scaling>
          <c:orientation val="minMax"/>
        </c:scaling>
        <c:delete val="1"/>
        <c:axPos val="l"/>
        <c:numFmt formatCode="0%" sourceLinked="1"/>
        <c:majorTickMark val="none"/>
        <c:minorTickMark val="none"/>
        <c:tickLblPos val="nextTo"/>
        <c:crossAx val="32774760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rgbClr val="285087"/>
          </a:solidFill>
          <a:latin typeface="Ubuntu" panose="020B050403060203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953220794490635"/>
          <c:y val="0.13499727437972761"/>
          <c:w val="0.46915217939027465"/>
          <c:h val="0.77595938650919649"/>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29B8CE"/>
              </a:solidFill>
              <a:ln>
                <a:noFill/>
              </a:ln>
              <a:effectLst/>
            </c:spPr>
            <c:extLst>
              <c:ext xmlns:c16="http://schemas.microsoft.com/office/drawing/2014/chart" uri="{C3380CC4-5D6E-409C-BE32-E72D297353CC}">
                <c16:uniqueId val="{00000001-9A57-4D4F-9103-3EE76B490F8F}"/>
              </c:ext>
            </c:extLst>
          </c:dPt>
          <c:dPt>
            <c:idx val="1"/>
            <c:invertIfNegative val="0"/>
            <c:bubble3D val="0"/>
            <c:spPr>
              <a:solidFill>
                <a:srgbClr val="285087"/>
              </a:solidFill>
              <a:ln>
                <a:noFill/>
              </a:ln>
              <a:effectLst/>
            </c:spPr>
            <c:extLst>
              <c:ext xmlns:c16="http://schemas.microsoft.com/office/drawing/2014/chart" uri="{C3380CC4-5D6E-409C-BE32-E72D297353CC}">
                <c16:uniqueId val="{00000003-9A57-4D4F-9103-3EE76B490F8F}"/>
              </c:ext>
            </c:extLst>
          </c:dPt>
          <c:dPt>
            <c:idx val="2"/>
            <c:invertIfNegative val="0"/>
            <c:bubble3D val="0"/>
            <c:spPr>
              <a:solidFill>
                <a:srgbClr val="F43882"/>
              </a:solidFill>
              <a:ln>
                <a:noFill/>
              </a:ln>
              <a:effectLst/>
            </c:spPr>
            <c:extLst>
              <c:ext xmlns:c16="http://schemas.microsoft.com/office/drawing/2014/chart" uri="{C3380CC4-5D6E-409C-BE32-E72D297353CC}">
                <c16:uniqueId val="{00000005-9A57-4D4F-9103-3EE76B490F8F}"/>
              </c:ext>
            </c:extLst>
          </c:dPt>
          <c:dLbls>
            <c:spPr>
              <a:noFill/>
              <a:ln>
                <a:noFill/>
              </a:ln>
              <a:effectLst/>
            </c:spPr>
            <c:txPr>
              <a:bodyPr rot="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'2f'!$G$11:$G$13</c:f>
              <c:strCache>
                <c:ptCount val="3"/>
                <c:pt idx="0">
                  <c:v>Yes, me</c:v>
                </c:pt>
                <c:pt idx="1">
                  <c:v>Yes, someone I know </c:v>
                </c:pt>
                <c:pt idx="2">
                  <c:v>No (exclusive response)</c:v>
                </c:pt>
              </c:strCache>
            </c:strRef>
          </c:cat>
          <c:val>
            <c:numRef>
              <c:f>'2f'!$H$11:$H$13</c:f>
              <c:numCache>
                <c:formatCode>0%</c:formatCode>
                <c:ptCount val="3"/>
                <c:pt idx="0">
                  <c:v>0.20399999999999999</c:v>
                </c:pt>
                <c:pt idx="1">
                  <c:v>0.42</c:v>
                </c:pt>
                <c:pt idx="2">
                  <c:v>0.41699999999999998</c:v>
                </c:pt>
              </c:numCache>
            </c:numRef>
          </c:val>
          <c:extLst>
            <c:ext xmlns:c16="http://schemas.microsoft.com/office/drawing/2014/chart" uri="{C3380CC4-5D6E-409C-BE32-E72D297353CC}">
              <c16:uniqueId val="{00000006-9A57-4D4F-9103-3EE76B490F8F}"/>
            </c:ext>
          </c:extLst>
        </c:ser>
        <c:dLbls>
          <c:showLegendKey val="0"/>
          <c:showVal val="0"/>
          <c:showCatName val="0"/>
          <c:showSerName val="0"/>
          <c:showPercent val="0"/>
          <c:showBubbleSize val="0"/>
        </c:dLbls>
        <c:gapWidth val="120"/>
        <c:axId val="428362656"/>
        <c:axId val="1833249920"/>
      </c:barChart>
      <c:catAx>
        <c:axId val="4283626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200" b="0" i="0" u="none" strike="noStrike" kern="1200" baseline="0">
                <a:solidFill>
                  <a:srgbClr val="285087"/>
                </a:solidFill>
                <a:latin typeface="Ubuntu" panose="020B0504030602030204" pitchFamily="34" charset="0"/>
                <a:ea typeface="+mn-ea"/>
                <a:cs typeface="+mn-cs"/>
              </a:defRPr>
            </a:pPr>
            <a:endParaRPr lang="en-US"/>
          </a:p>
        </c:txPr>
        <c:crossAx val="1833249920"/>
        <c:crosses val="autoZero"/>
        <c:auto val="1"/>
        <c:lblAlgn val="ctr"/>
        <c:lblOffset val="100"/>
        <c:noMultiLvlLbl val="0"/>
      </c:catAx>
      <c:valAx>
        <c:axId val="1833249920"/>
        <c:scaling>
          <c:orientation val="minMax"/>
        </c:scaling>
        <c:delete val="1"/>
        <c:axPos val="t"/>
        <c:numFmt formatCode="0%" sourceLinked="1"/>
        <c:majorTickMark val="none"/>
        <c:minorTickMark val="none"/>
        <c:tickLblPos val="nextTo"/>
        <c:crossAx val="42836265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rgbClr val="285087"/>
          </a:solidFill>
          <a:latin typeface="Ubuntu" panose="020B050403060203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150481189851271E-2"/>
          <c:y val="1.0551882460973371E-2"/>
          <c:w val="0.87129396325459318"/>
          <c:h val="0.89179155188246095"/>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43882"/>
              </a:solidFill>
              <a:ln>
                <a:noFill/>
              </a:ln>
              <a:effectLst/>
            </c:spPr>
            <c:extLst>
              <c:ext xmlns:c16="http://schemas.microsoft.com/office/drawing/2014/chart" uri="{C3380CC4-5D6E-409C-BE32-E72D297353CC}">
                <c16:uniqueId val="{00000001-6E67-432E-B789-5A8E90A0141F}"/>
              </c:ext>
            </c:extLst>
          </c:dPt>
          <c:dPt>
            <c:idx val="1"/>
            <c:invertIfNegative val="0"/>
            <c:bubble3D val="0"/>
            <c:spPr>
              <a:solidFill>
                <a:srgbClr val="29B8CE"/>
              </a:solidFill>
              <a:ln>
                <a:noFill/>
              </a:ln>
              <a:effectLst/>
            </c:spPr>
            <c:extLst>
              <c:ext xmlns:c16="http://schemas.microsoft.com/office/drawing/2014/chart" uri="{C3380CC4-5D6E-409C-BE32-E72D297353CC}">
                <c16:uniqueId val="{00000003-6E67-432E-B789-5A8E90A0141F}"/>
              </c:ext>
            </c:extLst>
          </c:dPt>
          <c:dLbls>
            <c:spPr>
              <a:noFill/>
              <a:ln>
                <a:noFill/>
              </a:ln>
              <a:effectLst/>
            </c:spPr>
            <c:txPr>
              <a:bodyPr rot="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'3a'!$A$11:$A$12</c:f>
              <c:strCache>
                <c:ptCount val="2"/>
                <c:pt idx="0">
                  <c:v>No</c:v>
                </c:pt>
                <c:pt idx="1">
                  <c:v>Yes</c:v>
                </c:pt>
              </c:strCache>
            </c:strRef>
          </c:cat>
          <c:val>
            <c:numRef>
              <c:f>'3a'!$B$11:$B$12</c:f>
              <c:numCache>
                <c:formatCode>0%</c:formatCode>
                <c:ptCount val="2"/>
                <c:pt idx="0">
                  <c:v>2.4799999999999999E-2</c:v>
                </c:pt>
                <c:pt idx="1">
                  <c:v>0.97399999999999998</c:v>
                </c:pt>
              </c:numCache>
            </c:numRef>
          </c:val>
          <c:extLst>
            <c:ext xmlns:c16="http://schemas.microsoft.com/office/drawing/2014/chart" uri="{C3380CC4-5D6E-409C-BE32-E72D297353CC}">
              <c16:uniqueId val="{00000004-6E67-432E-B789-5A8E90A0141F}"/>
            </c:ext>
          </c:extLst>
        </c:ser>
        <c:dLbls>
          <c:showLegendKey val="0"/>
          <c:showVal val="0"/>
          <c:showCatName val="0"/>
          <c:showSerName val="0"/>
          <c:showPercent val="0"/>
          <c:showBubbleSize val="0"/>
        </c:dLbls>
        <c:gapWidth val="120"/>
        <c:overlap val="-27"/>
        <c:axId val="225046336"/>
        <c:axId val="225046816"/>
      </c:barChart>
      <c:catAx>
        <c:axId val="225046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85087"/>
                </a:solidFill>
                <a:latin typeface="Ubuntu" panose="020B0504030602030204" pitchFamily="34" charset="0"/>
                <a:ea typeface="+mn-ea"/>
                <a:cs typeface="+mn-cs"/>
              </a:defRPr>
            </a:pPr>
            <a:endParaRPr lang="en-US"/>
          </a:p>
        </c:txPr>
        <c:crossAx val="225046816"/>
        <c:crosses val="autoZero"/>
        <c:auto val="1"/>
        <c:lblAlgn val="ctr"/>
        <c:lblOffset val="100"/>
        <c:noMultiLvlLbl val="0"/>
      </c:catAx>
      <c:valAx>
        <c:axId val="225046816"/>
        <c:scaling>
          <c:orientation val="minMax"/>
        </c:scaling>
        <c:delete val="1"/>
        <c:axPos val="l"/>
        <c:numFmt formatCode="0%" sourceLinked="1"/>
        <c:majorTickMark val="none"/>
        <c:minorTickMark val="none"/>
        <c:tickLblPos val="nextTo"/>
        <c:crossAx val="22504633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rgbClr val="285087"/>
          </a:solidFill>
          <a:latin typeface="Ubuntu" panose="020B050403060203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0.07981</cdr:x>
      <cdr:y>0.84612</cdr:y>
    </cdr:from>
    <cdr:to>
      <cdr:x>0.12022</cdr:x>
      <cdr:y>0.90862</cdr:y>
    </cdr:to>
    <cdr:sp macro="" textlink="">
      <cdr:nvSpPr>
        <cdr:cNvPr id="2" name="TextBox 1">
          <a:extLst xmlns:a="http://schemas.openxmlformats.org/drawingml/2006/main">
            <a:ext uri="{FF2B5EF4-FFF2-40B4-BE49-F238E27FC236}">
              <a16:creationId xmlns:a16="http://schemas.microsoft.com/office/drawing/2014/main" id="{99D50BEC-3203-3D27-A8CE-A6DA53A42452}"/>
            </a:ext>
          </a:extLst>
        </cdr:cNvPr>
        <cdr:cNvSpPr txBox="1"/>
      </cdr:nvSpPr>
      <cdr:spPr>
        <a:xfrm xmlns:a="http://schemas.openxmlformats.org/drawingml/2006/main">
          <a:off x="771245" y="3616466"/>
          <a:ext cx="390504" cy="2671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kern="1200" dirty="0">
              <a:solidFill>
                <a:srgbClr val="285087"/>
              </a:solidFill>
              <a:latin typeface="Ubuntu" panose="020B0504030602030204" pitchFamily="34" charset="0"/>
            </a:rPr>
            <a:t>No</a:t>
          </a:r>
        </a:p>
      </cdr:txBody>
    </cdr:sp>
  </cdr:relSizeAnchor>
  <cdr:relSizeAnchor xmlns:cdr="http://schemas.openxmlformats.org/drawingml/2006/chartDrawing">
    <cdr:from>
      <cdr:x>0.74378</cdr:x>
      <cdr:y>0.84274</cdr:y>
    </cdr:from>
    <cdr:to>
      <cdr:x>0.78418</cdr:x>
      <cdr:y>0.90524</cdr:y>
    </cdr:to>
    <cdr:sp macro="" textlink="">
      <cdr:nvSpPr>
        <cdr:cNvPr id="4" name="TextBox 1">
          <a:extLst xmlns:a="http://schemas.openxmlformats.org/drawingml/2006/main">
            <a:ext uri="{FF2B5EF4-FFF2-40B4-BE49-F238E27FC236}">
              <a16:creationId xmlns:a16="http://schemas.microsoft.com/office/drawing/2014/main" id="{7A861BBC-996C-B903-527B-936BFE7CBC48}"/>
            </a:ext>
          </a:extLst>
        </cdr:cNvPr>
        <cdr:cNvSpPr txBox="1"/>
      </cdr:nvSpPr>
      <cdr:spPr>
        <a:xfrm xmlns:a="http://schemas.openxmlformats.org/drawingml/2006/main">
          <a:off x="7187512" y="3602010"/>
          <a:ext cx="390406" cy="2671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kern="1200" dirty="0">
              <a:solidFill>
                <a:srgbClr val="285087"/>
              </a:solidFill>
              <a:latin typeface="Ubuntu" panose="020B0504030602030204" pitchFamily="34" charset="0"/>
            </a:rPr>
            <a:t>No</a:t>
          </a:r>
        </a:p>
      </cdr:txBody>
    </cdr:sp>
  </cdr:relSizeAnchor>
  <cdr:relSizeAnchor xmlns:cdr="http://schemas.openxmlformats.org/drawingml/2006/chartDrawing">
    <cdr:from>
      <cdr:x>0.20418</cdr:x>
      <cdr:y>0.84878</cdr:y>
    </cdr:from>
    <cdr:to>
      <cdr:x>0.24911</cdr:x>
      <cdr:y>0.91128</cdr:y>
    </cdr:to>
    <cdr:sp macro="" textlink="">
      <cdr:nvSpPr>
        <cdr:cNvPr id="6" name="TextBox 1">
          <a:extLst xmlns:a="http://schemas.openxmlformats.org/drawingml/2006/main">
            <a:ext uri="{FF2B5EF4-FFF2-40B4-BE49-F238E27FC236}">
              <a16:creationId xmlns:a16="http://schemas.microsoft.com/office/drawing/2014/main" id="{5B0E78F2-F9A8-C310-19DD-199AF34DFFF7}"/>
            </a:ext>
          </a:extLst>
        </cdr:cNvPr>
        <cdr:cNvSpPr txBox="1"/>
      </cdr:nvSpPr>
      <cdr:spPr>
        <a:xfrm xmlns:a="http://schemas.openxmlformats.org/drawingml/2006/main">
          <a:off x="1973102" y="3627830"/>
          <a:ext cx="434183" cy="2671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kern="1200" dirty="0">
              <a:solidFill>
                <a:srgbClr val="285087"/>
              </a:solidFill>
              <a:latin typeface="Ubuntu" panose="020B0504030602030204" pitchFamily="34" charset="0"/>
            </a:rPr>
            <a:t>Yes</a:t>
          </a:r>
        </a:p>
      </cdr:txBody>
    </cdr:sp>
  </cdr:relSizeAnchor>
  <cdr:relSizeAnchor xmlns:cdr="http://schemas.openxmlformats.org/drawingml/2006/chartDrawing">
    <cdr:from>
      <cdr:x>0.86691</cdr:x>
      <cdr:y>0.84248</cdr:y>
    </cdr:from>
    <cdr:to>
      <cdr:x>0.91184</cdr:x>
      <cdr:y>0.90498</cdr:y>
    </cdr:to>
    <cdr:sp macro="" textlink="">
      <cdr:nvSpPr>
        <cdr:cNvPr id="8" name="TextBox 1">
          <a:extLst xmlns:a="http://schemas.openxmlformats.org/drawingml/2006/main">
            <a:ext uri="{FF2B5EF4-FFF2-40B4-BE49-F238E27FC236}">
              <a16:creationId xmlns:a16="http://schemas.microsoft.com/office/drawing/2014/main" id="{C9CD1773-8427-4472-8C52-0F7A6B3FB161}"/>
            </a:ext>
          </a:extLst>
        </cdr:cNvPr>
        <cdr:cNvSpPr txBox="1"/>
      </cdr:nvSpPr>
      <cdr:spPr>
        <a:xfrm xmlns:a="http://schemas.openxmlformats.org/drawingml/2006/main">
          <a:off x="8377383" y="3600898"/>
          <a:ext cx="434183" cy="2671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kern="1200" dirty="0">
              <a:solidFill>
                <a:srgbClr val="285087"/>
              </a:solidFill>
              <a:latin typeface="Ubuntu" panose="020B0504030602030204" pitchFamily="34" charset="0"/>
            </a:rPr>
            <a:t>Yes</a:t>
          </a:r>
        </a:p>
      </cdr:txBody>
    </cdr:sp>
  </cdr:relSizeAnchor>
</c:userShapes>
</file>

<file path=ppt/drawings/drawing2.xml><?xml version="1.0" encoding="utf-8"?>
<c:userShapes xmlns:c="http://schemas.openxmlformats.org/drawingml/2006/chart">
  <cdr:relSizeAnchor xmlns:cdr="http://schemas.openxmlformats.org/drawingml/2006/chartDrawing">
    <cdr:from>
      <cdr:x>0.72496</cdr:x>
      <cdr:y>0.07843</cdr:y>
    </cdr:from>
    <cdr:to>
      <cdr:x>1</cdr:x>
      <cdr:y>0.24889</cdr:y>
    </cdr:to>
    <cdr:sp macro="" textlink="">
      <cdr:nvSpPr>
        <cdr:cNvPr id="2" name="Callout: Bent Line with No Border 1">
          <a:extLst xmlns:a="http://schemas.openxmlformats.org/drawingml/2006/main">
            <a:ext uri="{FF2B5EF4-FFF2-40B4-BE49-F238E27FC236}">
              <a16:creationId xmlns:a16="http://schemas.microsoft.com/office/drawing/2014/main" id="{C3C19C00-3A83-8185-1ADB-823839AAFF49}"/>
            </a:ext>
          </a:extLst>
        </cdr:cNvPr>
        <cdr:cNvSpPr/>
      </cdr:nvSpPr>
      <cdr:spPr>
        <a:xfrm xmlns:a="http://schemas.openxmlformats.org/drawingml/2006/main">
          <a:off x="6905690" y="330909"/>
          <a:ext cx="2619910" cy="719193"/>
        </a:xfrm>
        <a:prstGeom xmlns:a="http://schemas.openxmlformats.org/drawingml/2006/main" prst="callout2">
          <a:avLst>
            <a:gd name="adj1" fmla="val 18750"/>
            <a:gd name="adj2" fmla="val -490"/>
            <a:gd name="adj3" fmla="val 18750"/>
            <a:gd name="adj4" fmla="val -16667"/>
            <a:gd name="adj5" fmla="val 72115"/>
            <a:gd name="adj6" fmla="val -27843"/>
          </a:avLst>
        </a:prstGeom>
        <a:noFill xmlns:a="http://schemas.openxmlformats.org/drawingml/2006/main"/>
        <a:ln xmlns:a="http://schemas.openxmlformats.org/drawingml/2006/main" w="19050">
          <a:solidFill>
            <a:srgbClr val="F4388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GB" sz="1200" kern="1200" dirty="0">
              <a:solidFill>
                <a:srgbClr val="285087"/>
              </a:solidFill>
              <a:latin typeface="Ubuntu" panose="020B0504030602030204" pitchFamily="34" charset="0"/>
            </a:rPr>
            <a:t>Providing more money to services to make them more affordable to families (e.g. transport)</a:t>
          </a:r>
        </a:p>
      </cdr:txBody>
    </cdr:sp>
  </cdr:relSizeAnchor>
  <cdr:relSizeAnchor xmlns:cdr="http://schemas.openxmlformats.org/drawingml/2006/chartDrawing">
    <cdr:from>
      <cdr:x>0</cdr:x>
      <cdr:y>0.07843</cdr:y>
    </cdr:from>
    <cdr:to>
      <cdr:x>0.27504</cdr:x>
      <cdr:y>0.24889</cdr:y>
    </cdr:to>
    <cdr:sp macro="" textlink="">
      <cdr:nvSpPr>
        <cdr:cNvPr id="5" name="Callout: Bent Line with No Border 4">
          <a:extLst xmlns:a="http://schemas.openxmlformats.org/drawingml/2006/main">
            <a:ext uri="{FF2B5EF4-FFF2-40B4-BE49-F238E27FC236}">
              <a16:creationId xmlns:a16="http://schemas.microsoft.com/office/drawing/2014/main" id="{FAB0FF64-4278-D6BA-ED0F-1C35794DA7B1}"/>
            </a:ext>
          </a:extLst>
        </cdr:cNvPr>
        <cdr:cNvSpPr/>
      </cdr:nvSpPr>
      <cdr:spPr>
        <a:xfrm xmlns:a="http://schemas.openxmlformats.org/drawingml/2006/main" flipH="1">
          <a:off x="0" y="330909"/>
          <a:ext cx="2619910" cy="719193"/>
        </a:xfrm>
        <a:prstGeom xmlns:a="http://schemas.openxmlformats.org/drawingml/2006/main" prst="callout2">
          <a:avLst>
            <a:gd name="adj1" fmla="val 18750"/>
            <a:gd name="adj2" fmla="val -490"/>
            <a:gd name="adj3" fmla="val 18750"/>
            <a:gd name="adj4" fmla="val -16667"/>
            <a:gd name="adj5" fmla="val 72115"/>
            <a:gd name="adj6" fmla="val -27843"/>
          </a:avLst>
        </a:prstGeom>
        <a:noFill xmlns:a="http://schemas.openxmlformats.org/drawingml/2006/main"/>
        <a:ln xmlns:a="http://schemas.openxmlformats.org/drawingml/2006/main" w="19050">
          <a:solidFill>
            <a:srgbClr val="29B8CE"/>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GB" sz="1200" kern="1200" dirty="0">
              <a:solidFill>
                <a:srgbClr val="285087"/>
              </a:solidFill>
              <a:latin typeface="Ubuntu" panose="020B0504030602030204" pitchFamily="34" charset="0"/>
            </a:rPr>
            <a:t>Providing more money to families to increase their household income</a:t>
          </a:r>
        </a:p>
      </cdr:txBody>
    </cdr:sp>
  </cdr:relSizeAnchor>
  <cdr:relSizeAnchor xmlns:cdr="http://schemas.openxmlformats.org/drawingml/2006/chartDrawing">
    <cdr:from>
      <cdr:x>0.53612</cdr:x>
      <cdr:y>0.90301</cdr:y>
    </cdr:from>
    <cdr:to>
      <cdr:x>0.66359</cdr:x>
      <cdr:y>0.97198</cdr:y>
    </cdr:to>
    <cdr:sp macro="" textlink="">
      <cdr:nvSpPr>
        <cdr:cNvPr id="9" name="Callout: Bent Line with No Border 8">
          <a:extLst xmlns:a="http://schemas.openxmlformats.org/drawingml/2006/main">
            <a:ext uri="{FF2B5EF4-FFF2-40B4-BE49-F238E27FC236}">
              <a16:creationId xmlns:a16="http://schemas.microsoft.com/office/drawing/2014/main" id="{37539EC8-0A5E-AEC5-DDC3-00EE7C42DEFC}"/>
            </a:ext>
          </a:extLst>
        </cdr:cNvPr>
        <cdr:cNvSpPr/>
      </cdr:nvSpPr>
      <cdr:spPr>
        <a:xfrm xmlns:a="http://schemas.openxmlformats.org/drawingml/2006/main">
          <a:off x="5106850" y="4304688"/>
          <a:ext cx="1214277" cy="328773"/>
        </a:xfrm>
        <a:prstGeom xmlns:a="http://schemas.openxmlformats.org/drawingml/2006/main" prst="callout2">
          <a:avLst>
            <a:gd name="adj1" fmla="val 40625"/>
            <a:gd name="adj2" fmla="val -996"/>
            <a:gd name="adj3" fmla="val 40625"/>
            <a:gd name="adj4" fmla="val -21289"/>
            <a:gd name="adj5" fmla="val -31250"/>
            <a:gd name="adj6" fmla="val -34189"/>
          </a:avLst>
        </a:prstGeom>
        <a:noFill xmlns:a="http://schemas.openxmlformats.org/drawingml/2006/main"/>
        <a:ln xmlns:a="http://schemas.openxmlformats.org/drawingml/2006/main" w="19050">
          <a:solidFill>
            <a:srgbClr val="50BAAB"/>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GB" sz="1200" kern="1200" dirty="0">
              <a:solidFill>
                <a:srgbClr val="285087"/>
              </a:solidFill>
              <a:latin typeface="Ubuntu" panose="020B0504030602030204" pitchFamily="34" charset="0"/>
            </a:rPr>
            <a:t>Don’t know</a:t>
          </a:r>
        </a:p>
      </cdr:txBody>
    </cdr:sp>
  </cdr:relSizeAnchor>
  <cdr:relSizeAnchor xmlns:cdr="http://schemas.openxmlformats.org/drawingml/2006/chartDrawing">
    <cdr:from>
      <cdr:x>0.17068</cdr:x>
      <cdr:y>0.7878</cdr:y>
    </cdr:from>
    <cdr:to>
      <cdr:x>0.31192</cdr:x>
      <cdr:y>0.85677</cdr:y>
    </cdr:to>
    <cdr:sp macro="" textlink="">
      <cdr:nvSpPr>
        <cdr:cNvPr id="10" name="Callout: Bent Line with No Border 9">
          <a:extLst xmlns:a="http://schemas.openxmlformats.org/drawingml/2006/main">
            <a:ext uri="{FF2B5EF4-FFF2-40B4-BE49-F238E27FC236}">
              <a16:creationId xmlns:a16="http://schemas.microsoft.com/office/drawing/2014/main" id="{BDCC4872-E6B4-59E3-477B-19A072BC2787}"/>
            </a:ext>
          </a:extLst>
        </cdr:cNvPr>
        <cdr:cNvSpPr/>
      </cdr:nvSpPr>
      <cdr:spPr>
        <a:xfrm xmlns:a="http://schemas.openxmlformats.org/drawingml/2006/main" flipH="1">
          <a:off x="1625837" y="3755453"/>
          <a:ext cx="1345343" cy="328773"/>
        </a:xfrm>
        <a:prstGeom xmlns:a="http://schemas.openxmlformats.org/drawingml/2006/main" prst="callout2">
          <a:avLst>
            <a:gd name="adj1" fmla="val 40625"/>
            <a:gd name="adj2" fmla="val -996"/>
            <a:gd name="adj3" fmla="val 40625"/>
            <a:gd name="adj4" fmla="val -21289"/>
            <a:gd name="adj5" fmla="val -31250"/>
            <a:gd name="adj6" fmla="val -34189"/>
          </a:avLst>
        </a:prstGeom>
        <a:solidFill xmlns:a="http://schemas.openxmlformats.org/drawingml/2006/main">
          <a:schemeClr val="bg1"/>
        </a:solidFill>
        <a:ln xmlns:a="http://schemas.openxmlformats.org/drawingml/2006/main" w="19050">
          <a:solidFill>
            <a:schemeClr val="bg2">
              <a:lumMod val="75000"/>
            </a:schemeClr>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GB" sz="1200" kern="1200" dirty="0">
              <a:solidFill>
                <a:srgbClr val="285087"/>
              </a:solidFill>
              <a:latin typeface="Ubuntu" panose="020B0504030602030204" pitchFamily="34" charset="0"/>
            </a:rPr>
            <a:t>Prefer not to say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75ADF-8B48-4FAB-ADA9-F8F3E0B56FD3}" type="datetimeFigureOut">
              <a:rPr lang="en-GB" smtClean="0"/>
              <a:t>17/06/2026</a:t>
            </a:fld>
            <a:endParaRPr lang="en-GB"/>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627DA0-F691-4EFE-8CAB-70CA07B0260F}" type="slidenum">
              <a:rPr lang="en-GB" smtClean="0"/>
              <a:t>‹#›</a:t>
            </a:fld>
            <a:endParaRPr lang="en-GB"/>
          </a:p>
        </p:txBody>
      </p:sp>
    </p:spTree>
    <p:extLst>
      <p:ext uri="{BB962C8B-B14F-4D97-AF65-F5344CB8AC3E}">
        <p14:creationId xmlns:p14="http://schemas.microsoft.com/office/powerpoint/2010/main" val="3418229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575CD96-4109-4A1F-83B9-AF57618ABD3A}" type="slidenum">
              <a:rPr lang="en-GB" smtClean="0"/>
              <a:t>2</a:t>
            </a:fld>
            <a:endParaRPr lang="en-GB"/>
          </a:p>
        </p:txBody>
      </p:sp>
    </p:spTree>
    <p:extLst>
      <p:ext uri="{BB962C8B-B14F-4D97-AF65-F5344CB8AC3E}">
        <p14:creationId xmlns:p14="http://schemas.microsoft.com/office/powerpoint/2010/main" val="5390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75CD96-4109-4A1F-83B9-AF57618ABD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7632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627DA0-F691-4EFE-8CAB-70CA07B0260F}" type="slidenum">
              <a:rPr lang="en-GB" smtClean="0"/>
              <a:t>9</a:t>
            </a:fld>
            <a:endParaRPr lang="en-GB"/>
          </a:p>
        </p:txBody>
      </p:sp>
    </p:spTree>
    <p:extLst>
      <p:ext uri="{BB962C8B-B14F-4D97-AF65-F5344CB8AC3E}">
        <p14:creationId xmlns:p14="http://schemas.microsoft.com/office/powerpoint/2010/main" val="4044464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627DA0-F691-4EFE-8CAB-70CA07B0260F}" type="slidenum">
              <a:rPr lang="en-GB" smtClean="0"/>
              <a:t>32</a:t>
            </a:fld>
            <a:endParaRPr lang="en-GB"/>
          </a:p>
        </p:txBody>
      </p:sp>
    </p:spTree>
    <p:extLst>
      <p:ext uri="{BB962C8B-B14F-4D97-AF65-F5344CB8AC3E}">
        <p14:creationId xmlns:p14="http://schemas.microsoft.com/office/powerpoint/2010/main" val="182324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75CD96-4109-4A1F-83B9-AF57618ABD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3702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9.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0.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blue background with colorful circles and text&#10;&#10;Description automatically generated">
            <a:extLst>
              <a:ext uri="{FF2B5EF4-FFF2-40B4-BE49-F238E27FC236}">
                <a16:creationId xmlns:a16="http://schemas.microsoft.com/office/drawing/2014/main" id="{4F387B58-7C67-A8C8-D9A4-EF689C704861}"/>
              </a:ext>
            </a:extLst>
          </p:cNvPr>
          <p:cNvPicPr>
            <a:picLocks noChangeAspect="1"/>
          </p:cNvPicPr>
          <p:nvPr userDrawn="1"/>
        </p:nvPicPr>
        <p:blipFill>
          <a:blip r:embed="rId2"/>
          <a:stretch>
            <a:fillRect/>
          </a:stretch>
        </p:blipFill>
        <p:spPr>
          <a:xfrm>
            <a:off x="0" y="0"/>
            <a:ext cx="10686257" cy="7560431"/>
          </a:xfrm>
          <a:prstGeom prst="rect">
            <a:avLst/>
          </a:prstGeom>
        </p:spPr>
      </p:pic>
      <p:sp>
        <p:nvSpPr>
          <p:cNvPr id="9" name="Title 1">
            <a:extLst>
              <a:ext uri="{FF2B5EF4-FFF2-40B4-BE49-F238E27FC236}">
                <a16:creationId xmlns:a16="http://schemas.microsoft.com/office/drawing/2014/main" id="{741842B8-BF23-13DA-E8EE-34B8CE79115A}"/>
              </a:ext>
            </a:extLst>
          </p:cNvPr>
          <p:cNvSpPr>
            <a:spLocks noGrp="1"/>
          </p:cNvSpPr>
          <p:nvPr>
            <p:ph type="ctrTitle" hasCustomPrompt="1"/>
          </p:nvPr>
        </p:nvSpPr>
        <p:spPr>
          <a:xfrm>
            <a:off x="433346" y="3344007"/>
            <a:ext cx="8322033" cy="656493"/>
          </a:xfrm>
        </p:spPr>
        <p:txBody>
          <a:bodyPr anchor="b">
            <a:noAutofit/>
          </a:bodyPr>
          <a:lstStyle>
            <a:lvl1pPr algn="l">
              <a:defRPr sz="4800" b="1" i="0">
                <a:solidFill>
                  <a:schemeClr val="bg1"/>
                </a:solidFill>
                <a:latin typeface="Ubuntu" panose="020B0504030602030204" pitchFamily="34" charset="0"/>
                <a:ea typeface="Verdana" panose="020B0604030504040204" pitchFamily="34" charset="0"/>
                <a:cs typeface="Verdana" panose="020B0604030504040204" pitchFamily="34" charset="0"/>
              </a:defRPr>
            </a:lvl1pPr>
          </a:lstStyle>
          <a:p>
            <a:r>
              <a:rPr lang="en-GB"/>
              <a:t>Main Presentation Title</a:t>
            </a:r>
            <a:endParaRPr lang="en-US"/>
          </a:p>
        </p:txBody>
      </p:sp>
      <p:sp>
        <p:nvSpPr>
          <p:cNvPr id="10" name="Subtitle 2">
            <a:extLst>
              <a:ext uri="{FF2B5EF4-FFF2-40B4-BE49-F238E27FC236}">
                <a16:creationId xmlns:a16="http://schemas.microsoft.com/office/drawing/2014/main" id="{5991D1FE-4883-7B35-4B39-40A6E156F4BF}"/>
              </a:ext>
            </a:extLst>
          </p:cNvPr>
          <p:cNvSpPr>
            <a:spLocks noGrp="1"/>
          </p:cNvSpPr>
          <p:nvPr>
            <p:ph type="subTitle" idx="1" hasCustomPrompt="1"/>
          </p:nvPr>
        </p:nvSpPr>
        <p:spPr>
          <a:xfrm>
            <a:off x="443137" y="4378219"/>
            <a:ext cx="6609173" cy="1124084"/>
          </a:xfrm>
        </p:spPr>
        <p:txBody>
          <a:bodyPr>
            <a:noAutofit/>
          </a:bodyPr>
          <a:lstStyle>
            <a:lvl1pPr marL="0" indent="0" algn="l">
              <a:buNone/>
              <a:defRPr sz="2800">
                <a:solidFill>
                  <a:schemeClr val="bg1"/>
                </a:solidFill>
                <a:latin typeface="Ubuntu" panose="020B0504030602030204" pitchFamily="34" charset="0"/>
                <a:ea typeface="Verdana" panose="020B0604030504040204" pitchFamily="34" charset="0"/>
                <a:cs typeface="Verdana" panose="020B0604030504040204" pitchFamily="34" charset="0"/>
              </a:defRPr>
            </a:lvl1pPr>
            <a:lvl2pPr marL="457185" indent="0" algn="ctr">
              <a:buNone/>
              <a:defRPr sz="2000"/>
            </a:lvl2pPr>
            <a:lvl3pPr marL="914371" indent="0" algn="ctr">
              <a:buNone/>
              <a:defRPr sz="1801"/>
            </a:lvl3pPr>
            <a:lvl4pPr marL="1371555" indent="0" algn="ctr">
              <a:buNone/>
              <a:defRPr sz="1600"/>
            </a:lvl4pPr>
            <a:lvl5pPr marL="1828741" indent="0" algn="ctr">
              <a:buNone/>
              <a:defRPr sz="1600"/>
            </a:lvl5pPr>
            <a:lvl6pPr marL="2285926" indent="0" algn="ctr">
              <a:buNone/>
              <a:defRPr sz="1600"/>
            </a:lvl6pPr>
            <a:lvl7pPr marL="2743112" indent="0" algn="ctr">
              <a:buNone/>
              <a:defRPr sz="1600"/>
            </a:lvl7pPr>
            <a:lvl8pPr marL="3200298" indent="0" algn="ctr">
              <a:buNone/>
              <a:defRPr sz="1600"/>
            </a:lvl8pPr>
            <a:lvl9pPr marL="3657483" indent="0" algn="ctr">
              <a:buNone/>
              <a:defRPr sz="1600"/>
            </a:lvl9pPr>
          </a:lstStyle>
          <a:p>
            <a:r>
              <a:rPr lang="en-GB"/>
              <a:t>Sub Title – Findings from title</a:t>
            </a:r>
          </a:p>
          <a:p>
            <a:r>
              <a:rPr lang="en-GB"/>
              <a:t>Secondary sub heading</a:t>
            </a:r>
            <a:endParaRPr lang="en-US"/>
          </a:p>
        </p:txBody>
      </p:sp>
    </p:spTree>
    <p:extLst>
      <p:ext uri="{BB962C8B-B14F-4D97-AF65-F5344CB8AC3E}">
        <p14:creationId xmlns:p14="http://schemas.microsoft.com/office/powerpoint/2010/main" val="166700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2FB5E0-127E-0694-4B14-AACDD27BC007}"/>
              </a:ext>
            </a:extLst>
          </p:cNvPr>
          <p:cNvPicPr>
            <a:picLocks noChangeAspect="1"/>
          </p:cNvPicPr>
          <p:nvPr userDrawn="1"/>
        </p:nvPicPr>
        <p:blipFill>
          <a:blip r:embed="rId2"/>
          <a:srcRect/>
          <a:stretch/>
        </p:blipFill>
        <p:spPr>
          <a:xfrm>
            <a:off x="-67670" y="-47846"/>
            <a:ext cx="10827152" cy="7655366"/>
          </a:xfrm>
          <a:prstGeom prst="rect">
            <a:avLst/>
          </a:prstGeom>
        </p:spPr>
      </p:pic>
      <p:sp>
        <p:nvSpPr>
          <p:cNvPr id="9" name="Title 1">
            <a:extLst>
              <a:ext uri="{FF2B5EF4-FFF2-40B4-BE49-F238E27FC236}">
                <a16:creationId xmlns:a16="http://schemas.microsoft.com/office/drawing/2014/main" id="{741842B8-BF23-13DA-E8EE-34B8CE79115A}"/>
              </a:ext>
            </a:extLst>
          </p:cNvPr>
          <p:cNvSpPr>
            <a:spLocks noGrp="1"/>
          </p:cNvSpPr>
          <p:nvPr>
            <p:ph type="ctrTitle" hasCustomPrompt="1"/>
          </p:nvPr>
        </p:nvSpPr>
        <p:spPr>
          <a:xfrm>
            <a:off x="433347" y="3407803"/>
            <a:ext cx="8870673" cy="675860"/>
          </a:xfrm>
          <a:prstGeom prst="rect">
            <a:avLst/>
          </a:prstGeom>
        </p:spPr>
        <p:txBody>
          <a:bodyPr anchor="b">
            <a:noAutofit/>
          </a:bodyPr>
          <a:lstStyle>
            <a:lvl1pPr algn="l">
              <a:defRPr sz="3885" b="1" i="0">
                <a:solidFill>
                  <a:schemeClr val="bg1"/>
                </a:solidFill>
                <a:latin typeface="Ubuntu" panose="020B0504030602030204" pitchFamily="34" charset="0"/>
                <a:ea typeface="Verdana" panose="020B0604030504040204" pitchFamily="34" charset="0"/>
                <a:cs typeface="Verdana" panose="020B0604030504040204" pitchFamily="34" charset="0"/>
              </a:defRPr>
            </a:lvl1pPr>
          </a:lstStyle>
          <a:p>
            <a:r>
              <a:rPr lang="en-GB"/>
              <a:t>Section Title Placed Here</a:t>
            </a:r>
            <a:endParaRPr lang="en-US"/>
          </a:p>
        </p:txBody>
      </p:sp>
      <p:sp>
        <p:nvSpPr>
          <p:cNvPr id="10" name="Subtitle 2">
            <a:extLst>
              <a:ext uri="{FF2B5EF4-FFF2-40B4-BE49-F238E27FC236}">
                <a16:creationId xmlns:a16="http://schemas.microsoft.com/office/drawing/2014/main" id="{5991D1FE-4883-7B35-4B39-40A6E156F4BF}"/>
              </a:ext>
            </a:extLst>
          </p:cNvPr>
          <p:cNvSpPr>
            <a:spLocks noGrp="1"/>
          </p:cNvSpPr>
          <p:nvPr>
            <p:ph type="subTitle" idx="1" hasCustomPrompt="1"/>
          </p:nvPr>
        </p:nvSpPr>
        <p:spPr>
          <a:xfrm>
            <a:off x="443137" y="4378220"/>
            <a:ext cx="7076810" cy="971021"/>
          </a:xfrm>
          <a:prstGeom prst="rect">
            <a:avLst/>
          </a:prstGeom>
        </p:spPr>
        <p:txBody>
          <a:bodyPr>
            <a:normAutofit/>
          </a:bodyPr>
          <a:lstStyle>
            <a:lvl1pPr marL="0" indent="0" algn="l">
              <a:buNone/>
              <a:defRPr sz="1511">
                <a:solidFill>
                  <a:schemeClr val="bg1"/>
                </a:solidFill>
                <a:latin typeface="Ubuntu" panose="020B0504030602030204" pitchFamily="34" charset="0"/>
                <a:ea typeface="Verdana" panose="020B0604030504040204" pitchFamily="34" charset="0"/>
                <a:cs typeface="Verdana" panose="020B0604030504040204" pitchFamily="34" charset="0"/>
              </a:defRPr>
            </a:lvl1pPr>
            <a:lvl2pPr marL="493440" indent="0" algn="ctr">
              <a:buNone/>
              <a:defRPr sz="2159"/>
            </a:lvl2pPr>
            <a:lvl3pPr marL="986881" indent="0" algn="ctr">
              <a:buNone/>
              <a:defRPr sz="1944"/>
            </a:lvl3pPr>
            <a:lvl4pPr marL="1480319" indent="0" algn="ctr">
              <a:buNone/>
              <a:defRPr sz="1727"/>
            </a:lvl4pPr>
            <a:lvl5pPr marL="1973760" indent="0" algn="ctr">
              <a:buNone/>
              <a:defRPr sz="1727"/>
            </a:lvl5pPr>
            <a:lvl6pPr marL="2467200" indent="0" algn="ctr">
              <a:buNone/>
              <a:defRPr sz="1727"/>
            </a:lvl6pPr>
            <a:lvl7pPr marL="2960641" indent="0" algn="ctr">
              <a:buNone/>
              <a:defRPr sz="1727"/>
            </a:lvl7pPr>
            <a:lvl8pPr marL="3454082" indent="0" algn="ctr">
              <a:buNone/>
              <a:defRPr sz="1727"/>
            </a:lvl8pPr>
            <a:lvl9pPr marL="3947521" indent="0" algn="ctr">
              <a:buNone/>
              <a:defRPr sz="1727"/>
            </a:lvl9pPr>
          </a:lstStyle>
          <a:p>
            <a:r>
              <a:rPr lang="en-GB"/>
              <a:t>Section subtitle information here</a:t>
            </a:r>
            <a:endParaRPr lang="en-US"/>
          </a:p>
        </p:txBody>
      </p:sp>
    </p:spTree>
    <p:extLst>
      <p:ext uri="{BB962C8B-B14F-4D97-AF65-F5344CB8AC3E}">
        <p14:creationId xmlns:p14="http://schemas.microsoft.com/office/powerpoint/2010/main" val="3752432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12B3C0-3B2A-C83A-4F5B-04B000E25027}"/>
              </a:ext>
            </a:extLst>
          </p:cNvPr>
          <p:cNvPicPr>
            <a:picLocks noChangeAspect="1"/>
          </p:cNvPicPr>
          <p:nvPr userDrawn="1"/>
        </p:nvPicPr>
        <p:blipFill>
          <a:blip r:embed="rId2"/>
          <a:srcRect/>
          <a:stretch/>
        </p:blipFill>
        <p:spPr>
          <a:xfrm>
            <a:off x="-67670" y="-47846"/>
            <a:ext cx="10827152" cy="7655366"/>
          </a:xfrm>
          <a:prstGeom prst="rect">
            <a:avLst/>
          </a:prstGeom>
        </p:spPr>
      </p:pic>
      <p:sp>
        <p:nvSpPr>
          <p:cNvPr id="9" name="Title 1">
            <a:extLst>
              <a:ext uri="{FF2B5EF4-FFF2-40B4-BE49-F238E27FC236}">
                <a16:creationId xmlns:a16="http://schemas.microsoft.com/office/drawing/2014/main" id="{741842B8-BF23-13DA-E8EE-34B8CE79115A}"/>
              </a:ext>
            </a:extLst>
          </p:cNvPr>
          <p:cNvSpPr>
            <a:spLocks noGrp="1"/>
          </p:cNvSpPr>
          <p:nvPr>
            <p:ph type="ctrTitle" hasCustomPrompt="1"/>
          </p:nvPr>
        </p:nvSpPr>
        <p:spPr>
          <a:xfrm>
            <a:off x="239037" y="1003871"/>
            <a:ext cx="8870673" cy="472903"/>
          </a:xfrm>
          <a:prstGeom prst="rect">
            <a:avLst/>
          </a:prstGeom>
        </p:spPr>
        <p:txBody>
          <a:bodyPr anchor="b">
            <a:noAutofit/>
          </a:bodyPr>
          <a:lstStyle>
            <a:lvl1pPr algn="l">
              <a:defRPr sz="2590" b="1" i="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GB"/>
              <a:t>Content / Title information here</a:t>
            </a:r>
            <a:endParaRPr lang="en-US"/>
          </a:p>
        </p:txBody>
      </p:sp>
      <p:sp>
        <p:nvSpPr>
          <p:cNvPr id="3" name="Text Placeholder 11">
            <a:extLst>
              <a:ext uri="{FF2B5EF4-FFF2-40B4-BE49-F238E27FC236}">
                <a16:creationId xmlns:a16="http://schemas.microsoft.com/office/drawing/2014/main" id="{06A41CA3-A654-1A2C-F129-E1A6CE5B40B2}"/>
              </a:ext>
            </a:extLst>
          </p:cNvPr>
          <p:cNvSpPr>
            <a:spLocks noGrp="1"/>
          </p:cNvSpPr>
          <p:nvPr>
            <p:ph type="body" sz="quarter" idx="11" hasCustomPrompt="1"/>
          </p:nvPr>
        </p:nvSpPr>
        <p:spPr>
          <a:xfrm>
            <a:off x="7597116" y="312290"/>
            <a:ext cx="2085322" cy="292100"/>
          </a:xfrm>
          <a:prstGeom prst="rect">
            <a:avLst/>
          </a:prstGeom>
        </p:spPr>
        <p:txBody>
          <a:bodyPr>
            <a:normAutofit/>
          </a:bodyPr>
          <a:lstStyle>
            <a:lvl1pPr marL="0" indent="0" algn="r">
              <a:buNone/>
              <a:defRPr sz="1295">
                <a:solidFill>
                  <a:schemeClr val="bg1"/>
                </a:solidFill>
                <a:latin typeface="Ubuntu" panose="020B0504030602030204" pitchFamily="34" charset="0"/>
                <a:ea typeface="Verdana" panose="020B0604030504040204" pitchFamily="34" charset="0"/>
                <a:cs typeface="Verdana" panose="020B0604030504040204" pitchFamily="34" charset="0"/>
              </a:defRPr>
            </a:lvl1pPr>
          </a:lstStyle>
          <a:p>
            <a:pPr lvl="0"/>
            <a:r>
              <a:rPr lang="en-GB"/>
              <a:t>February 2026 Survey</a:t>
            </a:r>
            <a:endParaRPr lang="en-US"/>
          </a:p>
        </p:txBody>
      </p:sp>
      <p:sp>
        <p:nvSpPr>
          <p:cNvPr id="4" name="Slide Number Placeholder 13">
            <a:extLst>
              <a:ext uri="{FF2B5EF4-FFF2-40B4-BE49-F238E27FC236}">
                <a16:creationId xmlns:a16="http://schemas.microsoft.com/office/drawing/2014/main" id="{ED76DF58-A9E1-1DC5-F06F-4DAE2D3470C1}"/>
              </a:ext>
            </a:extLst>
          </p:cNvPr>
          <p:cNvSpPr txBox="1">
            <a:spLocks/>
          </p:cNvSpPr>
          <p:nvPr userDrawn="1"/>
        </p:nvSpPr>
        <p:spPr>
          <a:xfrm>
            <a:off x="9933885" y="221918"/>
            <a:ext cx="506897" cy="470245"/>
          </a:xfrm>
          <a:prstGeom prst="rect">
            <a:avLst/>
          </a:prstGeom>
        </p:spPr>
        <p:txBody>
          <a:bodyPr vert="horz" lIns="98694" tIns="49347" rIns="98694" bIns="49347" rtlCol="0" anchor="ctr"/>
          <a:lstStyle>
            <a:defPPr>
              <a:defRPr lang="en-US"/>
            </a:defPPr>
            <a:lvl1pPr marL="0" algn="ctr" defTabSz="457159" rtl="0" eaLnBrk="1" latinLnBrk="0" hangingPunct="1">
              <a:defRPr sz="1801" b="1" kern="1200">
                <a:solidFill>
                  <a:schemeClr val="bg1"/>
                </a:solidFill>
                <a:latin typeface="+mn-lt"/>
                <a:ea typeface="+mn-ea"/>
                <a:cs typeface="+mn-cs"/>
              </a:defRPr>
            </a:lvl1pPr>
            <a:lvl2pPr marL="457159" algn="l" defTabSz="457159" rtl="0" eaLnBrk="1" latinLnBrk="0" hangingPunct="1">
              <a:defRPr sz="1800" kern="1200">
                <a:solidFill>
                  <a:schemeClr val="tx1"/>
                </a:solidFill>
                <a:latin typeface="+mn-lt"/>
                <a:ea typeface="+mn-ea"/>
                <a:cs typeface="+mn-cs"/>
              </a:defRPr>
            </a:lvl2pPr>
            <a:lvl3pPr marL="914321" algn="l" defTabSz="457159" rtl="0" eaLnBrk="1" latinLnBrk="0" hangingPunct="1">
              <a:defRPr sz="1800" kern="1200">
                <a:solidFill>
                  <a:schemeClr val="tx1"/>
                </a:solidFill>
                <a:latin typeface="+mn-lt"/>
                <a:ea typeface="+mn-ea"/>
                <a:cs typeface="+mn-cs"/>
              </a:defRPr>
            </a:lvl3pPr>
            <a:lvl4pPr marL="1371480" algn="l" defTabSz="457159" rtl="0" eaLnBrk="1" latinLnBrk="0" hangingPunct="1">
              <a:defRPr sz="1800" kern="1200">
                <a:solidFill>
                  <a:schemeClr val="tx1"/>
                </a:solidFill>
                <a:latin typeface="+mn-lt"/>
                <a:ea typeface="+mn-ea"/>
                <a:cs typeface="+mn-cs"/>
              </a:defRPr>
            </a:lvl4pPr>
            <a:lvl5pPr marL="1828641" algn="l" defTabSz="457159" rtl="0" eaLnBrk="1" latinLnBrk="0" hangingPunct="1">
              <a:defRPr sz="1800" kern="1200">
                <a:solidFill>
                  <a:schemeClr val="tx1"/>
                </a:solidFill>
                <a:latin typeface="+mn-lt"/>
                <a:ea typeface="+mn-ea"/>
                <a:cs typeface="+mn-cs"/>
              </a:defRPr>
            </a:lvl5pPr>
            <a:lvl6pPr marL="2285799" algn="l" defTabSz="457159" rtl="0" eaLnBrk="1" latinLnBrk="0" hangingPunct="1">
              <a:defRPr sz="1800" kern="1200">
                <a:solidFill>
                  <a:schemeClr val="tx1"/>
                </a:solidFill>
                <a:latin typeface="+mn-lt"/>
                <a:ea typeface="+mn-ea"/>
                <a:cs typeface="+mn-cs"/>
              </a:defRPr>
            </a:lvl6pPr>
            <a:lvl7pPr marL="2742962" algn="l" defTabSz="457159" rtl="0" eaLnBrk="1" latinLnBrk="0" hangingPunct="1">
              <a:defRPr sz="1800" kern="1200">
                <a:solidFill>
                  <a:schemeClr val="tx1"/>
                </a:solidFill>
                <a:latin typeface="+mn-lt"/>
                <a:ea typeface="+mn-ea"/>
                <a:cs typeface="+mn-cs"/>
              </a:defRPr>
            </a:lvl7pPr>
            <a:lvl8pPr marL="3200121" algn="l" defTabSz="457159" rtl="0" eaLnBrk="1" latinLnBrk="0" hangingPunct="1">
              <a:defRPr sz="1800" kern="1200">
                <a:solidFill>
                  <a:schemeClr val="tx1"/>
                </a:solidFill>
                <a:latin typeface="+mn-lt"/>
                <a:ea typeface="+mn-ea"/>
                <a:cs typeface="+mn-cs"/>
              </a:defRPr>
            </a:lvl8pPr>
            <a:lvl9pPr marL="3657281" algn="l" defTabSz="457159" rtl="0" eaLnBrk="1" latinLnBrk="0" hangingPunct="1">
              <a:defRPr sz="1800" kern="1200">
                <a:solidFill>
                  <a:schemeClr val="tx1"/>
                </a:solidFill>
                <a:latin typeface="+mn-lt"/>
                <a:ea typeface="+mn-ea"/>
                <a:cs typeface="+mn-cs"/>
              </a:defRPr>
            </a:lvl9pPr>
          </a:lstStyle>
          <a:p>
            <a:fld id="{86EDBD48-A036-C447-890B-F0EA05A93E68}" type="slidenum">
              <a:rPr lang="en-US" sz="1944" smtClean="0">
                <a:solidFill>
                  <a:schemeClr val="bg1"/>
                </a:solidFill>
              </a:rPr>
              <a:pPr/>
              <a:t>‹#›</a:t>
            </a:fld>
            <a:endParaRPr lang="en-US" sz="1944">
              <a:solidFill>
                <a:schemeClr val="bg1"/>
              </a:solidFill>
            </a:endParaRPr>
          </a:p>
        </p:txBody>
      </p:sp>
    </p:spTree>
    <p:extLst>
      <p:ext uri="{BB962C8B-B14F-4D97-AF65-F5344CB8AC3E}">
        <p14:creationId xmlns:p14="http://schemas.microsoft.com/office/powerpoint/2010/main" val="2595011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nel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176605-4E24-997F-C523-CF377C68229A}"/>
              </a:ext>
            </a:extLst>
          </p:cNvPr>
          <p:cNvPicPr>
            <a:picLocks noChangeAspect="1"/>
          </p:cNvPicPr>
          <p:nvPr userDrawn="1"/>
        </p:nvPicPr>
        <p:blipFill>
          <a:blip r:embed="rId2"/>
          <a:srcRect/>
          <a:stretch/>
        </p:blipFill>
        <p:spPr>
          <a:xfrm>
            <a:off x="-67670" y="-47846"/>
            <a:ext cx="10827152" cy="7655366"/>
          </a:xfrm>
          <a:prstGeom prst="rect">
            <a:avLst/>
          </a:prstGeom>
        </p:spPr>
      </p:pic>
      <p:pic>
        <p:nvPicPr>
          <p:cNvPr id="5" name="Picture 4">
            <a:extLst>
              <a:ext uri="{FF2B5EF4-FFF2-40B4-BE49-F238E27FC236}">
                <a16:creationId xmlns:a16="http://schemas.microsoft.com/office/drawing/2014/main" id="{34015D46-4DC5-E8C6-B8F5-36ACD2A51C37}"/>
              </a:ext>
            </a:extLst>
          </p:cNvPr>
          <p:cNvPicPr>
            <a:picLocks noChangeAspect="1"/>
          </p:cNvPicPr>
          <p:nvPr userDrawn="1"/>
        </p:nvPicPr>
        <p:blipFill>
          <a:blip r:embed="rId3"/>
          <a:stretch>
            <a:fillRect/>
          </a:stretch>
        </p:blipFill>
        <p:spPr>
          <a:xfrm>
            <a:off x="349110" y="6206996"/>
            <a:ext cx="375854" cy="375854"/>
          </a:xfrm>
          <a:prstGeom prst="rect">
            <a:avLst/>
          </a:prstGeom>
        </p:spPr>
      </p:pic>
      <p:pic>
        <p:nvPicPr>
          <p:cNvPr id="6" name="Picture 5">
            <a:extLst>
              <a:ext uri="{FF2B5EF4-FFF2-40B4-BE49-F238E27FC236}">
                <a16:creationId xmlns:a16="http://schemas.microsoft.com/office/drawing/2014/main" id="{2158DEA3-854F-6E5A-F34E-4A8B916DEBD9}"/>
              </a:ext>
            </a:extLst>
          </p:cNvPr>
          <p:cNvPicPr>
            <a:picLocks noChangeAspect="1"/>
          </p:cNvPicPr>
          <p:nvPr userDrawn="1"/>
        </p:nvPicPr>
        <p:blipFill>
          <a:blip r:embed="rId4"/>
          <a:stretch>
            <a:fillRect/>
          </a:stretch>
        </p:blipFill>
        <p:spPr>
          <a:xfrm>
            <a:off x="349110" y="6722738"/>
            <a:ext cx="375854" cy="375854"/>
          </a:xfrm>
          <a:prstGeom prst="rect">
            <a:avLst/>
          </a:prstGeom>
        </p:spPr>
      </p:pic>
      <p:pic>
        <p:nvPicPr>
          <p:cNvPr id="7" name="Picture 6">
            <a:extLst>
              <a:ext uri="{FF2B5EF4-FFF2-40B4-BE49-F238E27FC236}">
                <a16:creationId xmlns:a16="http://schemas.microsoft.com/office/drawing/2014/main" id="{30890658-5994-89AE-7C99-23EF9C292DEF}"/>
              </a:ext>
            </a:extLst>
          </p:cNvPr>
          <p:cNvPicPr>
            <a:picLocks noChangeAspect="1"/>
          </p:cNvPicPr>
          <p:nvPr userDrawn="1"/>
        </p:nvPicPr>
        <p:blipFill>
          <a:blip r:embed="rId5"/>
          <a:stretch>
            <a:fillRect/>
          </a:stretch>
        </p:blipFill>
        <p:spPr>
          <a:xfrm>
            <a:off x="349110" y="5694669"/>
            <a:ext cx="375854" cy="375854"/>
          </a:xfrm>
          <a:prstGeom prst="rect">
            <a:avLst/>
          </a:prstGeom>
        </p:spPr>
      </p:pic>
      <p:sp>
        <p:nvSpPr>
          <p:cNvPr id="9" name="Text Placeholder 11">
            <a:extLst>
              <a:ext uri="{FF2B5EF4-FFF2-40B4-BE49-F238E27FC236}">
                <a16:creationId xmlns:a16="http://schemas.microsoft.com/office/drawing/2014/main" id="{CFAE459A-89AA-21F1-0515-FB0D71B3E470}"/>
              </a:ext>
            </a:extLst>
          </p:cNvPr>
          <p:cNvSpPr>
            <a:spLocks noGrp="1"/>
          </p:cNvSpPr>
          <p:nvPr>
            <p:ph type="body" sz="quarter" idx="11" hasCustomPrompt="1"/>
          </p:nvPr>
        </p:nvSpPr>
        <p:spPr>
          <a:xfrm>
            <a:off x="7539737" y="312290"/>
            <a:ext cx="2142701" cy="292100"/>
          </a:xfrm>
          <a:prstGeom prst="rect">
            <a:avLst/>
          </a:prstGeom>
        </p:spPr>
        <p:txBody>
          <a:bodyPr>
            <a:normAutofit/>
          </a:bodyPr>
          <a:lstStyle>
            <a:lvl1pPr marL="0" indent="0" algn="r">
              <a:buNone/>
              <a:defRPr sz="1295">
                <a:solidFill>
                  <a:schemeClr val="bg1"/>
                </a:solidFill>
                <a:latin typeface="Ubuntu" panose="020B0504030602030204" pitchFamily="34" charset="0"/>
                <a:ea typeface="Verdana" panose="020B0604030504040204" pitchFamily="34" charset="0"/>
                <a:cs typeface="Verdana" panose="020B0604030504040204" pitchFamily="34" charset="0"/>
              </a:defRPr>
            </a:lvl1pPr>
          </a:lstStyle>
          <a:p>
            <a:pPr lvl="0"/>
            <a:r>
              <a:rPr lang="en-GB"/>
              <a:t>February 2026 Survey</a:t>
            </a:r>
            <a:endParaRPr lang="en-US"/>
          </a:p>
        </p:txBody>
      </p:sp>
      <p:sp>
        <p:nvSpPr>
          <p:cNvPr id="10" name="Slide Number Placeholder 13">
            <a:extLst>
              <a:ext uri="{FF2B5EF4-FFF2-40B4-BE49-F238E27FC236}">
                <a16:creationId xmlns:a16="http://schemas.microsoft.com/office/drawing/2014/main" id="{4C266334-3275-673F-E859-B0E751D6DF03}"/>
              </a:ext>
            </a:extLst>
          </p:cNvPr>
          <p:cNvSpPr txBox="1">
            <a:spLocks/>
          </p:cNvSpPr>
          <p:nvPr userDrawn="1"/>
        </p:nvSpPr>
        <p:spPr>
          <a:xfrm>
            <a:off x="9933885" y="221918"/>
            <a:ext cx="506897" cy="470245"/>
          </a:xfrm>
          <a:prstGeom prst="rect">
            <a:avLst/>
          </a:prstGeom>
        </p:spPr>
        <p:txBody>
          <a:bodyPr vert="horz" lIns="98694" tIns="49347" rIns="98694" bIns="49347" rtlCol="0" anchor="ctr"/>
          <a:lstStyle>
            <a:defPPr>
              <a:defRPr lang="en-US"/>
            </a:defPPr>
            <a:lvl1pPr marL="0" algn="ctr" defTabSz="457159" rtl="0" eaLnBrk="1" latinLnBrk="0" hangingPunct="1">
              <a:defRPr sz="1801" b="1" kern="1200">
                <a:solidFill>
                  <a:schemeClr val="bg1"/>
                </a:solidFill>
                <a:latin typeface="+mn-lt"/>
                <a:ea typeface="+mn-ea"/>
                <a:cs typeface="+mn-cs"/>
              </a:defRPr>
            </a:lvl1pPr>
            <a:lvl2pPr marL="457159" algn="l" defTabSz="457159" rtl="0" eaLnBrk="1" latinLnBrk="0" hangingPunct="1">
              <a:defRPr sz="1800" kern="1200">
                <a:solidFill>
                  <a:schemeClr val="tx1"/>
                </a:solidFill>
                <a:latin typeface="+mn-lt"/>
                <a:ea typeface="+mn-ea"/>
                <a:cs typeface="+mn-cs"/>
              </a:defRPr>
            </a:lvl2pPr>
            <a:lvl3pPr marL="914321" algn="l" defTabSz="457159" rtl="0" eaLnBrk="1" latinLnBrk="0" hangingPunct="1">
              <a:defRPr sz="1800" kern="1200">
                <a:solidFill>
                  <a:schemeClr val="tx1"/>
                </a:solidFill>
                <a:latin typeface="+mn-lt"/>
                <a:ea typeface="+mn-ea"/>
                <a:cs typeface="+mn-cs"/>
              </a:defRPr>
            </a:lvl3pPr>
            <a:lvl4pPr marL="1371480" algn="l" defTabSz="457159" rtl="0" eaLnBrk="1" latinLnBrk="0" hangingPunct="1">
              <a:defRPr sz="1800" kern="1200">
                <a:solidFill>
                  <a:schemeClr val="tx1"/>
                </a:solidFill>
                <a:latin typeface="+mn-lt"/>
                <a:ea typeface="+mn-ea"/>
                <a:cs typeface="+mn-cs"/>
              </a:defRPr>
            </a:lvl4pPr>
            <a:lvl5pPr marL="1828641" algn="l" defTabSz="457159" rtl="0" eaLnBrk="1" latinLnBrk="0" hangingPunct="1">
              <a:defRPr sz="1800" kern="1200">
                <a:solidFill>
                  <a:schemeClr val="tx1"/>
                </a:solidFill>
                <a:latin typeface="+mn-lt"/>
                <a:ea typeface="+mn-ea"/>
                <a:cs typeface="+mn-cs"/>
              </a:defRPr>
            </a:lvl5pPr>
            <a:lvl6pPr marL="2285799" algn="l" defTabSz="457159" rtl="0" eaLnBrk="1" latinLnBrk="0" hangingPunct="1">
              <a:defRPr sz="1800" kern="1200">
                <a:solidFill>
                  <a:schemeClr val="tx1"/>
                </a:solidFill>
                <a:latin typeface="+mn-lt"/>
                <a:ea typeface="+mn-ea"/>
                <a:cs typeface="+mn-cs"/>
              </a:defRPr>
            </a:lvl6pPr>
            <a:lvl7pPr marL="2742962" algn="l" defTabSz="457159" rtl="0" eaLnBrk="1" latinLnBrk="0" hangingPunct="1">
              <a:defRPr sz="1800" kern="1200">
                <a:solidFill>
                  <a:schemeClr val="tx1"/>
                </a:solidFill>
                <a:latin typeface="+mn-lt"/>
                <a:ea typeface="+mn-ea"/>
                <a:cs typeface="+mn-cs"/>
              </a:defRPr>
            </a:lvl7pPr>
            <a:lvl8pPr marL="3200121" algn="l" defTabSz="457159" rtl="0" eaLnBrk="1" latinLnBrk="0" hangingPunct="1">
              <a:defRPr sz="1800" kern="1200">
                <a:solidFill>
                  <a:schemeClr val="tx1"/>
                </a:solidFill>
                <a:latin typeface="+mn-lt"/>
                <a:ea typeface="+mn-ea"/>
                <a:cs typeface="+mn-cs"/>
              </a:defRPr>
            </a:lvl8pPr>
            <a:lvl9pPr marL="3657281" algn="l" defTabSz="457159" rtl="0" eaLnBrk="1" latinLnBrk="0" hangingPunct="1">
              <a:defRPr sz="1800" kern="1200">
                <a:solidFill>
                  <a:schemeClr val="tx1"/>
                </a:solidFill>
                <a:latin typeface="+mn-lt"/>
                <a:ea typeface="+mn-ea"/>
                <a:cs typeface="+mn-cs"/>
              </a:defRPr>
            </a:lvl9pPr>
          </a:lstStyle>
          <a:p>
            <a:fld id="{86EDBD48-A036-C447-890B-F0EA05A93E68}" type="slidenum">
              <a:rPr lang="en-US" sz="1944" smtClean="0">
                <a:solidFill>
                  <a:schemeClr val="bg1"/>
                </a:solidFill>
              </a:rPr>
              <a:pPr/>
              <a:t>‹#›</a:t>
            </a:fld>
            <a:endParaRPr lang="en-US" sz="1944">
              <a:solidFill>
                <a:schemeClr val="bg1"/>
              </a:solidFill>
            </a:endParaRPr>
          </a:p>
        </p:txBody>
      </p:sp>
    </p:spTree>
    <p:extLst>
      <p:ext uri="{BB962C8B-B14F-4D97-AF65-F5344CB8AC3E}">
        <p14:creationId xmlns:p14="http://schemas.microsoft.com/office/powerpoint/2010/main" val="2868498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4B8F56-4C3C-5BBD-DF49-AA423914970A}"/>
              </a:ext>
            </a:extLst>
          </p:cNvPr>
          <p:cNvPicPr>
            <a:picLocks noChangeAspect="1"/>
          </p:cNvPicPr>
          <p:nvPr userDrawn="1"/>
        </p:nvPicPr>
        <p:blipFill>
          <a:blip r:embed="rId2"/>
          <a:srcRect/>
          <a:stretch/>
        </p:blipFill>
        <p:spPr>
          <a:xfrm>
            <a:off x="-67669" y="-47846"/>
            <a:ext cx="10827150" cy="7655366"/>
          </a:xfrm>
          <a:prstGeom prst="rect">
            <a:avLst/>
          </a:prstGeom>
        </p:spPr>
      </p:pic>
      <p:sp>
        <p:nvSpPr>
          <p:cNvPr id="10" name="Text Placeholder 11">
            <a:extLst>
              <a:ext uri="{FF2B5EF4-FFF2-40B4-BE49-F238E27FC236}">
                <a16:creationId xmlns:a16="http://schemas.microsoft.com/office/drawing/2014/main" id="{78BF7CE7-E2DE-E7C7-1A00-FE57B61A6231}"/>
              </a:ext>
            </a:extLst>
          </p:cNvPr>
          <p:cNvSpPr>
            <a:spLocks noGrp="1"/>
          </p:cNvSpPr>
          <p:nvPr>
            <p:ph type="body" sz="quarter" idx="11" hasCustomPrompt="1"/>
          </p:nvPr>
        </p:nvSpPr>
        <p:spPr>
          <a:xfrm>
            <a:off x="7447929" y="312290"/>
            <a:ext cx="2234510" cy="292100"/>
          </a:xfrm>
          <a:prstGeom prst="rect">
            <a:avLst/>
          </a:prstGeom>
        </p:spPr>
        <p:txBody>
          <a:bodyPr>
            <a:normAutofit/>
          </a:bodyPr>
          <a:lstStyle>
            <a:lvl1pPr marL="0" indent="0" algn="r">
              <a:buNone/>
              <a:defRPr sz="1295">
                <a:solidFill>
                  <a:schemeClr val="bg1"/>
                </a:solidFill>
                <a:latin typeface="Ubuntu" panose="020B0504030602030204" pitchFamily="34" charset="0"/>
                <a:ea typeface="Verdana" panose="020B0604030504040204" pitchFamily="34" charset="0"/>
                <a:cs typeface="Verdana" panose="020B0604030504040204" pitchFamily="34" charset="0"/>
              </a:defRPr>
            </a:lvl1pPr>
          </a:lstStyle>
          <a:p>
            <a:pPr lvl="0"/>
            <a:r>
              <a:rPr lang="en-GB"/>
              <a:t>February 2026 Survey</a:t>
            </a:r>
            <a:endParaRPr lang="en-US"/>
          </a:p>
        </p:txBody>
      </p:sp>
      <p:sp>
        <p:nvSpPr>
          <p:cNvPr id="12" name="Slide Number Placeholder 13">
            <a:extLst>
              <a:ext uri="{FF2B5EF4-FFF2-40B4-BE49-F238E27FC236}">
                <a16:creationId xmlns:a16="http://schemas.microsoft.com/office/drawing/2014/main" id="{B65268C4-185D-0EFD-38D1-D106FABA1CA2}"/>
              </a:ext>
            </a:extLst>
          </p:cNvPr>
          <p:cNvSpPr txBox="1">
            <a:spLocks/>
          </p:cNvSpPr>
          <p:nvPr userDrawn="1"/>
        </p:nvSpPr>
        <p:spPr>
          <a:xfrm>
            <a:off x="9933885" y="221918"/>
            <a:ext cx="506897" cy="470245"/>
          </a:xfrm>
          <a:prstGeom prst="rect">
            <a:avLst/>
          </a:prstGeom>
        </p:spPr>
        <p:txBody>
          <a:bodyPr vert="horz" lIns="98694" tIns="49347" rIns="98694" bIns="49347" rtlCol="0" anchor="ctr"/>
          <a:lstStyle>
            <a:defPPr>
              <a:defRPr lang="en-US"/>
            </a:defPPr>
            <a:lvl1pPr marL="0" algn="ctr" defTabSz="457159" rtl="0" eaLnBrk="1" latinLnBrk="0" hangingPunct="1">
              <a:defRPr sz="1801" b="1" kern="1200">
                <a:solidFill>
                  <a:schemeClr val="bg1"/>
                </a:solidFill>
                <a:latin typeface="+mn-lt"/>
                <a:ea typeface="+mn-ea"/>
                <a:cs typeface="+mn-cs"/>
              </a:defRPr>
            </a:lvl1pPr>
            <a:lvl2pPr marL="457159" algn="l" defTabSz="457159" rtl="0" eaLnBrk="1" latinLnBrk="0" hangingPunct="1">
              <a:defRPr sz="1800" kern="1200">
                <a:solidFill>
                  <a:schemeClr val="tx1"/>
                </a:solidFill>
                <a:latin typeface="+mn-lt"/>
                <a:ea typeface="+mn-ea"/>
                <a:cs typeface="+mn-cs"/>
              </a:defRPr>
            </a:lvl2pPr>
            <a:lvl3pPr marL="914321" algn="l" defTabSz="457159" rtl="0" eaLnBrk="1" latinLnBrk="0" hangingPunct="1">
              <a:defRPr sz="1800" kern="1200">
                <a:solidFill>
                  <a:schemeClr val="tx1"/>
                </a:solidFill>
                <a:latin typeface="+mn-lt"/>
                <a:ea typeface="+mn-ea"/>
                <a:cs typeface="+mn-cs"/>
              </a:defRPr>
            </a:lvl3pPr>
            <a:lvl4pPr marL="1371480" algn="l" defTabSz="457159" rtl="0" eaLnBrk="1" latinLnBrk="0" hangingPunct="1">
              <a:defRPr sz="1800" kern="1200">
                <a:solidFill>
                  <a:schemeClr val="tx1"/>
                </a:solidFill>
                <a:latin typeface="+mn-lt"/>
                <a:ea typeface="+mn-ea"/>
                <a:cs typeface="+mn-cs"/>
              </a:defRPr>
            </a:lvl4pPr>
            <a:lvl5pPr marL="1828641" algn="l" defTabSz="457159" rtl="0" eaLnBrk="1" latinLnBrk="0" hangingPunct="1">
              <a:defRPr sz="1800" kern="1200">
                <a:solidFill>
                  <a:schemeClr val="tx1"/>
                </a:solidFill>
                <a:latin typeface="+mn-lt"/>
                <a:ea typeface="+mn-ea"/>
                <a:cs typeface="+mn-cs"/>
              </a:defRPr>
            </a:lvl5pPr>
            <a:lvl6pPr marL="2285799" algn="l" defTabSz="457159" rtl="0" eaLnBrk="1" latinLnBrk="0" hangingPunct="1">
              <a:defRPr sz="1800" kern="1200">
                <a:solidFill>
                  <a:schemeClr val="tx1"/>
                </a:solidFill>
                <a:latin typeface="+mn-lt"/>
                <a:ea typeface="+mn-ea"/>
                <a:cs typeface="+mn-cs"/>
              </a:defRPr>
            </a:lvl6pPr>
            <a:lvl7pPr marL="2742962" algn="l" defTabSz="457159" rtl="0" eaLnBrk="1" latinLnBrk="0" hangingPunct="1">
              <a:defRPr sz="1800" kern="1200">
                <a:solidFill>
                  <a:schemeClr val="tx1"/>
                </a:solidFill>
                <a:latin typeface="+mn-lt"/>
                <a:ea typeface="+mn-ea"/>
                <a:cs typeface="+mn-cs"/>
              </a:defRPr>
            </a:lvl7pPr>
            <a:lvl8pPr marL="3200121" algn="l" defTabSz="457159" rtl="0" eaLnBrk="1" latinLnBrk="0" hangingPunct="1">
              <a:defRPr sz="1800" kern="1200">
                <a:solidFill>
                  <a:schemeClr val="tx1"/>
                </a:solidFill>
                <a:latin typeface="+mn-lt"/>
                <a:ea typeface="+mn-ea"/>
                <a:cs typeface="+mn-cs"/>
              </a:defRPr>
            </a:lvl8pPr>
            <a:lvl9pPr marL="3657281" algn="l" defTabSz="457159" rtl="0" eaLnBrk="1" latinLnBrk="0" hangingPunct="1">
              <a:defRPr sz="1800" kern="1200">
                <a:solidFill>
                  <a:schemeClr val="tx1"/>
                </a:solidFill>
                <a:latin typeface="+mn-lt"/>
                <a:ea typeface="+mn-ea"/>
                <a:cs typeface="+mn-cs"/>
              </a:defRPr>
            </a:lvl9pPr>
          </a:lstStyle>
          <a:p>
            <a:fld id="{86EDBD48-A036-C447-890B-F0EA05A93E68}" type="slidenum">
              <a:rPr lang="en-US" sz="1944" smtClean="0">
                <a:solidFill>
                  <a:schemeClr val="bg1"/>
                </a:solidFill>
              </a:rPr>
              <a:pPr/>
              <a:t>‹#›</a:t>
            </a:fld>
            <a:endParaRPr lang="en-US" sz="1944">
              <a:solidFill>
                <a:schemeClr val="bg1"/>
              </a:solidFill>
            </a:endParaRPr>
          </a:p>
        </p:txBody>
      </p:sp>
      <p:grpSp>
        <p:nvGrpSpPr>
          <p:cNvPr id="13" name="Group 12">
            <a:extLst>
              <a:ext uri="{FF2B5EF4-FFF2-40B4-BE49-F238E27FC236}">
                <a16:creationId xmlns:a16="http://schemas.microsoft.com/office/drawing/2014/main" id="{DD85E031-F783-85B3-8833-145BB3EAFA89}"/>
              </a:ext>
            </a:extLst>
          </p:cNvPr>
          <p:cNvGrpSpPr/>
          <p:nvPr userDrawn="1"/>
        </p:nvGrpSpPr>
        <p:grpSpPr>
          <a:xfrm>
            <a:off x="294005" y="1336325"/>
            <a:ext cx="506214" cy="3303090"/>
            <a:chOff x="272396" y="1212290"/>
            <a:chExt cx="508139" cy="3246508"/>
          </a:xfrm>
        </p:grpSpPr>
        <p:pic>
          <p:nvPicPr>
            <p:cNvPr id="5" name="Picture 4">
              <a:extLst>
                <a:ext uri="{FF2B5EF4-FFF2-40B4-BE49-F238E27FC236}">
                  <a16:creationId xmlns:a16="http://schemas.microsoft.com/office/drawing/2014/main" id="{F4895887-152A-A29C-BC1E-E367AFD6C5B0}"/>
                </a:ext>
              </a:extLst>
            </p:cNvPr>
            <p:cNvPicPr>
              <a:picLocks noChangeAspect="1"/>
            </p:cNvPicPr>
            <p:nvPr userDrawn="1"/>
          </p:nvPicPr>
          <p:blipFill>
            <a:blip r:embed="rId3"/>
            <a:stretch>
              <a:fillRect/>
            </a:stretch>
          </p:blipFill>
          <p:spPr>
            <a:xfrm>
              <a:off x="272396" y="2584782"/>
              <a:ext cx="508139" cy="497542"/>
            </a:xfrm>
            <a:prstGeom prst="rect">
              <a:avLst/>
            </a:prstGeom>
          </p:spPr>
        </p:pic>
        <p:pic>
          <p:nvPicPr>
            <p:cNvPr id="6" name="Picture 5">
              <a:extLst>
                <a:ext uri="{FF2B5EF4-FFF2-40B4-BE49-F238E27FC236}">
                  <a16:creationId xmlns:a16="http://schemas.microsoft.com/office/drawing/2014/main" id="{7E3CA295-D87A-4746-49B0-E88591A6FE2E}"/>
                </a:ext>
              </a:extLst>
            </p:cNvPr>
            <p:cNvPicPr>
              <a:picLocks noChangeAspect="1"/>
            </p:cNvPicPr>
            <p:nvPr userDrawn="1"/>
          </p:nvPicPr>
          <p:blipFill>
            <a:blip r:embed="rId4"/>
            <a:stretch>
              <a:fillRect/>
            </a:stretch>
          </p:blipFill>
          <p:spPr>
            <a:xfrm>
              <a:off x="272396" y="1892752"/>
              <a:ext cx="508139" cy="497542"/>
            </a:xfrm>
            <a:prstGeom prst="rect">
              <a:avLst/>
            </a:prstGeom>
          </p:spPr>
        </p:pic>
        <p:pic>
          <p:nvPicPr>
            <p:cNvPr id="7" name="Picture 6">
              <a:extLst>
                <a:ext uri="{FF2B5EF4-FFF2-40B4-BE49-F238E27FC236}">
                  <a16:creationId xmlns:a16="http://schemas.microsoft.com/office/drawing/2014/main" id="{80597CFE-03F5-848E-EFCA-E2D66B5B71F7}"/>
                </a:ext>
              </a:extLst>
            </p:cNvPr>
            <p:cNvPicPr>
              <a:picLocks noChangeAspect="1"/>
            </p:cNvPicPr>
            <p:nvPr userDrawn="1"/>
          </p:nvPicPr>
          <p:blipFill>
            <a:blip r:embed="rId5"/>
            <a:stretch>
              <a:fillRect/>
            </a:stretch>
          </p:blipFill>
          <p:spPr>
            <a:xfrm>
              <a:off x="272396" y="1212290"/>
              <a:ext cx="508139" cy="497542"/>
            </a:xfrm>
            <a:prstGeom prst="rect">
              <a:avLst/>
            </a:prstGeom>
          </p:spPr>
        </p:pic>
        <p:pic>
          <p:nvPicPr>
            <p:cNvPr id="9" name="Picture 8">
              <a:extLst>
                <a:ext uri="{FF2B5EF4-FFF2-40B4-BE49-F238E27FC236}">
                  <a16:creationId xmlns:a16="http://schemas.microsoft.com/office/drawing/2014/main" id="{8E71F3AB-13C9-2EA9-0BE0-A846E839885C}"/>
                </a:ext>
              </a:extLst>
            </p:cNvPr>
            <p:cNvPicPr>
              <a:picLocks noChangeAspect="1"/>
            </p:cNvPicPr>
            <p:nvPr userDrawn="1"/>
          </p:nvPicPr>
          <p:blipFill>
            <a:blip r:embed="rId6"/>
            <a:stretch>
              <a:fillRect/>
            </a:stretch>
          </p:blipFill>
          <p:spPr>
            <a:xfrm>
              <a:off x="272396" y="3273019"/>
              <a:ext cx="508139" cy="497542"/>
            </a:xfrm>
            <a:prstGeom prst="rect">
              <a:avLst/>
            </a:prstGeom>
          </p:spPr>
        </p:pic>
        <p:pic>
          <p:nvPicPr>
            <p:cNvPr id="11" name="Picture 10">
              <a:extLst>
                <a:ext uri="{FF2B5EF4-FFF2-40B4-BE49-F238E27FC236}">
                  <a16:creationId xmlns:a16="http://schemas.microsoft.com/office/drawing/2014/main" id="{4AE74A78-9BB2-79B9-DE1C-DA23E445C83C}"/>
                </a:ext>
              </a:extLst>
            </p:cNvPr>
            <p:cNvPicPr>
              <a:picLocks noChangeAspect="1"/>
            </p:cNvPicPr>
            <p:nvPr userDrawn="1"/>
          </p:nvPicPr>
          <p:blipFill>
            <a:blip r:embed="rId7"/>
            <a:stretch>
              <a:fillRect/>
            </a:stretch>
          </p:blipFill>
          <p:spPr>
            <a:xfrm>
              <a:off x="272396" y="3961256"/>
              <a:ext cx="508139" cy="497542"/>
            </a:xfrm>
            <a:prstGeom prst="rect">
              <a:avLst/>
            </a:prstGeom>
          </p:spPr>
        </p:pic>
      </p:grpSp>
    </p:spTree>
    <p:extLst>
      <p:ext uri="{BB962C8B-B14F-4D97-AF65-F5344CB8AC3E}">
        <p14:creationId xmlns:p14="http://schemas.microsoft.com/office/powerpoint/2010/main" val="1490747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7E51E9-FE1B-4291-1A77-8F58F3702B7F}"/>
              </a:ext>
            </a:extLst>
          </p:cNvPr>
          <p:cNvPicPr>
            <a:picLocks noChangeAspect="1"/>
          </p:cNvPicPr>
          <p:nvPr userDrawn="1"/>
        </p:nvPicPr>
        <p:blipFill>
          <a:blip r:embed="rId2"/>
          <a:srcRect/>
          <a:stretch/>
        </p:blipFill>
        <p:spPr>
          <a:xfrm>
            <a:off x="-67669" y="-47846"/>
            <a:ext cx="10827150" cy="7655366"/>
          </a:xfrm>
          <a:prstGeom prst="rect">
            <a:avLst/>
          </a:prstGeom>
        </p:spPr>
      </p:pic>
      <p:sp>
        <p:nvSpPr>
          <p:cNvPr id="5" name="Text Placeholder 11">
            <a:extLst>
              <a:ext uri="{FF2B5EF4-FFF2-40B4-BE49-F238E27FC236}">
                <a16:creationId xmlns:a16="http://schemas.microsoft.com/office/drawing/2014/main" id="{F8424461-0EFC-489A-18F4-8E12E8DA3685}"/>
              </a:ext>
            </a:extLst>
          </p:cNvPr>
          <p:cNvSpPr>
            <a:spLocks noGrp="1"/>
          </p:cNvSpPr>
          <p:nvPr>
            <p:ph type="body" sz="quarter" idx="11" hasCustomPrompt="1"/>
          </p:nvPr>
        </p:nvSpPr>
        <p:spPr>
          <a:xfrm>
            <a:off x="7516786" y="312290"/>
            <a:ext cx="2165653" cy="292100"/>
          </a:xfrm>
          <a:prstGeom prst="rect">
            <a:avLst/>
          </a:prstGeom>
        </p:spPr>
        <p:txBody>
          <a:bodyPr>
            <a:normAutofit/>
          </a:bodyPr>
          <a:lstStyle>
            <a:lvl1pPr marL="0" indent="0" algn="r">
              <a:buNone/>
              <a:defRPr sz="1295">
                <a:solidFill>
                  <a:schemeClr val="bg1"/>
                </a:solidFill>
                <a:latin typeface="Ubuntu" panose="020B0504030602030204" pitchFamily="34" charset="0"/>
                <a:ea typeface="Verdana" panose="020B0604030504040204" pitchFamily="34" charset="0"/>
                <a:cs typeface="Verdana" panose="020B0604030504040204" pitchFamily="34" charset="0"/>
              </a:defRPr>
            </a:lvl1pPr>
          </a:lstStyle>
          <a:p>
            <a:pPr lvl="0"/>
            <a:r>
              <a:rPr lang="en-GB"/>
              <a:t>February 2026 Survey</a:t>
            </a:r>
            <a:endParaRPr lang="en-US"/>
          </a:p>
        </p:txBody>
      </p:sp>
      <p:sp>
        <p:nvSpPr>
          <p:cNvPr id="6" name="Slide Number Placeholder 13">
            <a:extLst>
              <a:ext uri="{FF2B5EF4-FFF2-40B4-BE49-F238E27FC236}">
                <a16:creationId xmlns:a16="http://schemas.microsoft.com/office/drawing/2014/main" id="{AB6CBF95-37AE-88D6-8746-3A8078017007}"/>
              </a:ext>
            </a:extLst>
          </p:cNvPr>
          <p:cNvSpPr txBox="1">
            <a:spLocks/>
          </p:cNvSpPr>
          <p:nvPr userDrawn="1"/>
        </p:nvSpPr>
        <p:spPr>
          <a:xfrm>
            <a:off x="9933885" y="221918"/>
            <a:ext cx="506897" cy="470245"/>
          </a:xfrm>
          <a:prstGeom prst="rect">
            <a:avLst/>
          </a:prstGeom>
        </p:spPr>
        <p:txBody>
          <a:bodyPr vert="horz" lIns="98694" tIns="49347" rIns="98694" bIns="49347" rtlCol="0" anchor="ctr"/>
          <a:lstStyle>
            <a:defPPr>
              <a:defRPr lang="en-US"/>
            </a:defPPr>
            <a:lvl1pPr marL="0" algn="ctr" defTabSz="457159" rtl="0" eaLnBrk="1" latinLnBrk="0" hangingPunct="1">
              <a:defRPr sz="1801" b="1" kern="1200">
                <a:solidFill>
                  <a:schemeClr val="bg1"/>
                </a:solidFill>
                <a:latin typeface="+mn-lt"/>
                <a:ea typeface="+mn-ea"/>
                <a:cs typeface="+mn-cs"/>
              </a:defRPr>
            </a:lvl1pPr>
            <a:lvl2pPr marL="457159" algn="l" defTabSz="457159" rtl="0" eaLnBrk="1" latinLnBrk="0" hangingPunct="1">
              <a:defRPr sz="1800" kern="1200">
                <a:solidFill>
                  <a:schemeClr val="tx1"/>
                </a:solidFill>
                <a:latin typeface="+mn-lt"/>
                <a:ea typeface="+mn-ea"/>
                <a:cs typeface="+mn-cs"/>
              </a:defRPr>
            </a:lvl2pPr>
            <a:lvl3pPr marL="914321" algn="l" defTabSz="457159" rtl="0" eaLnBrk="1" latinLnBrk="0" hangingPunct="1">
              <a:defRPr sz="1800" kern="1200">
                <a:solidFill>
                  <a:schemeClr val="tx1"/>
                </a:solidFill>
                <a:latin typeface="+mn-lt"/>
                <a:ea typeface="+mn-ea"/>
                <a:cs typeface="+mn-cs"/>
              </a:defRPr>
            </a:lvl3pPr>
            <a:lvl4pPr marL="1371480" algn="l" defTabSz="457159" rtl="0" eaLnBrk="1" latinLnBrk="0" hangingPunct="1">
              <a:defRPr sz="1800" kern="1200">
                <a:solidFill>
                  <a:schemeClr val="tx1"/>
                </a:solidFill>
                <a:latin typeface="+mn-lt"/>
                <a:ea typeface="+mn-ea"/>
                <a:cs typeface="+mn-cs"/>
              </a:defRPr>
            </a:lvl4pPr>
            <a:lvl5pPr marL="1828641" algn="l" defTabSz="457159" rtl="0" eaLnBrk="1" latinLnBrk="0" hangingPunct="1">
              <a:defRPr sz="1800" kern="1200">
                <a:solidFill>
                  <a:schemeClr val="tx1"/>
                </a:solidFill>
                <a:latin typeface="+mn-lt"/>
                <a:ea typeface="+mn-ea"/>
                <a:cs typeface="+mn-cs"/>
              </a:defRPr>
            </a:lvl5pPr>
            <a:lvl6pPr marL="2285799" algn="l" defTabSz="457159" rtl="0" eaLnBrk="1" latinLnBrk="0" hangingPunct="1">
              <a:defRPr sz="1800" kern="1200">
                <a:solidFill>
                  <a:schemeClr val="tx1"/>
                </a:solidFill>
                <a:latin typeface="+mn-lt"/>
                <a:ea typeface="+mn-ea"/>
                <a:cs typeface="+mn-cs"/>
              </a:defRPr>
            </a:lvl6pPr>
            <a:lvl7pPr marL="2742962" algn="l" defTabSz="457159" rtl="0" eaLnBrk="1" latinLnBrk="0" hangingPunct="1">
              <a:defRPr sz="1800" kern="1200">
                <a:solidFill>
                  <a:schemeClr val="tx1"/>
                </a:solidFill>
                <a:latin typeface="+mn-lt"/>
                <a:ea typeface="+mn-ea"/>
                <a:cs typeface="+mn-cs"/>
              </a:defRPr>
            </a:lvl7pPr>
            <a:lvl8pPr marL="3200121" algn="l" defTabSz="457159" rtl="0" eaLnBrk="1" latinLnBrk="0" hangingPunct="1">
              <a:defRPr sz="1800" kern="1200">
                <a:solidFill>
                  <a:schemeClr val="tx1"/>
                </a:solidFill>
                <a:latin typeface="+mn-lt"/>
                <a:ea typeface="+mn-ea"/>
                <a:cs typeface="+mn-cs"/>
              </a:defRPr>
            </a:lvl8pPr>
            <a:lvl9pPr marL="3657281" algn="l" defTabSz="457159" rtl="0" eaLnBrk="1" latinLnBrk="0" hangingPunct="1">
              <a:defRPr sz="1800" kern="1200">
                <a:solidFill>
                  <a:schemeClr val="tx1"/>
                </a:solidFill>
                <a:latin typeface="+mn-lt"/>
                <a:ea typeface="+mn-ea"/>
                <a:cs typeface="+mn-cs"/>
              </a:defRPr>
            </a:lvl9pPr>
          </a:lstStyle>
          <a:p>
            <a:fld id="{86EDBD48-A036-C447-890B-F0EA05A93E68}" type="slidenum">
              <a:rPr lang="en-US" sz="1944" smtClean="0">
                <a:solidFill>
                  <a:schemeClr val="bg1"/>
                </a:solidFill>
              </a:rPr>
              <a:pPr/>
              <a:t>‹#›</a:t>
            </a:fld>
            <a:endParaRPr lang="en-US" sz="1944">
              <a:solidFill>
                <a:schemeClr val="bg1"/>
              </a:solidFill>
            </a:endParaRPr>
          </a:p>
        </p:txBody>
      </p:sp>
    </p:spTree>
    <p:extLst>
      <p:ext uri="{BB962C8B-B14F-4D97-AF65-F5344CB8AC3E}">
        <p14:creationId xmlns:p14="http://schemas.microsoft.com/office/powerpoint/2010/main" val="14058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387B58-7C67-A8C8-D9A4-EF689C704861}"/>
              </a:ext>
            </a:extLst>
          </p:cNvPr>
          <p:cNvPicPr>
            <a:picLocks noChangeAspect="1"/>
          </p:cNvPicPr>
          <p:nvPr userDrawn="1"/>
        </p:nvPicPr>
        <p:blipFill>
          <a:blip r:embed="rId2"/>
          <a:srcRect/>
          <a:stretch/>
        </p:blipFill>
        <p:spPr>
          <a:xfrm>
            <a:off x="0" y="0"/>
            <a:ext cx="10686256" cy="7560431"/>
          </a:xfrm>
          <a:prstGeom prst="rect">
            <a:avLst/>
          </a:prstGeom>
        </p:spPr>
      </p:pic>
      <p:sp>
        <p:nvSpPr>
          <p:cNvPr id="9" name="Title 1">
            <a:extLst>
              <a:ext uri="{FF2B5EF4-FFF2-40B4-BE49-F238E27FC236}">
                <a16:creationId xmlns:a16="http://schemas.microsoft.com/office/drawing/2014/main" id="{741842B8-BF23-13DA-E8EE-34B8CE79115A}"/>
              </a:ext>
            </a:extLst>
          </p:cNvPr>
          <p:cNvSpPr>
            <a:spLocks noGrp="1"/>
          </p:cNvSpPr>
          <p:nvPr>
            <p:ph type="ctrTitle" hasCustomPrompt="1"/>
          </p:nvPr>
        </p:nvSpPr>
        <p:spPr>
          <a:xfrm>
            <a:off x="433346" y="3344007"/>
            <a:ext cx="8870673" cy="675860"/>
          </a:xfrm>
        </p:spPr>
        <p:txBody>
          <a:bodyPr anchor="b">
            <a:noAutofit/>
          </a:bodyPr>
          <a:lstStyle>
            <a:lvl1pPr algn="l">
              <a:defRPr sz="4800" b="1" i="0">
                <a:solidFill>
                  <a:schemeClr val="bg1"/>
                </a:solidFill>
                <a:latin typeface="Ubuntu" panose="020B0504030602030204" pitchFamily="34" charset="0"/>
                <a:ea typeface="Verdana" panose="020B0604030504040204" pitchFamily="34" charset="0"/>
                <a:cs typeface="Verdana" panose="020B0604030504040204" pitchFamily="34" charset="0"/>
              </a:defRPr>
            </a:lvl1pPr>
          </a:lstStyle>
          <a:p>
            <a:r>
              <a:rPr lang="en-GB"/>
              <a:t>Section Title Placed Here</a:t>
            </a:r>
            <a:endParaRPr lang="en-US"/>
          </a:p>
        </p:txBody>
      </p:sp>
      <p:sp>
        <p:nvSpPr>
          <p:cNvPr id="10" name="Subtitle 2">
            <a:extLst>
              <a:ext uri="{FF2B5EF4-FFF2-40B4-BE49-F238E27FC236}">
                <a16:creationId xmlns:a16="http://schemas.microsoft.com/office/drawing/2014/main" id="{5991D1FE-4883-7B35-4B39-40A6E156F4BF}"/>
              </a:ext>
            </a:extLst>
          </p:cNvPr>
          <p:cNvSpPr>
            <a:spLocks noGrp="1"/>
          </p:cNvSpPr>
          <p:nvPr>
            <p:ph type="subTitle" idx="1" hasCustomPrompt="1"/>
          </p:nvPr>
        </p:nvSpPr>
        <p:spPr>
          <a:xfrm>
            <a:off x="443137" y="4378219"/>
            <a:ext cx="7076810" cy="971021"/>
          </a:xfrm>
        </p:spPr>
        <p:txBody>
          <a:bodyPr>
            <a:normAutofit/>
          </a:bodyPr>
          <a:lstStyle>
            <a:lvl1pPr marL="0" indent="0" algn="l">
              <a:buNone/>
              <a:defRPr sz="2800">
                <a:solidFill>
                  <a:schemeClr val="bg1"/>
                </a:solidFill>
                <a:latin typeface="Ubuntu" panose="020B0504030602030204" pitchFamily="34" charset="0"/>
                <a:ea typeface="Verdana" panose="020B0604030504040204" pitchFamily="34" charset="0"/>
                <a:cs typeface="Verdana" panose="020B0604030504040204" pitchFamily="34" charset="0"/>
              </a:defRPr>
            </a:lvl1pPr>
            <a:lvl2pPr marL="457185" indent="0" algn="ctr">
              <a:buNone/>
              <a:defRPr sz="2000"/>
            </a:lvl2pPr>
            <a:lvl3pPr marL="914371" indent="0" algn="ctr">
              <a:buNone/>
              <a:defRPr sz="1801"/>
            </a:lvl3pPr>
            <a:lvl4pPr marL="1371555" indent="0" algn="ctr">
              <a:buNone/>
              <a:defRPr sz="1600"/>
            </a:lvl4pPr>
            <a:lvl5pPr marL="1828741" indent="0" algn="ctr">
              <a:buNone/>
              <a:defRPr sz="1600"/>
            </a:lvl5pPr>
            <a:lvl6pPr marL="2285926" indent="0" algn="ctr">
              <a:buNone/>
              <a:defRPr sz="1600"/>
            </a:lvl6pPr>
            <a:lvl7pPr marL="2743112" indent="0" algn="ctr">
              <a:buNone/>
              <a:defRPr sz="1600"/>
            </a:lvl7pPr>
            <a:lvl8pPr marL="3200298" indent="0" algn="ctr">
              <a:buNone/>
              <a:defRPr sz="1600"/>
            </a:lvl8pPr>
            <a:lvl9pPr marL="3657483" indent="0" algn="ctr">
              <a:buNone/>
              <a:defRPr sz="1600"/>
            </a:lvl9pPr>
          </a:lstStyle>
          <a:p>
            <a:r>
              <a:rPr lang="en-GB"/>
              <a:t>Section subtitle information here</a:t>
            </a:r>
            <a:endParaRPr lang="en-US"/>
          </a:p>
        </p:txBody>
      </p:sp>
    </p:spTree>
    <p:extLst>
      <p:ext uri="{BB962C8B-B14F-4D97-AF65-F5344CB8AC3E}">
        <p14:creationId xmlns:p14="http://schemas.microsoft.com/office/powerpoint/2010/main" val="630821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387B58-7C67-A8C8-D9A4-EF689C704861}"/>
              </a:ext>
            </a:extLst>
          </p:cNvPr>
          <p:cNvPicPr>
            <a:picLocks noChangeAspect="1"/>
          </p:cNvPicPr>
          <p:nvPr userDrawn="1"/>
        </p:nvPicPr>
        <p:blipFill>
          <a:blip r:embed="rId2"/>
          <a:srcRect/>
          <a:stretch/>
        </p:blipFill>
        <p:spPr>
          <a:xfrm>
            <a:off x="0" y="0"/>
            <a:ext cx="10686256" cy="7560431"/>
          </a:xfrm>
          <a:prstGeom prst="rect">
            <a:avLst/>
          </a:prstGeom>
        </p:spPr>
      </p:pic>
      <p:sp>
        <p:nvSpPr>
          <p:cNvPr id="9" name="Title 1">
            <a:extLst>
              <a:ext uri="{FF2B5EF4-FFF2-40B4-BE49-F238E27FC236}">
                <a16:creationId xmlns:a16="http://schemas.microsoft.com/office/drawing/2014/main" id="{741842B8-BF23-13DA-E8EE-34B8CE79115A}"/>
              </a:ext>
            </a:extLst>
          </p:cNvPr>
          <p:cNvSpPr>
            <a:spLocks noGrp="1"/>
          </p:cNvSpPr>
          <p:nvPr>
            <p:ph type="ctrTitle" hasCustomPrompt="1"/>
          </p:nvPr>
        </p:nvSpPr>
        <p:spPr>
          <a:xfrm>
            <a:off x="239036" y="1003870"/>
            <a:ext cx="8870673" cy="675860"/>
          </a:xfrm>
        </p:spPr>
        <p:txBody>
          <a:bodyPr anchor="b">
            <a:noAutofit/>
          </a:bodyPr>
          <a:lstStyle>
            <a:lvl1pPr algn="l">
              <a:defRPr sz="3200" b="1" i="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GB"/>
              <a:t>Content / Title information here</a:t>
            </a:r>
            <a:endParaRPr lang="en-US"/>
          </a:p>
        </p:txBody>
      </p:sp>
      <p:sp>
        <p:nvSpPr>
          <p:cNvPr id="3" name="Text Placeholder 11">
            <a:extLst>
              <a:ext uri="{FF2B5EF4-FFF2-40B4-BE49-F238E27FC236}">
                <a16:creationId xmlns:a16="http://schemas.microsoft.com/office/drawing/2014/main" id="{06A41CA3-A654-1A2C-F129-E1A6CE5B40B2}"/>
              </a:ext>
            </a:extLst>
          </p:cNvPr>
          <p:cNvSpPr>
            <a:spLocks noGrp="1"/>
          </p:cNvSpPr>
          <p:nvPr>
            <p:ph type="body" sz="quarter" idx="11" hasCustomPrompt="1"/>
          </p:nvPr>
        </p:nvSpPr>
        <p:spPr>
          <a:xfrm>
            <a:off x="7570381" y="401605"/>
            <a:ext cx="2112058" cy="292100"/>
          </a:xfrm>
        </p:spPr>
        <p:txBody>
          <a:bodyPr>
            <a:normAutofit/>
          </a:bodyPr>
          <a:lstStyle>
            <a:lvl1pPr marL="0" indent="0" algn="r">
              <a:buNone/>
              <a:defRPr sz="1200">
                <a:solidFill>
                  <a:schemeClr val="bg1"/>
                </a:solidFill>
                <a:latin typeface="Ubuntu" panose="020B0504030602030204" pitchFamily="34" charset="0"/>
                <a:ea typeface="Verdana" panose="020B0604030504040204" pitchFamily="34" charset="0"/>
                <a:cs typeface="Verdana" panose="020B0604030504040204" pitchFamily="34" charset="0"/>
              </a:defRPr>
            </a:lvl1pPr>
          </a:lstStyle>
          <a:p>
            <a:pPr lvl="0"/>
            <a:r>
              <a:rPr lang="en-GB"/>
              <a:t>February 2026 Survey</a:t>
            </a:r>
            <a:endParaRPr lang="en-US"/>
          </a:p>
        </p:txBody>
      </p:sp>
      <p:sp>
        <p:nvSpPr>
          <p:cNvPr id="4" name="Slide Number Placeholder 13">
            <a:extLst>
              <a:ext uri="{FF2B5EF4-FFF2-40B4-BE49-F238E27FC236}">
                <a16:creationId xmlns:a16="http://schemas.microsoft.com/office/drawing/2014/main" id="{ED76DF58-A9E1-1DC5-F06F-4DAE2D3470C1}"/>
              </a:ext>
            </a:extLst>
          </p:cNvPr>
          <p:cNvSpPr txBox="1">
            <a:spLocks/>
          </p:cNvSpPr>
          <p:nvPr userDrawn="1"/>
        </p:nvSpPr>
        <p:spPr>
          <a:xfrm>
            <a:off x="9971364" y="260195"/>
            <a:ext cx="506897" cy="470245"/>
          </a:xfrm>
          <a:prstGeom prst="rect">
            <a:avLst/>
          </a:prstGeom>
        </p:spPr>
        <p:txBody>
          <a:bodyPr vert="horz" lIns="91440" tIns="45720" rIns="91440" bIns="45720" rtlCol="0" anchor="ctr"/>
          <a:lstStyle>
            <a:defPPr>
              <a:defRPr lang="en-US"/>
            </a:defPPr>
            <a:lvl1pPr marL="0" algn="ctr" defTabSz="457159" rtl="0" eaLnBrk="1" latinLnBrk="0" hangingPunct="1">
              <a:defRPr sz="1801" b="1" kern="1200">
                <a:solidFill>
                  <a:schemeClr val="bg1"/>
                </a:solidFill>
                <a:latin typeface="+mn-lt"/>
                <a:ea typeface="+mn-ea"/>
                <a:cs typeface="+mn-cs"/>
              </a:defRPr>
            </a:lvl1pPr>
            <a:lvl2pPr marL="457159" algn="l" defTabSz="457159" rtl="0" eaLnBrk="1" latinLnBrk="0" hangingPunct="1">
              <a:defRPr sz="1800" kern="1200">
                <a:solidFill>
                  <a:schemeClr val="tx1"/>
                </a:solidFill>
                <a:latin typeface="+mn-lt"/>
                <a:ea typeface="+mn-ea"/>
                <a:cs typeface="+mn-cs"/>
              </a:defRPr>
            </a:lvl2pPr>
            <a:lvl3pPr marL="914321" algn="l" defTabSz="457159" rtl="0" eaLnBrk="1" latinLnBrk="0" hangingPunct="1">
              <a:defRPr sz="1800" kern="1200">
                <a:solidFill>
                  <a:schemeClr val="tx1"/>
                </a:solidFill>
                <a:latin typeface="+mn-lt"/>
                <a:ea typeface="+mn-ea"/>
                <a:cs typeface="+mn-cs"/>
              </a:defRPr>
            </a:lvl3pPr>
            <a:lvl4pPr marL="1371480" algn="l" defTabSz="457159" rtl="0" eaLnBrk="1" latinLnBrk="0" hangingPunct="1">
              <a:defRPr sz="1800" kern="1200">
                <a:solidFill>
                  <a:schemeClr val="tx1"/>
                </a:solidFill>
                <a:latin typeface="+mn-lt"/>
                <a:ea typeface="+mn-ea"/>
                <a:cs typeface="+mn-cs"/>
              </a:defRPr>
            </a:lvl4pPr>
            <a:lvl5pPr marL="1828641" algn="l" defTabSz="457159" rtl="0" eaLnBrk="1" latinLnBrk="0" hangingPunct="1">
              <a:defRPr sz="1800" kern="1200">
                <a:solidFill>
                  <a:schemeClr val="tx1"/>
                </a:solidFill>
                <a:latin typeface="+mn-lt"/>
                <a:ea typeface="+mn-ea"/>
                <a:cs typeface="+mn-cs"/>
              </a:defRPr>
            </a:lvl5pPr>
            <a:lvl6pPr marL="2285799" algn="l" defTabSz="457159" rtl="0" eaLnBrk="1" latinLnBrk="0" hangingPunct="1">
              <a:defRPr sz="1800" kern="1200">
                <a:solidFill>
                  <a:schemeClr val="tx1"/>
                </a:solidFill>
                <a:latin typeface="+mn-lt"/>
                <a:ea typeface="+mn-ea"/>
                <a:cs typeface="+mn-cs"/>
              </a:defRPr>
            </a:lvl6pPr>
            <a:lvl7pPr marL="2742962" algn="l" defTabSz="457159" rtl="0" eaLnBrk="1" latinLnBrk="0" hangingPunct="1">
              <a:defRPr sz="1800" kern="1200">
                <a:solidFill>
                  <a:schemeClr val="tx1"/>
                </a:solidFill>
                <a:latin typeface="+mn-lt"/>
                <a:ea typeface="+mn-ea"/>
                <a:cs typeface="+mn-cs"/>
              </a:defRPr>
            </a:lvl7pPr>
            <a:lvl8pPr marL="3200121" algn="l" defTabSz="457159" rtl="0" eaLnBrk="1" latinLnBrk="0" hangingPunct="1">
              <a:defRPr sz="1800" kern="1200">
                <a:solidFill>
                  <a:schemeClr val="tx1"/>
                </a:solidFill>
                <a:latin typeface="+mn-lt"/>
                <a:ea typeface="+mn-ea"/>
                <a:cs typeface="+mn-cs"/>
              </a:defRPr>
            </a:lvl8pPr>
            <a:lvl9pPr marL="3657281" algn="l" defTabSz="457159" rtl="0" eaLnBrk="1" latinLnBrk="0" hangingPunct="1">
              <a:defRPr sz="1800" kern="1200">
                <a:solidFill>
                  <a:schemeClr val="tx1"/>
                </a:solidFill>
                <a:latin typeface="+mn-lt"/>
                <a:ea typeface="+mn-ea"/>
                <a:cs typeface="+mn-cs"/>
              </a:defRPr>
            </a:lvl9pPr>
          </a:lstStyle>
          <a:p>
            <a:fld id="{86EDBD48-A036-C447-890B-F0EA05A93E68}" type="slidenum">
              <a:rPr lang="en-US" sz="1801" smtClean="0">
                <a:solidFill>
                  <a:schemeClr val="bg1"/>
                </a:solidFill>
              </a:rPr>
              <a:pPr/>
              <a:t>‹#›</a:t>
            </a:fld>
            <a:endParaRPr lang="en-US" sz="1801">
              <a:solidFill>
                <a:schemeClr val="bg1"/>
              </a:solidFill>
            </a:endParaRPr>
          </a:p>
        </p:txBody>
      </p:sp>
    </p:spTree>
    <p:extLst>
      <p:ext uri="{BB962C8B-B14F-4D97-AF65-F5344CB8AC3E}">
        <p14:creationId xmlns:p14="http://schemas.microsoft.com/office/powerpoint/2010/main" val="3740596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387B58-7C67-A8C8-D9A4-EF689C704861}"/>
              </a:ext>
            </a:extLst>
          </p:cNvPr>
          <p:cNvPicPr>
            <a:picLocks noChangeAspect="1"/>
          </p:cNvPicPr>
          <p:nvPr userDrawn="1"/>
        </p:nvPicPr>
        <p:blipFill>
          <a:blip r:embed="rId2"/>
          <a:srcRect/>
          <a:stretch/>
        </p:blipFill>
        <p:spPr>
          <a:xfrm>
            <a:off x="0" y="0"/>
            <a:ext cx="10686256" cy="7560430"/>
          </a:xfrm>
          <a:prstGeom prst="rect">
            <a:avLst/>
          </a:prstGeom>
        </p:spPr>
      </p:pic>
      <p:sp>
        <p:nvSpPr>
          <p:cNvPr id="3" name="Text Placeholder 11">
            <a:extLst>
              <a:ext uri="{FF2B5EF4-FFF2-40B4-BE49-F238E27FC236}">
                <a16:creationId xmlns:a16="http://schemas.microsoft.com/office/drawing/2014/main" id="{06A41CA3-A654-1A2C-F129-E1A6CE5B40B2}"/>
              </a:ext>
            </a:extLst>
          </p:cNvPr>
          <p:cNvSpPr>
            <a:spLocks noGrp="1"/>
          </p:cNvSpPr>
          <p:nvPr>
            <p:ph type="body" sz="quarter" idx="11" hasCustomPrompt="1"/>
          </p:nvPr>
        </p:nvSpPr>
        <p:spPr>
          <a:xfrm>
            <a:off x="8171139" y="401605"/>
            <a:ext cx="1511300" cy="292100"/>
          </a:xfrm>
        </p:spPr>
        <p:txBody>
          <a:bodyPr>
            <a:normAutofit/>
          </a:bodyPr>
          <a:lstStyle>
            <a:lvl1pPr marL="0" indent="0" algn="r">
              <a:buNone/>
              <a:defRPr sz="1200">
                <a:solidFill>
                  <a:schemeClr val="bg1"/>
                </a:solidFill>
                <a:latin typeface="Ubuntu" panose="020B0504030602030204" pitchFamily="34" charset="0"/>
                <a:ea typeface="Verdana" panose="020B0604030504040204" pitchFamily="34" charset="0"/>
                <a:cs typeface="Verdana" panose="020B0604030504040204" pitchFamily="34" charset="0"/>
              </a:defRPr>
            </a:lvl1pPr>
          </a:lstStyle>
          <a:p>
            <a:pPr lvl="0"/>
            <a:r>
              <a:rPr lang="en-GB"/>
              <a:t>Date / Year Here</a:t>
            </a:r>
            <a:endParaRPr lang="en-US"/>
          </a:p>
        </p:txBody>
      </p:sp>
      <p:sp>
        <p:nvSpPr>
          <p:cNvPr id="2" name="Slide Number Placeholder 13">
            <a:extLst>
              <a:ext uri="{FF2B5EF4-FFF2-40B4-BE49-F238E27FC236}">
                <a16:creationId xmlns:a16="http://schemas.microsoft.com/office/drawing/2014/main" id="{94CCCCC5-C2BA-61B8-3D0E-B0F47BD69529}"/>
              </a:ext>
            </a:extLst>
          </p:cNvPr>
          <p:cNvSpPr txBox="1">
            <a:spLocks/>
          </p:cNvSpPr>
          <p:nvPr userDrawn="1"/>
        </p:nvSpPr>
        <p:spPr>
          <a:xfrm>
            <a:off x="9971364" y="260195"/>
            <a:ext cx="506897" cy="470245"/>
          </a:xfrm>
          <a:prstGeom prst="rect">
            <a:avLst/>
          </a:prstGeom>
        </p:spPr>
        <p:txBody>
          <a:bodyPr vert="horz" lIns="91440" tIns="45720" rIns="91440" bIns="45720" rtlCol="0" anchor="ctr"/>
          <a:lstStyle>
            <a:defPPr>
              <a:defRPr lang="en-US"/>
            </a:defPPr>
            <a:lvl1pPr marL="0" algn="ctr" defTabSz="457159" rtl="0" eaLnBrk="1" latinLnBrk="0" hangingPunct="1">
              <a:defRPr sz="1801" b="1" kern="1200">
                <a:solidFill>
                  <a:schemeClr val="bg1"/>
                </a:solidFill>
                <a:latin typeface="+mn-lt"/>
                <a:ea typeface="+mn-ea"/>
                <a:cs typeface="+mn-cs"/>
              </a:defRPr>
            </a:lvl1pPr>
            <a:lvl2pPr marL="457159" algn="l" defTabSz="457159" rtl="0" eaLnBrk="1" latinLnBrk="0" hangingPunct="1">
              <a:defRPr sz="1800" kern="1200">
                <a:solidFill>
                  <a:schemeClr val="tx1"/>
                </a:solidFill>
                <a:latin typeface="+mn-lt"/>
                <a:ea typeface="+mn-ea"/>
                <a:cs typeface="+mn-cs"/>
              </a:defRPr>
            </a:lvl2pPr>
            <a:lvl3pPr marL="914321" algn="l" defTabSz="457159" rtl="0" eaLnBrk="1" latinLnBrk="0" hangingPunct="1">
              <a:defRPr sz="1800" kern="1200">
                <a:solidFill>
                  <a:schemeClr val="tx1"/>
                </a:solidFill>
                <a:latin typeface="+mn-lt"/>
                <a:ea typeface="+mn-ea"/>
                <a:cs typeface="+mn-cs"/>
              </a:defRPr>
            </a:lvl3pPr>
            <a:lvl4pPr marL="1371480" algn="l" defTabSz="457159" rtl="0" eaLnBrk="1" latinLnBrk="0" hangingPunct="1">
              <a:defRPr sz="1800" kern="1200">
                <a:solidFill>
                  <a:schemeClr val="tx1"/>
                </a:solidFill>
                <a:latin typeface="+mn-lt"/>
                <a:ea typeface="+mn-ea"/>
                <a:cs typeface="+mn-cs"/>
              </a:defRPr>
            </a:lvl4pPr>
            <a:lvl5pPr marL="1828641" algn="l" defTabSz="457159" rtl="0" eaLnBrk="1" latinLnBrk="0" hangingPunct="1">
              <a:defRPr sz="1800" kern="1200">
                <a:solidFill>
                  <a:schemeClr val="tx1"/>
                </a:solidFill>
                <a:latin typeface="+mn-lt"/>
                <a:ea typeface="+mn-ea"/>
                <a:cs typeface="+mn-cs"/>
              </a:defRPr>
            </a:lvl5pPr>
            <a:lvl6pPr marL="2285799" algn="l" defTabSz="457159" rtl="0" eaLnBrk="1" latinLnBrk="0" hangingPunct="1">
              <a:defRPr sz="1800" kern="1200">
                <a:solidFill>
                  <a:schemeClr val="tx1"/>
                </a:solidFill>
                <a:latin typeface="+mn-lt"/>
                <a:ea typeface="+mn-ea"/>
                <a:cs typeface="+mn-cs"/>
              </a:defRPr>
            </a:lvl6pPr>
            <a:lvl7pPr marL="2742962" algn="l" defTabSz="457159" rtl="0" eaLnBrk="1" latinLnBrk="0" hangingPunct="1">
              <a:defRPr sz="1800" kern="1200">
                <a:solidFill>
                  <a:schemeClr val="tx1"/>
                </a:solidFill>
                <a:latin typeface="+mn-lt"/>
                <a:ea typeface="+mn-ea"/>
                <a:cs typeface="+mn-cs"/>
              </a:defRPr>
            </a:lvl7pPr>
            <a:lvl8pPr marL="3200121" algn="l" defTabSz="457159" rtl="0" eaLnBrk="1" latinLnBrk="0" hangingPunct="1">
              <a:defRPr sz="1800" kern="1200">
                <a:solidFill>
                  <a:schemeClr val="tx1"/>
                </a:solidFill>
                <a:latin typeface="+mn-lt"/>
                <a:ea typeface="+mn-ea"/>
                <a:cs typeface="+mn-cs"/>
              </a:defRPr>
            </a:lvl8pPr>
            <a:lvl9pPr marL="3657281" algn="l" defTabSz="457159" rtl="0" eaLnBrk="1" latinLnBrk="0" hangingPunct="1">
              <a:defRPr sz="1800" kern="1200">
                <a:solidFill>
                  <a:schemeClr val="tx1"/>
                </a:solidFill>
                <a:latin typeface="+mn-lt"/>
                <a:ea typeface="+mn-ea"/>
                <a:cs typeface="+mn-cs"/>
              </a:defRPr>
            </a:lvl9pPr>
          </a:lstStyle>
          <a:p>
            <a:fld id="{86EDBD48-A036-C447-890B-F0EA05A93E68}" type="slidenum">
              <a:rPr lang="en-US" sz="1801" smtClean="0">
                <a:solidFill>
                  <a:schemeClr val="bg1"/>
                </a:solidFill>
              </a:rPr>
              <a:pPr/>
              <a:t>‹#›</a:t>
            </a:fld>
            <a:endParaRPr lang="en-US" sz="1801">
              <a:solidFill>
                <a:schemeClr val="bg1"/>
              </a:solidFill>
            </a:endParaRPr>
          </a:p>
        </p:txBody>
      </p:sp>
      <p:pic>
        <p:nvPicPr>
          <p:cNvPr id="5" name="Picture 4">
            <a:extLst>
              <a:ext uri="{FF2B5EF4-FFF2-40B4-BE49-F238E27FC236}">
                <a16:creationId xmlns:a16="http://schemas.microsoft.com/office/drawing/2014/main" id="{34015D46-4DC5-E8C6-B8F5-36ACD2A51C37}"/>
              </a:ext>
            </a:extLst>
          </p:cNvPr>
          <p:cNvPicPr>
            <a:picLocks noChangeAspect="1"/>
          </p:cNvPicPr>
          <p:nvPr userDrawn="1"/>
        </p:nvPicPr>
        <p:blipFill>
          <a:blip r:embed="rId3"/>
          <a:stretch>
            <a:fillRect/>
          </a:stretch>
        </p:blipFill>
        <p:spPr>
          <a:xfrm>
            <a:off x="349110" y="6206996"/>
            <a:ext cx="375854" cy="375854"/>
          </a:xfrm>
          <a:prstGeom prst="rect">
            <a:avLst/>
          </a:prstGeom>
        </p:spPr>
      </p:pic>
      <p:pic>
        <p:nvPicPr>
          <p:cNvPr id="6" name="Picture 5">
            <a:extLst>
              <a:ext uri="{FF2B5EF4-FFF2-40B4-BE49-F238E27FC236}">
                <a16:creationId xmlns:a16="http://schemas.microsoft.com/office/drawing/2014/main" id="{2158DEA3-854F-6E5A-F34E-4A8B916DEBD9}"/>
              </a:ext>
            </a:extLst>
          </p:cNvPr>
          <p:cNvPicPr>
            <a:picLocks noChangeAspect="1"/>
          </p:cNvPicPr>
          <p:nvPr userDrawn="1"/>
        </p:nvPicPr>
        <p:blipFill>
          <a:blip r:embed="rId4"/>
          <a:stretch>
            <a:fillRect/>
          </a:stretch>
        </p:blipFill>
        <p:spPr>
          <a:xfrm>
            <a:off x="349110" y="6722738"/>
            <a:ext cx="375854" cy="375854"/>
          </a:xfrm>
          <a:prstGeom prst="rect">
            <a:avLst/>
          </a:prstGeom>
        </p:spPr>
      </p:pic>
      <p:pic>
        <p:nvPicPr>
          <p:cNvPr id="7" name="Picture 6">
            <a:extLst>
              <a:ext uri="{FF2B5EF4-FFF2-40B4-BE49-F238E27FC236}">
                <a16:creationId xmlns:a16="http://schemas.microsoft.com/office/drawing/2014/main" id="{30890658-5994-89AE-7C99-23EF9C292DEF}"/>
              </a:ext>
            </a:extLst>
          </p:cNvPr>
          <p:cNvPicPr>
            <a:picLocks noChangeAspect="1"/>
          </p:cNvPicPr>
          <p:nvPr userDrawn="1"/>
        </p:nvPicPr>
        <p:blipFill>
          <a:blip r:embed="rId5"/>
          <a:stretch>
            <a:fillRect/>
          </a:stretch>
        </p:blipFill>
        <p:spPr>
          <a:xfrm>
            <a:off x="349110" y="5694669"/>
            <a:ext cx="375854" cy="375854"/>
          </a:xfrm>
          <a:prstGeom prst="rect">
            <a:avLst/>
          </a:prstGeom>
        </p:spPr>
      </p:pic>
    </p:spTree>
    <p:extLst>
      <p:ext uri="{BB962C8B-B14F-4D97-AF65-F5344CB8AC3E}">
        <p14:creationId xmlns:p14="http://schemas.microsoft.com/office/powerpoint/2010/main" val="3420416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387B58-7C67-A8C8-D9A4-EF689C704861}"/>
              </a:ext>
            </a:extLst>
          </p:cNvPr>
          <p:cNvPicPr>
            <a:picLocks noChangeAspect="1"/>
          </p:cNvPicPr>
          <p:nvPr userDrawn="1"/>
        </p:nvPicPr>
        <p:blipFill>
          <a:blip r:embed="rId2"/>
          <a:srcRect/>
          <a:stretch/>
        </p:blipFill>
        <p:spPr>
          <a:xfrm>
            <a:off x="0" y="0"/>
            <a:ext cx="10686254" cy="7560430"/>
          </a:xfrm>
          <a:prstGeom prst="rect">
            <a:avLst/>
          </a:prstGeom>
        </p:spPr>
      </p:pic>
      <p:sp>
        <p:nvSpPr>
          <p:cNvPr id="3" name="Text Placeholder 11">
            <a:extLst>
              <a:ext uri="{FF2B5EF4-FFF2-40B4-BE49-F238E27FC236}">
                <a16:creationId xmlns:a16="http://schemas.microsoft.com/office/drawing/2014/main" id="{06A41CA3-A654-1A2C-F129-E1A6CE5B40B2}"/>
              </a:ext>
            </a:extLst>
          </p:cNvPr>
          <p:cNvSpPr>
            <a:spLocks noGrp="1"/>
          </p:cNvSpPr>
          <p:nvPr>
            <p:ph type="body" sz="quarter" idx="11" hasCustomPrompt="1"/>
          </p:nvPr>
        </p:nvSpPr>
        <p:spPr>
          <a:xfrm>
            <a:off x="8171139" y="401605"/>
            <a:ext cx="1511300" cy="292100"/>
          </a:xfrm>
        </p:spPr>
        <p:txBody>
          <a:bodyPr>
            <a:normAutofit/>
          </a:bodyPr>
          <a:lstStyle>
            <a:lvl1pPr marL="0" indent="0" algn="r">
              <a:buNone/>
              <a:defRPr sz="1200">
                <a:solidFill>
                  <a:schemeClr val="bg1"/>
                </a:solidFill>
                <a:latin typeface="Ubuntu" panose="020B0504030602030204" pitchFamily="34" charset="0"/>
                <a:ea typeface="Verdana" panose="020B0604030504040204" pitchFamily="34" charset="0"/>
                <a:cs typeface="Verdana" panose="020B0604030504040204" pitchFamily="34" charset="0"/>
              </a:defRPr>
            </a:lvl1pPr>
          </a:lstStyle>
          <a:p>
            <a:pPr lvl="0"/>
            <a:r>
              <a:rPr lang="en-GB"/>
              <a:t>Date / Year Here</a:t>
            </a:r>
            <a:endParaRPr lang="en-US"/>
          </a:p>
        </p:txBody>
      </p:sp>
      <p:sp>
        <p:nvSpPr>
          <p:cNvPr id="2" name="Slide Number Placeholder 13">
            <a:extLst>
              <a:ext uri="{FF2B5EF4-FFF2-40B4-BE49-F238E27FC236}">
                <a16:creationId xmlns:a16="http://schemas.microsoft.com/office/drawing/2014/main" id="{E6E2B193-A351-08B4-14A5-5E24A4F7F054}"/>
              </a:ext>
            </a:extLst>
          </p:cNvPr>
          <p:cNvSpPr txBox="1">
            <a:spLocks/>
          </p:cNvSpPr>
          <p:nvPr userDrawn="1"/>
        </p:nvSpPr>
        <p:spPr>
          <a:xfrm>
            <a:off x="9971364" y="260195"/>
            <a:ext cx="506897" cy="470245"/>
          </a:xfrm>
          <a:prstGeom prst="rect">
            <a:avLst/>
          </a:prstGeom>
        </p:spPr>
        <p:txBody>
          <a:bodyPr vert="horz" lIns="91440" tIns="45720" rIns="91440" bIns="45720" rtlCol="0" anchor="ctr"/>
          <a:lstStyle>
            <a:defPPr>
              <a:defRPr lang="en-US"/>
            </a:defPPr>
            <a:lvl1pPr marL="0" algn="ctr" defTabSz="457159" rtl="0" eaLnBrk="1" latinLnBrk="0" hangingPunct="1">
              <a:defRPr sz="1801" b="1" kern="1200">
                <a:solidFill>
                  <a:schemeClr val="bg1"/>
                </a:solidFill>
                <a:latin typeface="+mn-lt"/>
                <a:ea typeface="+mn-ea"/>
                <a:cs typeface="+mn-cs"/>
              </a:defRPr>
            </a:lvl1pPr>
            <a:lvl2pPr marL="457159" algn="l" defTabSz="457159" rtl="0" eaLnBrk="1" latinLnBrk="0" hangingPunct="1">
              <a:defRPr sz="1800" kern="1200">
                <a:solidFill>
                  <a:schemeClr val="tx1"/>
                </a:solidFill>
                <a:latin typeface="+mn-lt"/>
                <a:ea typeface="+mn-ea"/>
                <a:cs typeface="+mn-cs"/>
              </a:defRPr>
            </a:lvl2pPr>
            <a:lvl3pPr marL="914321" algn="l" defTabSz="457159" rtl="0" eaLnBrk="1" latinLnBrk="0" hangingPunct="1">
              <a:defRPr sz="1800" kern="1200">
                <a:solidFill>
                  <a:schemeClr val="tx1"/>
                </a:solidFill>
                <a:latin typeface="+mn-lt"/>
                <a:ea typeface="+mn-ea"/>
                <a:cs typeface="+mn-cs"/>
              </a:defRPr>
            </a:lvl3pPr>
            <a:lvl4pPr marL="1371480" algn="l" defTabSz="457159" rtl="0" eaLnBrk="1" latinLnBrk="0" hangingPunct="1">
              <a:defRPr sz="1800" kern="1200">
                <a:solidFill>
                  <a:schemeClr val="tx1"/>
                </a:solidFill>
                <a:latin typeface="+mn-lt"/>
                <a:ea typeface="+mn-ea"/>
                <a:cs typeface="+mn-cs"/>
              </a:defRPr>
            </a:lvl4pPr>
            <a:lvl5pPr marL="1828641" algn="l" defTabSz="457159" rtl="0" eaLnBrk="1" latinLnBrk="0" hangingPunct="1">
              <a:defRPr sz="1800" kern="1200">
                <a:solidFill>
                  <a:schemeClr val="tx1"/>
                </a:solidFill>
                <a:latin typeface="+mn-lt"/>
                <a:ea typeface="+mn-ea"/>
                <a:cs typeface="+mn-cs"/>
              </a:defRPr>
            </a:lvl5pPr>
            <a:lvl6pPr marL="2285799" algn="l" defTabSz="457159" rtl="0" eaLnBrk="1" latinLnBrk="0" hangingPunct="1">
              <a:defRPr sz="1800" kern="1200">
                <a:solidFill>
                  <a:schemeClr val="tx1"/>
                </a:solidFill>
                <a:latin typeface="+mn-lt"/>
                <a:ea typeface="+mn-ea"/>
                <a:cs typeface="+mn-cs"/>
              </a:defRPr>
            </a:lvl6pPr>
            <a:lvl7pPr marL="2742962" algn="l" defTabSz="457159" rtl="0" eaLnBrk="1" latinLnBrk="0" hangingPunct="1">
              <a:defRPr sz="1800" kern="1200">
                <a:solidFill>
                  <a:schemeClr val="tx1"/>
                </a:solidFill>
                <a:latin typeface="+mn-lt"/>
                <a:ea typeface="+mn-ea"/>
                <a:cs typeface="+mn-cs"/>
              </a:defRPr>
            </a:lvl7pPr>
            <a:lvl8pPr marL="3200121" algn="l" defTabSz="457159" rtl="0" eaLnBrk="1" latinLnBrk="0" hangingPunct="1">
              <a:defRPr sz="1800" kern="1200">
                <a:solidFill>
                  <a:schemeClr val="tx1"/>
                </a:solidFill>
                <a:latin typeface="+mn-lt"/>
                <a:ea typeface="+mn-ea"/>
                <a:cs typeface="+mn-cs"/>
              </a:defRPr>
            </a:lvl8pPr>
            <a:lvl9pPr marL="3657281" algn="l" defTabSz="457159" rtl="0" eaLnBrk="1" latinLnBrk="0" hangingPunct="1">
              <a:defRPr sz="1800" kern="1200">
                <a:solidFill>
                  <a:schemeClr val="tx1"/>
                </a:solidFill>
                <a:latin typeface="+mn-lt"/>
                <a:ea typeface="+mn-ea"/>
                <a:cs typeface="+mn-cs"/>
              </a:defRPr>
            </a:lvl9pPr>
          </a:lstStyle>
          <a:p>
            <a:fld id="{86EDBD48-A036-C447-890B-F0EA05A93E68}" type="slidenum">
              <a:rPr lang="en-US" sz="1801" smtClean="0">
                <a:solidFill>
                  <a:schemeClr val="bg1"/>
                </a:solidFill>
              </a:rPr>
              <a:pPr/>
              <a:t>‹#›</a:t>
            </a:fld>
            <a:endParaRPr lang="en-US" sz="1801">
              <a:solidFill>
                <a:schemeClr val="bg1"/>
              </a:solidFill>
            </a:endParaRPr>
          </a:p>
        </p:txBody>
      </p:sp>
      <p:pic>
        <p:nvPicPr>
          <p:cNvPr id="5" name="Picture 4">
            <a:extLst>
              <a:ext uri="{FF2B5EF4-FFF2-40B4-BE49-F238E27FC236}">
                <a16:creationId xmlns:a16="http://schemas.microsoft.com/office/drawing/2014/main" id="{F4895887-152A-A29C-BC1E-E367AFD6C5B0}"/>
              </a:ext>
            </a:extLst>
          </p:cNvPr>
          <p:cNvPicPr>
            <a:picLocks noChangeAspect="1"/>
          </p:cNvPicPr>
          <p:nvPr userDrawn="1"/>
        </p:nvPicPr>
        <p:blipFill>
          <a:blip r:embed="rId3"/>
          <a:stretch>
            <a:fillRect/>
          </a:stretch>
        </p:blipFill>
        <p:spPr>
          <a:xfrm>
            <a:off x="244032" y="2849243"/>
            <a:ext cx="548448" cy="548448"/>
          </a:xfrm>
          <a:prstGeom prst="rect">
            <a:avLst/>
          </a:prstGeom>
        </p:spPr>
      </p:pic>
      <p:pic>
        <p:nvPicPr>
          <p:cNvPr id="6" name="Picture 5">
            <a:extLst>
              <a:ext uri="{FF2B5EF4-FFF2-40B4-BE49-F238E27FC236}">
                <a16:creationId xmlns:a16="http://schemas.microsoft.com/office/drawing/2014/main" id="{7E3CA295-D87A-4746-49B0-E88591A6FE2E}"/>
              </a:ext>
            </a:extLst>
          </p:cNvPr>
          <p:cNvPicPr>
            <a:picLocks noChangeAspect="1"/>
          </p:cNvPicPr>
          <p:nvPr userDrawn="1"/>
        </p:nvPicPr>
        <p:blipFill>
          <a:blip r:embed="rId4"/>
          <a:stretch>
            <a:fillRect/>
          </a:stretch>
        </p:blipFill>
        <p:spPr>
          <a:xfrm>
            <a:off x="244032" y="2086409"/>
            <a:ext cx="548448" cy="548448"/>
          </a:xfrm>
          <a:prstGeom prst="rect">
            <a:avLst/>
          </a:prstGeom>
        </p:spPr>
      </p:pic>
      <p:pic>
        <p:nvPicPr>
          <p:cNvPr id="7" name="Picture 6">
            <a:extLst>
              <a:ext uri="{FF2B5EF4-FFF2-40B4-BE49-F238E27FC236}">
                <a16:creationId xmlns:a16="http://schemas.microsoft.com/office/drawing/2014/main" id="{80597CFE-03F5-848E-EFCA-E2D66B5B71F7}"/>
              </a:ext>
            </a:extLst>
          </p:cNvPr>
          <p:cNvPicPr>
            <a:picLocks noChangeAspect="1"/>
          </p:cNvPicPr>
          <p:nvPr userDrawn="1"/>
        </p:nvPicPr>
        <p:blipFill>
          <a:blip r:embed="rId5"/>
          <a:stretch>
            <a:fillRect/>
          </a:stretch>
        </p:blipFill>
        <p:spPr>
          <a:xfrm>
            <a:off x="244032" y="1336325"/>
            <a:ext cx="548448" cy="548448"/>
          </a:xfrm>
          <a:prstGeom prst="rect">
            <a:avLst/>
          </a:prstGeom>
        </p:spPr>
      </p:pic>
      <p:pic>
        <p:nvPicPr>
          <p:cNvPr id="9" name="Picture 8">
            <a:extLst>
              <a:ext uri="{FF2B5EF4-FFF2-40B4-BE49-F238E27FC236}">
                <a16:creationId xmlns:a16="http://schemas.microsoft.com/office/drawing/2014/main" id="{8E71F3AB-13C9-2EA9-0BE0-A846E839885C}"/>
              </a:ext>
            </a:extLst>
          </p:cNvPr>
          <p:cNvPicPr>
            <a:picLocks noChangeAspect="1"/>
          </p:cNvPicPr>
          <p:nvPr userDrawn="1"/>
        </p:nvPicPr>
        <p:blipFill>
          <a:blip r:embed="rId6"/>
          <a:stretch>
            <a:fillRect/>
          </a:stretch>
        </p:blipFill>
        <p:spPr>
          <a:xfrm>
            <a:off x="244032" y="3607897"/>
            <a:ext cx="548448" cy="548448"/>
          </a:xfrm>
          <a:prstGeom prst="rect">
            <a:avLst/>
          </a:prstGeom>
        </p:spPr>
      </p:pic>
      <p:pic>
        <p:nvPicPr>
          <p:cNvPr id="11" name="Picture 10">
            <a:extLst>
              <a:ext uri="{FF2B5EF4-FFF2-40B4-BE49-F238E27FC236}">
                <a16:creationId xmlns:a16="http://schemas.microsoft.com/office/drawing/2014/main" id="{4AE74A78-9BB2-79B9-DE1C-DA23E445C83C}"/>
              </a:ext>
            </a:extLst>
          </p:cNvPr>
          <p:cNvPicPr>
            <a:picLocks noChangeAspect="1"/>
          </p:cNvPicPr>
          <p:nvPr userDrawn="1"/>
        </p:nvPicPr>
        <p:blipFill>
          <a:blip r:embed="rId7"/>
          <a:stretch>
            <a:fillRect/>
          </a:stretch>
        </p:blipFill>
        <p:spPr>
          <a:xfrm>
            <a:off x="244032" y="4366551"/>
            <a:ext cx="548448" cy="548448"/>
          </a:xfrm>
          <a:prstGeom prst="rect">
            <a:avLst/>
          </a:prstGeom>
        </p:spPr>
      </p:pic>
    </p:spTree>
    <p:extLst>
      <p:ext uri="{BB962C8B-B14F-4D97-AF65-F5344CB8AC3E}">
        <p14:creationId xmlns:p14="http://schemas.microsoft.com/office/powerpoint/2010/main" val="2553556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387B58-7C67-A8C8-D9A4-EF689C704861}"/>
              </a:ext>
            </a:extLst>
          </p:cNvPr>
          <p:cNvPicPr>
            <a:picLocks noChangeAspect="1"/>
          </p:cNvPicPr>
          <p:nvPr userDrawn="1"/>
        </p:nvPicPr>
        <p:blipFill>
          <a:blip r:embed="rId2"/>
          <a:srcRect/>
          <a:stretch/>
        </p:blipFill>
        <p:spPr>
          <a:xfrm>
            <a:off x="0" y="0"/>
            <a:ext cx="10686254" cy="7560430"/>
          </a:xfrm>
          <a:prstGeom prst="rect">
            <a:avLst/>
          </a:prstGeom>
        </p:spPr>
      </p:pic>
      <p:sp>
        <p:nvSpPr>
          <p:cNvPr id="3" name="Text Placeholder 11">
            <a:extLst>
              <a:ext uri="{FF2B5EF4-FFF2-40B4-BE49-F238E27FC236}">
                <a16:creationId xmlns:a16="http://schemas.microsoft.com/office/drawing/2014/main" id="{06A41CA3-A654-1A2C-F129-E1A6CE5B40B2}"/>
              </a:ext>
            </a:extLst>
          </p:cNvPr>
          <p:cNvSpPr>
            <a:spLocks noGrp="1"/>
          </p:cNvSpPr>
          <p:nvPr>
            <p:ph type="body" sz="quarter" idx="11" hasCustomPrompt="1"/>
          </p:nvPr>
        </p:nvSpPr>
        <p:spPr>
          <a:xfrm>
            <a:off x="8171139" y="401605"/>
            <a:ext cx="1511300" cy="292100"/>
          </a:xfrm>
        </p:spPr>
        <p:txBody>
          <a:bodyPr>
            <a:normAutofit/>
          </a:bodyPr>
          <a:lstStyle>
            <a:lvl1pPr marL="0" indent="0" algn="r">
              <a:buNone/>
              <a:defRPr sz="1200">
                <a:solidFill>
                  <a:schemeClr val="bg1"/>
                </a:solidFill>
                <a:latin typeface="Ubuntu" panose="020B0504030602030204" pitchFamily="34" charset="0"/>
                <a:ea typeface="Verdana" panose="020B0604030504040204" pitchFamily="34" charset="0"/>
                <a:cs typeface="Verdana" panose="020B0604030504040204" pitchFamily="34" charset="0"/>
              </a:defRPr>
            </a:lvl1pPr>
          </a:lstStyle>
          <a:p>
            <a:pPr lvl="0"/>
            <a:r>
              <a:rPr lang="en-GB"/>
              <a:t>Date / Year Here</a:t>
            </a:r>
            <a:endParaRPr lang="en-US"/>
          </a:p>
        </p:txBody>
      </p:sp>
      <p:sp>
        <p:nvSpPr>
          <p:cNvPr id="2" name="Slide Number Placeholder 13">
            <a:extLst>
              <a:ext uri="{FF2B5EF4-FFF2-40B4-BE49-F238E27FC236}">
                <a16:creationId xmlns:a16="http://schemas.microsoft.com/office/drawing/2014/main" id="{E6E2B193-A351-08B4-14A5-5E24A4F7F054}"/>
              </a:ext>
            </a:extLst>
          </p:cNvPr>
          <p:cNvSpPr txBox="1">
            <a:spLocks/>
          </p:cNvSpPr>
          <p:nvPr userDrawn="1"/>
        </p:nvSpPr>
        <p:spPr>
          <a:xfrm>
            <a:off x="9971364" y="260195"/>
            <a:ext cx="506897" cy="470245"/>
          </a:xfrm>
          <a:prstGeom prst="rect">
            <a:avLst/>
          </a:prstGeom>
        </p:spPr>
        <p:txBody>
          <a:bodyPr vert="horz" lIns="91440" tIns="45720" rIns="91440" bIns="45720" rtlCol="0" anchor="ctr"/>
          <a:lstStyle>
            <a:defPPr>
              <a:defRPr lang="en-US"/>
            </a:defPPr>
            <a:lvl1pPr marL="0" algn="ctr" defTabSz="457159" rtl="0" eaLnBrk="1" latinLnBrk="0" hangingPunct="1">
              <a:defRPr sz="1801" b="1" kern="1200">
                <a:solidFill>
                  <a:schemeClr val="bg1"/>
                </a:solidFill>
                <a:latin typeface="+mn-lt"/>
                <a:ea typeface="+mn-ea"/>
                <a:cs typeface="+mn-cs"/>
              </a:defRPr>
            </a:lvl1pPr>
            <a:lvl2pPr marL="457159" algn="l" defTabSz="457159" rtl="0" eaLnBrk="1" latinLnBrk="0" hangingPunct="1">
              <a:defRPr sz="1800" kern="1200">
                <a:solidFill>
                  <a:schemeClr val="tx1"/>
                </a:solidFill>
                <a:latin typeface="+mn-lt"/>
                <a:ea typeface="+mn-ea"/>
                <a:cs typeface="+mn-cs"/>
              </a:defRPr>
            </a:lvl2pPr>
            <a:lvl3pPr marL="914321" algn="l" defTabSz="457159" rtl="0" eaLnBrk="1" latinLnBrk="0" hangingPunct="1">
              <a:defRPr sz="1800" kern="1200">
                <a:solidFill>
                  <a:schemeClr val="tx1"/>
                </a:solidFill>
                <a:latin typeface="+mn-lt"/>
                <a:ea typeface="+mn-ea"/>
                <a:cs typeface="+mn-cs"/>
              </a:defRPr>
            </a:lvl3pPr>
            <a:lvl4pPr marL="1371480" algn="l" defTabSz="457159" rtl="0" eaLnBrk="1" latinLnBrk="0" hangingPunct="1">
              <a:defRPr sz="1800" kern="1200">
                <a:solidFill>
                  <a:schemeClr val="tx1"/>
                </a:solidFill>
                <a:latin typeface="+mn-lt"/>
                <a:ea typeface="+mn-ea"/>
                <a:cs typeface="+mn-cs"/>
              </a:defRPr>
            </a:lvl4pPr>
            <a:lvl5pPr marL="1828641" algn="l" defTabSz="457159" rtl="0" eaLnBrk="1" latinLnBrk="0" hangingPunct="1">
              <a:defRPr sz="1800" kern="1200">
                <a:solidFill>
                  <a:schemeClr val="tx1"/>
                </a:solidFill>
                <a:latin typeface="+mn-lt"/>
                <a:ea typeface="+mn-ea"/>
                <a:cs typeface="+mn-cs"/>
              </a:defRPr>
            </a:lvl5pPr>
            <a:lvl6pPr marL="2285799" algn="l" defTabSz="457159" rtl="0" eaLnBrk="1" latinLnBrk="0" hangingPunct="1">
              <a:defRPr sz="1800" kern="1200">
                <a:solidFill>
                  <a:schemeClr val="tx1"/>
                </a:solidFill>
                <a:latin typeface="+mn-lt"/>
                <a:ea typeface="+mn-ea"/>
                <a:cs typeface="+mn-cs"/>
              </a:defRPr>
            </a:lvl6pPr>
            <a:lvl7pPr marL="2742962" algn="l" defTabSz="457159" rtl="0" eaLnBrk="1" latinLnBrk="0" hangingPunct="1">
              <a:defRPr sz="1800" kern="1200">
                <a:solidFill>
                  <a:schemeClr val="tx1"/>
                </a:solidFill>
                <a:latin typeface="+mn-lt"/>
                <a:ea typeface="+mn-ea"/>
                <a:cs typeface="+mn-cs"/>
              </a:defRPr>
            </a:lvl7pPr>
            <a:lvl8pPr marL="3200121" algn="l" defTabSz="457159" rtl="0" eaLnBrk="1" latinLnBrk="0" hangingPunct="1">
              <a:defRPr sz="1800" kern="1200">
                <a:solidFill>
                  <a:schemeClr val="tx1"/>
                </a:solidFill>
                <a:latin typeface="+mn-lt"/>
                <a:ea typeface="+mn-ea"/>
                <a:cs typeface="+mn-cs"/>
              </a:defRPr>
            </a:lvl8pPr>
            <a:lvl9pPr marL="3657281" algn="l" defTabSz="457159" rtl="0" eaLnBrk="1" latinLnBrk="0" hangingPunct="1">
              <a:defRPr sz="1800" kern="1200">
                <a:solidFill>
                  <a:schemeClr val="tx1"/>
                </a:solidFill>
                <a:latin typeface="+mn-lt"/>
                <a:ea typeface="+mn-ea"/>
                <a:cs typeface="+mn-cs"/>
              </a:defRPr>
            </a:lvl9pPr>
          </a:lstStyle>
          <a:p>
            <a:fld id="{86EDBD48-A036-C447-890B-F0EA05A93E68}" type="slidenum">
              <a:rPr lang="en-US" sz="1801" smtClean="0">
                <a:solidFill>
                  <a:schemeClr val="bg1"/>
                </a:solidFill>
              </a:rPr>
              <a:pPr/>
              <a:t>‹#›</a:t>
            </a:fld>
            <a:endParaRPr lang="en-US" sz="1801">
              <a:solidFill>
                <a:schemeClr val="bg1"/>
              </a:solidFill>
            </a:endParaRPr>
          </a:p>
        </p:txBody>
      </p:sp>
    </p:spTree>
    <p:extLst>
      <p:ext uri="{BB962C8B-B14F-4D97-AF65-F5344CB8AC3E}">
        <p14:creationId xmlns:p14="http://schemas.microsoft.com/office/powerpoint/2010/main" val="286818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12B3C0-3B2A-C83A-4F5B-04B000E25027}"/>
              </a:ext>
            </a:extLst>
          </p:cNvPr>
          <p:cNvPicPr>
            <a:picLocks noChangeAspect="1"/>
          </p:cNvPicPr>
          <p:nvPr userDrawn="1"/>
        </p:nvPicPr>
        <p:blipFill>
          <a:blip r:embed="rId2"/>
          <a:srcRect/>
          <a:stretch/>
        </p:blipFill>
        <p:spPr>
          <a:xfrm>
            <a:off x="-67670" y="-47846"/>
            <a:ext cx="10827152" cy="7655366"/>
          </a:xfrm>
          <a:prstGeom prst="rect">
            <a:avLst/>
          </a:prstGeom>
        </p:spPr>
      </p:pic>
      <p:sp>
        <p:nvSpPr>
          <p:cNvPr id="9" name="Title 1">
            <a:extLst>
              <a:ext uri="{FF2B5EF4-FFF2-40B4-BE49-F238E27FC236}">
                <a16:creationId xmlns:a16="http://schemas.microsoft.com/office/drawing/2014/main" id="{741842B8-BF23-13DA-E8EE-34B8CE79115A}"/>
              </a:ext>
            </a:extLst>
          </p:cNvPr>
          <p:cNvSpPr>
            <a:spLocks noGrp="1"/>
          </p:cNvSpPr>
          <p:nvPr>
            <p:ph type="ctrTitle" hasCustomPrompt="1"/>
          </p:nvPr>
        </p:nvSpPr>
        <p:spPr>
          <a:xfrm>
            <a:off x="239037" y="1003871"/>
            <a:ext cx="8870673" cy="472903"/>
          </a:xfrm>
          <a:prstGeom prst="rect">
            <a:avLst/>
          </a:prstGeom>
        </p:spPr>
        <p:txBody>
          <a:bodyPr anchor="b">
            <a:noAutofit/>
          </a:bodyPr>
          <a:lstStyle>
            <a:lvl1pPr algn="l">
              <a:defRPr sz="2590" b="1" i="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GB"/>
              <a:t>Content / Title information here</a:t>
            </a:r>
            <a:endParaRPr lang="en-US"/>
          </a:p>
        </p:txBody>
      </p:sp>
      <p:sp>
        <p:nvSpPr>
          <p:cNvPr id="3" name="Text Placeholder 11">
            <a:extLst>
              <a:ext uri="{FF2B5EF4-FFF2-40B4-BE49-F238E27FC236}">
                <a16:creationId xmlns:a16="http://schemas.microsoft.com/office/drawing/2014/main" id="{06A41CA3-A654-1A2C-F129-E1A6CE5B40B2}"/>
              </a:ext>
            </a:extLst>
          </p:cNvPr>
          <p:cNvSpPr>
            <a:spLocks noGrp="1"/>
          </p:cNvSpPr>
          <p:nvPr>
            <p:ph type="body" sz="quarter" idx="11" hasCustomPrompt="1"/>
          </p:nvPr>
        </p:nvSpPr>
        <p:spPr>
          <a:xfrm>
            <a:off x="7597116" y="312290"/>
            <a:ext cx="2085322" cy="292100"/>
          </a:xfrm>
          <a:prstGeom prst="rect">
            <a:avLst/>
          </a:prstGeom>
        </p:spPr>
        <p:txBody>
          <a:bodyPr>
            <a:normAutofit/>
          </a:bodyPr>
          <a:lstStyle>
            <a:lvl1pPr marL="0" indent="0" algn="r">
              <a:buNone/>
              <a:defRPr sz="1295">
                <a:solidFill>
                  <a:schemeClr val="bg1"/>
                </a:solidFill>
                <a:latin typeface="Ubuntu" panose="020B0504030602030204" pitchFamily="34" charset="0"/>
                <a:ea typeface="Verdana" panose="020B0604030504040204" pitchFamily="34" charset="0"/>
                <a:cs typeface="Verdana" panose="020B0604030504040204" pitchFamily="34" charset="0"/>
              </a:defRPr>
            </a:lvl1pPr>
          </a:lstStyle>
          <a:p>
            <a:pPr lvl="0"/>
            <a:r>
              <a:rPr lang="en-GB"/>
              <a:t>October 2025 Survey</a:t>
            </a:r>
            <a:endParaRPr lang="en-US"/>
          </a:p>
        </p:txBody>
      </p:sp>
      <p:sp>
        <p:nvSpPr>
          <p:cNvPr id="4" name="Slide Number Placeholder 13">
            <a:extLst>
              <a:ext uri="{FF2B5EF4-FFF2-40B4-BE49-F238E27FC236}">
                <a16:creationId xmlns:a16="http://schemas.microsoft.com/office/drawing/2014/main" id="{ED76DF58-A9E1-1DC5-F06F-4DAE2D3470C1}"/>
              </a:ext>
            </a:extLst>
          </p:cNvPr>
          <p:cNvSpPr txBox="1">
            <a:spLocks/>
          </p:cNvSpPr>
          <p:nvPr userDrawn="1"/>
        </p:nvSpPr>
        <p:spPr>
          <a:xfrm>
            <a:off x="9933885" y="221918"/>
            <a:ext cx="506897" cy="470245"/>
          </a:xfrm>
          <a:prstGeom prst="rect">
            <a:avLst/>
          </a:prstGeom>
        </p:spPr>
        <p:txBody>
          <a:bodyPr vert="horz" lIns="98694" tIns="49347" rIns="98694" bIns="49347" rtlCol="0" anchor="ctr"/>
          <a:lstStyle>
            <a:defPPr>
              <a:defRPr lang="en-US"/>
            </a:defPPr>
            <a:lvl1pPr marL="0" algn="ctr" defTabSz="457159" rtl="0" eaLnBrk="1" latinLnBrk="0" hangingPunct="1">
              <a:defRPr sz="1801" b="1" kern="1200">
                <a:solidFill>
                  <a:schemeClr val="bg1"/>
                </a:solidFill>
                <a:latin typeface="+mn-lt"/>
                <a:ea typeface="+mn-ea"/>
                <a:cs typeface="+mn-cs"/>
              </a:defRPr>
            </a:lvl1pPr>
            <a:lvl2pPr marL="457159" algn="l" defTabSz="457159" rtl="0" eaLnBrk="1" latinLnBrk="0" hangingPunct="1">
              <a:defRPr sz="1800" kern="1200">
                <a:solidFill>
                  <a:schemeClr val="tx1"/>
                </a:solidFill>
                <a:latin typeface="+mn-lt"/>
                <a:ea typeface="+mn-ea"/>
                <a:cs typeface="+mn-cs"/>
              </a:defRPr>
            </a:lvl2pPr>
            <a:lvl3pPr marL="914321" algn="l" defTabSz="457159" rtl="0" eaLnBrk="1" latinLnBrk="0" hangingPunct="1">
              <a:defRPr sz="1800" kern="1200">
                <a:solidFill>
                  <a:schemeClr val="tx1"/>
                </a:solidFill>
                <a:latin typeface="+mn-lt"/>
                <a:ea typeface="+mn-ea"/>
                <a:cs typeface="+mn-cs"/>
              </a:defRPr>
            </a:lvl3pPr>
            <a:lvl4pPr marL="1371480" algn="l" defTabSz="457159" rtl="0" eaLnBrk="1" latinLnBrk="0" hangingPunct="1">
              <a:defRPr sz="1800" kern="1200">
                <a:solidFill>
                  <a:schemeClr val="tx1"/>
                </a:solidFill>
                <a:latin typeface="+mn-lt"/>
                <a:ea typeface="+mn-ea"/>
                <a:cs typeface="+mn-cs"/>
              </a:defRPr>
            </a:lvl4pPr>
            <a:lvl5pPr marL="1828641" algn="l" defTabSz="457159" rtl="0" eaLnBrk="1" latinLnBrk="0" hangingPunct="1">
              <a:defRPr sz="1800" kern="1200">
                <a:solidFill>
                  <a:schemeClr val="tx1"/>
                </a:solidFill>
                <a:latin typeface="+mn-lt"/>
                <a:ea typeface="+mn-ea"/>
                <a:cs typeface="+mn-cs"/>
              </a:defRPr>
            </a:lvl5pPr>
            <a:lvl6pPr marL="2285799" algn="l" defTabSz="457159" rtl="0" eaLnBrk="1" latinLnBrk="0" hangingPunct="1">
              <a:defRPr sz="1800" kern="1200">
                <a:solidFill>
                  <a:schemeClr val="tx1"/>
                </a:solidFill>
                <a:latin typeface="+mn-lt"/>
                <a:ea typeface="+mn-ea"/>
                <a:cs typeface="+mn-cs"/>
              </a:defRPr>
            </a:lvl6pPr>
            <a:lvl7pPr marL="2742962" algn="l" defTabSz="457159" rtl="0" eaLnBrk="1" latinLnBrk="0" hangingPunct="1">
              <a:defRPr sz="1800" kern="1200">
                <a:solidFill>
                  <a:schemeClr val="tx1"/>
                </a:solidFill>
                <a:latin typeface="+mn-lt"/>
                <a:ea typeface="+mn-ea"/>
                <a:cs typeface="+mn-cs"/>
              </a:defRPr>
            </a:lvl7pPr>
            <a:lvl8pPr marL="3200121" algn="l" defTabSz="457159" rtl="0" eaLnBrk="1" latinLnBrk="0" hangingPunct="1">
              <a:defRPr sz="1800" kern="1200">
                <a:solidFill>
                  <a:schemeClr val="tx1"/>
                </a:solidFill>
                <a:latin typeface="+mn-lt"/>
                <a:ea typeface="+mn-ea"/>
                <a:cs typeface="+mn-cs"/>
              </a:defRPr>
            </a:lvl8pPr>
            <a:lvl9pPr marL="3657281" algn="l" defTabSz="457159" rtl="0" eaLnBrk="1" latinLnBrk="0" hangingPunct="1">
              <a:defRPr sz="1800" kern="1200">
                <a:solidFill>
                  <a:schemeClr val="tx1"/>
                </a:solidFill>
                <a:latin typeface="+mn-lt"/>
                <a:ea typeface="+mn-ea"/>
                <a:cs typeface="+mn-cs"/>
              </a:defRPr>
            </a:lvl9pPr>
          </a:lstStyle>
          <a:p>
            <a:fld id="{86EDBD48-A036-C447-890B-F0EA05A93E68}" type="slidenum">
              <a:rPr lang="en-US" sz="1944" smtClean="0">
                <a:solidFill>
                  <a:schemeClr val="bg1"/>
                </a:solidFill>
              </a:rPr>
              <a:pPr/>
              <a:t>‹#›</a:t>
            </a:fld>
            <a:endParaRPr lang="en-US" sz="1944">
              <a:solidFill>
                <a:schemeClr val="bg1"/>
              </a:solidFill>
            </a:endParaRPr>
          </a:p>
        </p:txBody>
      </p:sp>
    </p:spTree>
    <p:extLst>
      <p:ext uri="{BB962C8B-B14F-4D97-AF65-F5344CB8AC3E}">
        <p14:creationId xmlns:p14="http://schemas.microsoft.com/office/powerpoint/2010/main" val="212849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2FB5E0-127E-0694-4B14-AACDD27BC007}"/>
              </a:ext>
            </a:extLst>
          </p:cNvPr>
          <p:cNvPicPr>
            <a:picLocks noChangeAspect="1"/>
          </p:cNvPicPr>
          <p:nvPr userDrawn="1"/>
        </p:nvPicPr>
        <p:blipFill>
          <a:blip r:embed="rId2"/>
          <a:srcRect/>
          <a:stretch/>
        </p:blipFill>
        <p:spPr>
          <a:xfrm>
            <a:off x="-67670" y="-47846"/>
            <a:ext cx="10827152" cy="7655366"/>
          </a:xfrm>
          <a:prstGeom prst="rect">
            <a:avLst/>
          </a:prstGeom>
        </p:spPr>
      </p:pic>
      <p:sp>
        <p:nvSpPr>
          <p:cNvPr id="9" name="Title 1">
            <a:extLst>
              <a:ext uri="{FF2B5EF4-FFF2-40B4-BE49-F238E27FC236}">
                <a16:creationId xmlns:a16="http://schemas.microsoft.com/office/drawing/2014/main" id="{741842B8-BF23-13DA-E8EE-34B8CE79115A}"/>
              </a:ext>
            </a:extLst>
          </p:cNvPr>
          <p:cNvSpPr>
            <a:spLocks noGrp="1"/>
          </p:cNvSpPr>
          <p:nvPr>
            <p:ph type="ctrTitle" hasCustomPrompt="1"/>
          </p:nvPr>
        </p:nvSpPr>
        <p:spPr>
          <a:xfrm>
            <a:off x="433347" y="3407803"/>
            <a:ext cx="8870673" cy="675860"/>
          </a:xfrm>
          <a:prstGeom prst="rect">
            <a:avLst/>
          </a:prstGeom>
        </p:spPr>
        <p:txBody>
          <a:bodyPr anchor="b">
            <a:noAutofit/>
          </a:bodyPr>
          <a:lstStyle>
            <a:lvl1pPr algn="l">
              <a:defRPr sz="3885" b="1" i="0">
                <a:solidFill>
                  <a:schemeClr val="bg1"/>
                </a:solidFill>
                <a:latin typeface="Ubuntu" panose="020B0504030602030204" pitchFamily="34" charset="0"/>
                <a:ea typeface="Verdana" panose="020B0604030504040204" pitchFamily="34" charset="0"/>
                <a:cs typeface="Verdana" panose="020B0604030504040204" pitchFamily="34" charset="0"/>
              </a:defRPr>
            </a:lvl1pPr>
          </a:lstStyle>
          <a:p>
            <a:r>
              <a:rPr lang="en-GB"/>
              <a:t>Section Title Placed Here</a:t>
            </a:r>
            <a:endParaRPr lang="en-US"/>
          </a:p>
        </p:txBody>
      </p:sp>
      <p:sp>
        <p:nvSpPr>
          <p:cNvPr id="10" name="Subtitle 2">
            <a:extLst>
              <a:ext uri="{FF2B5EF4-FFF2-40B4-BE49-F238E27FC236}">
                <a16:creationId xmlns:a16="http://schemas.microsoft.com/office/drawing/2014/main" id="{5991D1FE-4883-7B35-4B39-40A6E156F4BF}"/>
              </a:ext>
            </a:extLst>
          </p:cNvPr>
          <p:cNvSpPr>
            <a:spLocks noGrp="1"/>
          </p:cNvSpPr>
          <p:nvPr>
            <p:ph type="subTitle" idx="1" hasCustomPrompt="1"/>
          </p:nvPr>
        </p:nvSpPr>
        <p:spPr>
          <a:xfrm>
            <a:off x="443137" y="4378220"/>
            <a:ext cx="7076810" cy="971021"/>
          </a:xfrm>
          <a:prstGeom prst="rect">
            <a:avLst/>
          </a:prstGeom>
        </p:spPr>
        <p:txBody>
          <a:bodyPr>
            <a:normAutofit/>
          </a:bodyPr>
          <a:lstStyle>
            <a:lvl1pPr marL="0" indent="0" algn="l">
              <a:buNone/>
              <a:defRPr sz="1511">
                <a:solidFill>
                  <a:schemeClr val="bg1"/>
                </a:solidFill>
                <a:latin typeface="Ubuntu" panose="020B0504030602030204" pitchFamily="34" charset="0"/>
                <a:ea typeface="Verdana" panose="020B0604030504040204" pitchFamily="34" charset="0"/>
                <a:cs typeface="Verdana" panose="020B0604030504040204" pitchFamily="34" charset="0"/>
              </a:defRPr>
            </a:lvl1pPr>
            <a:lvl2pPr marL="493440" indent="0" algn="ctr">
              <a:buNone/>
              <a:defRPr sz="2159"/>
            </a:lvl2pPr>
            <a:lvl3pPr marL="986881" indent="0" algn="ctr">
              <a:buNone/>
              <a:defRPr sz="1944"/>
            </a:lvl3pPr>
            <a:lvl4pPr marL="1480319" indent="0" algn="ctr">
              <a:buNone/>
              <a:defRPr sz="1727"/>
            </a:lvl4pPr>
            <a:lvl5pPr marL="1973760" indent="0" algn="ctr">
              <a:buNone/>
              <a:defRPr sz="1727"/>
            </a:lvl5pPr>
            <a:lvl6pPr marL="2467200" indent="0" algn="ctr">
              <a:buNone/>
              <a:defRPr sz="1727"/>
            </a:lvl6pPr>
            <a:lvl7pPr marL="2960641" indent="0" algn="ctr">
              <a:buNone/>
              <a:defRPr sz="1727"/>
            </a:lvl7pPr>
            <a:lvl8pPr marL="3454082" indent="0" algn="ctr">
              <a:buNone/>
              <a:defRPr sz="1727"/>
            </a:lvl8pPr>
            <a:lvl9pPr marL="3947521" indent="0" algn="ctr">
              <a:buNone/>
              <a:defRPr sz="1727"/>
            </a:lvl9pPr>
          </a:lstStyle>
          <a:p>
            <a:r>
              <a:rPr lang="en-GB"/>
              <a:t>Section subtitle information here</a:t>
            </a:r>
            <a:endParaRPr lang="en-US"/>
          </a:p>
        </p:txBody>
      </p:sp>
    </p:spTree>
    <p:extLst>
      <p:ext uri="{BB962C8B-B14F-4D97-AF65-F5344CB8AC3E}">
        <p14:creationId xmlns:p14="http://schemas.microsoft.com/office/powerpoint/2010/main" val="2812050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2E9DD87-F638-5547-3FC8-63073A7E6111}"/>
              </a:ext>
            </a:extLst>
          </p:cNvPr>
          <p:cNvSpPr txBox="1">
            <a:spLocks/>
          </p:cNvSpPr>
          <p:nvPr userDrawn="1"/>
        </p:nvSpPr>
        <p:spPr>
          <a:xfrm>
            <a:off x="478290" y="4556657"/>
            <a:ext cx="7133459" cy="123909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Ubuntu" panose="020B0504030602030204" pitchFamily="34" charset="0"/>
                <a:ea typeface="Verdana" panose="020B0604030504040204" pitchFamily="34" charset="0"/>
                <a:cs typeface="Verdana" panose="020B0604030504040204" pitchFamily="34" charset="0"/>
              </a:defRPr>
            </a:lvl1pPr>
            <a:lvl2pPr marL="457185"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1" indent="0" algn="ctr" defTabSz="914400" rtl="0" eaLnBrk="1" latinLnBrk="0" hangingPunct="1">
              <a:lnSpc>
                <a:spcPct val="90000"/>
              </a:lnSpc>
              <a:spcBef>
                <a:spcPts val="500"/>
              </a:spcBef>
              <a:buFont typeface="Arial" panose="020B0604020202020204" pitchFamily="34" charset="0"/>
              <a:buNone/>
              <a:defRPr sz="1801" kern="1200">
                <a:solidFill>
                  <a:schemeClr val="tx1"/>
                </a:solidFill>
                <a:latin typeface="+mn-lt"/>
                <a:ea typeface="+mn-ea"/>
                <a:cs typeface="+mn-cs"/>
              </a:defRPr>
            </a:lvl3pPr>
            <a:lvl4pPr marL="1371555"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4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26"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12"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98"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8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022"/>
              <a:t>Sub Title – Findings from title</a:t>
            </a:r>
          </a:p>
          <a:p>
            <a:r>
              <a:rPr lang="en-GB" sz="3022"/>
              <a:t>Secondary sub heading</a:t>
            </a:r>
            <a:endParaRPr lang="en-US" sz="3022"/>
          </a:p>
        </p:txBody>
      </p:sp>
      <p:pic>
        <p:nvPicPr>
          <p:cNvPr id="14" name="Picture 13">
            <a:extLst>
              <a:ext uri="{FF2B5EF4-FFF2-40B4-BE49-F238E27FC236}">
                <a16:creationId xmlns:a16="http://schemas.microsoft.com/office/drawing/2014/main" id="{104A5864-BD71-0235-66D4-369858705A64}"/>
              </a:ext>
            </a:extLst>
          </p:cNvPr>
          <p:cNvPicPr>
            <a:picLocks noChangeAspect="1"/>
          </p:cNvPicPr>
          <p:nvPr userDrawn="1"/>
        </p:nvPicPr>
        <p:blipFill>
          <a:blip r:embed="rId2"/>
          <a:srcRect/>
          <a:stretch/>
        </p:blipFill>
        <p:spPr>
          <a:xfrm>
            <a:off x="-67670" y="-47846"/>
            <a:ext cx="10827152" cy="7655366"/>
          </a:xfrm>
          <a:prstGeom prst="rect">
            <a:avLst/>
          </a:prstGeom>
        </p:spPr>
      </p:pic>
      <p:sp>
        <p:nvSpPr>
          <p:cNvPr id="15" name="Title 1">
            <a:extLst>
              <a:ext uri="{FF2B5EF4-FFF2-40B4-BE49-F238E27FC236}">
                <a16:creationId xmlns:a16="http://schemas.microsoft.com/office/drawing/2014/main" id="{9A93871C-137D-F924-D534-B16DC5725026}"/>
              </a:ext>
            </a:extLst>
          </p:cNvPr>
          <p:cNvSpPr>
            <a:spLocks noGrp="1"/>
          </p:cNvSpPr>
          <p:nvPr>
            <p:ph type="ctrTitle" hasCustomPrompt="1"/>
          </p:nvPr>
        </p:nvSpPr>
        <p:spPr>
          <a:xfrm>
            <a:off x="467722" y="3443725"/>
            <a:ext cx="8982195" cy="723662"/>
          </a:xfrm>
          <a:prstGeom prst="rect">
            <a:avLst/>
          </a:prstGeom>
        </p:spPr>
        <p:txBody>
          <a:bodyPr anchor="b">
            <a:noAutofit/>
          </a:bodyPr>
          <a:lstStyle>
            <a:lvl1pPr algn="l">
              <a:defRPr sz="4317" b="1" i="0">
                <a:solidFill>
                  <a:schemeClr val="bg1"/>
                </a:solidFill>
                <a:latin typeface="Ubuntu" panose="020B0504030602030204" pitchFamily="34" charset="0"/>
                <a:ea typeface="Verdana" panose="020B0604030504040204" pitchFamily="34" charset="0"/>
                <a:cs typeface="Verdana" panose="020B0604030504040204" pitchFamily="34" charset="0"/>
              </a:defRPr>
            </a:lvl1pPr>
          </a:lstStyle>
          <a:p>
            <a:r>
              <a:rPr lang="en-GB"/>
              <a:t>Main Presentation Title</a:t>
            </a:r>
            <a:endParaRPr lang="en-US"/>
          </a:p>
        </p:txBody>
      </p:sp>
      <p:sp>
        <p:nvSpPr>
          <p:cNvPr id="16" name="Subtitle 2">
            <a:extLst>
              <a:ext uri="{FF2B5EF4-FFF2-40B4-BE49-F238E27FC236}">
                <a16:creationId xmlns:a16="http://schemas.microsoft.com/office/drawing/2014/main" id="{C961AF5F-7CE2-3D8E-BC41-AF5CAFF52EB0}"/>
              </a:ext>
            </a:extLst>
          </p:cNvPr>
          <p:cNvSpPr>
            <a:spLocks noGrp="1"/>
          </p:cNvSpPr>
          <p:nvPr>
            <p:ph type="subTitle" idx="1" hasCustomPrompt="1"/>
          </p:nvPr>
        </p:nvSpPr>
        <p:spPr>
          <a:xfrm>
            <a:off x="478290" y="4545613"/>
            <a:ext cx="7133459" cy="1239094"/>
          </a:xfrm>
          <a:prstGeom prst="rect">
            <a:avLst/>
          </a:prstGeom>
        </p:spPr>
        <p:txBody>
          <a:bodyPr>
            <a:noAutofit/>
          </a:bodyPr>
          <a:lstStyle>
            <a:lvl1pPr marL="0" indent="0" algn="l">
              <a:buNone/>
              <a:defRPr sz="2590">
                <a:solidFill>
                  <a:schemeClr val="bg1"/>
                </a:solidFill>
                <a:latin typeface="Ubuntu" panose="020B0504030602030204" pitchFamily="34" charset="0"/>
                <a:ea typeface="Verdana" panose="020B0604030504040204" pitchFamily="34" charset="0"/>
                <a:cs typeface="Verdana" panose="020B0604030504040204" pitchFamily="34" charset="0"/>
              </a:defRPr>
            </a:lvl1pPr>
            <a:lvl2pPr marL="493440" indent="0" algn="ctr">
              <a:buNone/>
              <a:defRPr sz="2159"/>
            </a:lvl2pPr>
            <a:lvl3pPr marL="986881" indent="0" algn="ctr">
              <a:buNone/>
              <a:defRPr sz="1944"/>
            </a:lvl3pPr>
            <a:lvl4pPr marL="1480319" indent="0" algn="ctr">
              <a:buNone/>
              <a:defRPr sz="1727"/>
            </a:lvl4pPr>
            <a:lvl5pPr marL="1973760" indent="0" algn="ctr">
              <a:buNone/>
              <a:defRPr sz="1727"/>
            </a:lvl5pPr>
            <a:lvl6pPr marL="2467200" indent="0" algn="ctr">
              <a:buNone/>
              <a:defRPr sz="1727"/>
            </a:lvl6pPr>
            <a:lvl7pPr marL="2960641" indent="0" algn="ctr">
              <a:buNone/>
              <a:defRPr sz="1727"/>
            </a:lvl7pPr>
            <a:lvl8pPr marL="3454082" indent="0" algn="ctr">
              <a:buNone/>
              <a:defRPr sz="1727"/>
            </a:lvl8pPr>
            <a:lvl9pPr marL="3947521" indent="0" algn="ctr">
              <a:buNone/>
              <a:defRPr sz="1727"/>
            </a:lvl9pPr>
          </a:lstStyle>
          <a:p>
            <a:r>
              <a:rPr lang="en-GB"/>
              <a:t>Sub Title – Findings from title</a:t>
            </a:r>
          </a:p>
          <a:p>
            <a:r>
              <a:rPr lang="en-GB"/>
              <a:t>Secondary sub heading</a:t>
            </a:r>
            <a:endParaRPr lang="en-US"/>
          </a:p>
        </p:txBody>
      </p:sp>
    </p:spTree>
    <p:extLst>
      <p:ext uri="{BB962C8B-B14F-4D97-AF65-F5344CB8AC3E}">
        <p14:creationId xmlns:p14="http://schemas.microsoft.com/office/powerpoint/2010/main" val="1639536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892919BC-94B6-9949-9796-BD8E2411EDF9}" type="datetimeFigureOut">
              <a:rPr lang="en-US" smtClean="0"/>
              <a:t>6/17/2026</a:t>
            </a:fld>
            <a:endParaRPr 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DE75D45F-C17E-3F4E-AD1C-D98031DF7D36}" type="slidenum">
              <a:rPr lang="en-US" smtClean="0"/>
              <a:t>‹#›</a:t>
            </a:fld>
            <a:endParaRPr lang="en-US"/>
          </a:p>
        </p:txBody>
      </p:sp>
    </p:spTree>
    <p:extLst>
      <p:ext uri="{BB962C8B-B14F-4D97-AF65-F5344CB8AC3E}">
        <p14:creationId xmlns:p14="http://schemas.microsoft.com/office/powerpoint/2010/main" val="5683330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5" r:id="rId8"/>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35063" y="7006701"/>
            <a:ext cx="2405658" cy="402483"/>
          </a:xfrm>
          <a:prstGeom prst="rect">
            <a:avLst/>
          </a:prstGeom>
        </p:spPr>
        <p:txBody>
          <a:bodyPr vert="horz" lIns="91440" tIns="45720" rIns="91440" bIns="45720" rtlCol="0" anchor="ctr"/>
          <a:lstStyle>
            <a:lvl1pPr algn="l">
              <a:defRPr sz="1295">
                <a:solidFill>
                  <a:schemeClr val="tx1">
                    <a:tint val="75000"/>
                  </a:schemeClr>
                </a:solidFill>
              </a:defRPr>
            </a:lvl1pPr>
          </a:lstStyle>
          <a:p>
            <a:fld id="{892919BC-94B6-9949-9796-BD8E2411EDF9}" type="datetimeFigureOut">
              <a:rPr lang="en-US" smtClean="0"/>
              <a:t>6/17/2026</a:t>
            </a:fld>
            <a:endParaRPr lang="en-US"/>
          </a:p>
        </p:txBody>
      </p:sp>
      <p:sp>
        <p:nvSpPr>
          <p:cNvPr id="5" name="Footer Placeholder 4"/>
          <p:cNvSpPr>
            <a:spLocks noGrp="1"/>
          </p:cNvSpPr>
          <p:nvPr>
            <p:ph type="ftr" sz="quarter" idx="3"/>
          </p:nvPr>
        </p:nvSpPr>
        <p:spPr>
          <a:xfrm>
            <a:off x="3541664" y="7006701"/>
            <a:ext cx="3608487" cy="402483"/>
          </a:xfrm>
          <a:prstGeom prst="rect">
            <a:avLst/>
          </a:prstGeom>
        </p:spPr>
        <p:txBody>
          <a:bodyPr vert="horz" lIns="91440" tIns="45720" rIns="91440" bIns="45720" rtlCol="0" anchor="ctr"/>
          <a:lstStyle>
            <a:lvl1pPr algn="ctr">
              <a:defRPr sz="129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551093" y="7006701"/>
            <a:ext cx="2405658" cy="402483"/>
          </a:xfrm>
          <a:prstGeom prst="rect">
            <a:avLst/>
          </a:prstGeom>
        </p:spPr>
        <p:txBody>
          <a:bodyPr vert="horz" lIns="91440" tIns="45720" rIns="91440" bIns="45720" rtlCol="0" anchor="ctr"/>
          <a:lstStyle>
            <a:lvl1pPr algn="r">
              <a:defRPr sz="1295">
                <a:solidFill>
                  <a:schemeClr val="tx1">
                    <a:tint val="75000"/>
                  </a:schemeClr>
                </a:solidFill>
              </a:defRPr>
            </a:lvl1pPr>
          </a:lstStyle>
          <a:p>
            <a:fld id="{DE75D45F-C17E-3F4E-AD1C-D98031DF7D36}" type="slidenum">
              <a:rPr lang="en-US" smtClean="0"/>
              <a:t>‹#›</a:t>
            </a:fld>
            <a:endParaRPr lang="en-US"/>
          </a:p>
        </p:txBody>
      </p:sp>
    </p:spTree>
    <p:extLst>
      <p:ext uri="{BB962C8B-B14F-4D97-AF65-F5344CB8AC3E}">
        <p14:creationId xmlns:p14="http://schemas.microsoft.com/office/powerpoint/2010/main" val="287545150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txStyles>
    <p:titleStyle>
      <a:lvl1pPr algn="l" defTabSz="986912" rtl="0" eaLnBrk="1" latinLnBrk="0" hangingPunct="1">
        <a:lnSpc>
          <a:spcPct val="90000"/>
        </a:lnSpc>
        <a:spcBef>
          <a:spcPct val="0"/>
        </a:spcBef>
        <a:buNone/>
        <a:defRPr sz="4749" kern="1200">
          <a:solidFill>
            <a:schemeClr val="tx1"/>
          </a:solidFill>
          <a:latin typeface="+mj-lt"/>
          <a:ea typeface="+mj-ea"/>
          <a:cs typeface="+mj-cs"/>
        </a:defRPr>
      </a:lvl1pPr>
    </p:titleStyle>
    <p:bodyStyle>
      <a:lvl1pPr marL="246728" indent="-246728" algn="l" defTabSz="986912" rtl="0" eaLnBrk="1" latinLnBrk="0" hangingPunct="1">
        <a:lnSpc>
          <a:spcPct val="90000"/>
        </a:lnSpc>
        <a:spcBef>
          <a:spcPts val="1079"/>
        </a:spcBef>
        <a:buFont typeface="Arial" panose="020B0604020202020204" pitchFamily="34" charset="0"/>
        <a:buChar char="•"/>
        <a:defRPr sz="3022" kern="1200">
          <a:solidFill>
            <a:schemeClr val="tx1"/>
          </a:solidFill>
          <a:latin typeface="+mn-lt"/>
          <a:ea typeface="+mn-ea"/>
          <a:cs typeface="+mn-cs"/>
        </a:defRPr>
      </a:lvl1pPr>
      <a:lvl2pPr marL="740184" indent="-246728" algn="l" defTabSz="986912" rtl="0" eaLnBrk="1" latinLnBrk="0" hangingPunct="1">
        <a:lnSpc>
          <a:spcPct val="90000"/>
        </a:lnSpc>
        <a:spcBef>
          <a:spcPts val="540"/>
        </a:spcBef>
        <a:buFont typeface="Arial" panose="020B0604020202020204" pitchFamily="34" charset="0"/>
        <a:buChar char="•"/>
        <a:defRPr sz="2590" kern="1200">
          <a:solidFill>
            <a:schemeClr val="tx1"/>
          </a:solidFill>
          <a:latin typeface="+mn-lt"/>
          <a:ea typeface="+mn-ea"/>
          <a:cs typeface="+mn-cs"/>
        </a:defRPr>
      </a:lvl2pPr>
      <a:lvl3pPr marL="1233640" indent="-246728" algn="l" defTabSz="986912" rtl="0" eaLnBrk="1" latinLnBrk="0" hangingPunct="1">
        <a:lnSpc>
          <a:spcPct val="90000"/>
        </a:lnSpc>
        <a:spcBef>
          <a:spcPts val="540"/>
        </a:spcBef>
        <a:buFont typeface="Arial" panose="020B0604020202020204" pitchFamily="34" charset="0"/>
        <a:buChar char="•"/>
        <a:defRPr sz="2159" kern="1200">
          <a:solidFill>
            <a:schemeClr val="tx1"/>
          </a:solidFill>
          <a:latin typeface="+mn-lt"/>
          <a:ea typeface="+mn-ea"/>
          <a:cs typeface="+mn-cs"/>
        </a:defRPr>
      </a:lvl3pPr>
      <a:lvl4pPr marL="172709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4pPr>
      <a:lvl5pPr marL="2220552"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p:bodyStyle>
    <p:otherStyle>
      <a:defPPr>
        <a:defRPr lang="en-US"/>
      </a:defPPr>
      <a:lvl1pPr marL="0" algn="l" defTabSz="986912" rtl="0" eaLnBrk="1" latinLnBrk="0" hangingPunct="1">
        <a:defRPr sz="1943" kern="1200">
          <a:solidFill>
            <a:schemeClr val="tx1"/>
          </a:solidFill>
          <a:latin typeface="+mn-lt"/>
          <a:ea typeface="+mn-ea"/>
          <a:cs typeface="+mn-cs"/>
        </a:defRPr>
      </a:lvl1pPr>
      <a:lvl2pPr marL="493456" algn="l" defTabSz="986912" rtl="0" eaLnBrk="1" latinLnBrk="0" hangingPunct="1">
        <a:defRPr sz="1943" kern="1200">
          <a:solidFill>
            <a:schemeClr val="tx1"/>
          </a:solidFill>
          <a:latin typeface="+mn-lt"/>
          <a:ea typeface="+mn-ea"/>
          <a:cs typeface="+mn-cs"/>
        </a:defRPr>
      </a:lvl2pPr>
      <a:lvl3pPr marL="986912" algn="l" defTabSz="986912" rtl="0" eaLnBrk="1" latinLnBrk="0" hangingPunct="1">
        <a:defRPr sz="1943" kern="1200">
          <a:solidFill>
            <a:schemeClr val="tx1"/>
          </a:solidFill>
          <a:latin typeface="+mn-lt"/>
          <a:ea typeface="+mn-ea"/>
          <a:cs typeface="+mn-cs"/>
        </a:defRPr>
      </a:lvl3pPr>
      <a:lvl4pPr marL="1480368" algn="l" defTabSz="986912" rtl="0" eaLnBrk="1" latinLnBrk="0" hangingPunct="1">
        <a:defRPr sz="1943" kern="1200">
          <a:solidFill>
            <a:schemeClr val="tx1"/>
          </a:solidFill>
          <a:latin typeface="+mn-lt"/>
          <a:ea typeface="+mn-ea"/>
          <a:cs typeface="+mn-cs"/>
        </a:defRPr>
      </a:lvl4pPr>
      <a:lvl5pPr marL="1973824" algn="l" defTabSz="986912" rtl="0" eaLnBrk="1" latinLnBrk="0" hangingPunct="1">
        <a:defRPr sz="1943" kern="1200">
          <a:solidFill>
            <a:schemeClr val="tx1"/>
          </a:solidFill>
          <a:latin typeface="+mn-lt"/>
          <a:ea typeface="+mn-ea"/>
          <a:cs typeface="+mn-cs"/>
        </a:defRPr>
      </a:lvl5pPr>
      <a:lvl6pPr marL="2467280" algn="l" defTabSz="986912" rtl="0" eaLnBrk="1" latinLnBrk="0" hangingPunct="1">
        <a:defRPr sz="1943" kern="1200">
          <a:solidFill>
            <a:schemeClr val="tx1"/>
          </a:solidFill>
          <a:latin typeface="+mn-lt"/>
          <a:ea typeface="+mn-ea"/>
          <a:cs typeface="+mn-cs"/>
        </a:defRPr>
      </a:lvl6pPr>
      <a:lvl7pPr marL="2960736" algn="l" defTabSz="986912" rtl="0" eaLnBrk="1" latinLnBrk="0" hangingPunct="1">
        <a:defRPr sz="1943" kern="1200">
          <a:solidFill>
            <a:schemeClr val="tx1"/>
          </a:solidFill>
          <a:latin typeface="+mn-lt"/>
          <a:ea typeface="+mn-ea"/>
          <a:cs typeface="+mn-cs"/>
        </a:defRPr>
      </a:lvl7pPr>
      <a:lvl8pPr marL="3454192" algn="l" defTabSz="986912" rtl="0" eaLnBrk="1" latinLnBrk="0" hangingPunct="1">
        <a:defRPr sz="1943" kern="1200">
          <a:solidFill>
            <a:schemeClr val="tx1"/>
          </a:solidFill>
          <a:latin typeface="+mn-lt"/>
          <a:ea typeface="+mn-ea"/>
          <a:cs typeface="+mn-cs"/>
        </a:defRPr>
      </a:lvl8pPr>
      <a:lvl9pPr marL="3947648" algn="l" defTabSz="986912" rtl="0" eaLnBrk="1" latinLnBrk="0" hangingPunct="1">
        <a:defRPr sz="19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s://phw.nhs.wales/topic/time-to-talk-public-health/"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s://www.gov.wales/welsh-index-multiple-deprivation-2025" TargetMode="External"/><Relationship Id="rId2" Type="http://schemas.openxmlformats.org/officeDocument/2006/relationships/hyperlink" Target="https://www.ons.gov.uk/peoplepopulationandcommunity/populationandmigration/populationestimates/datasets/lowersuperoutputareamidyearpopulationestimates" TargetMode="Externa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hyperlink" Target="https://statistics.ukdataservice.ac.uk/ne/dataset/england-and-wales-census-2021-ethnic-group-by-age-and-sex/resource/b4490710-28b8-4e9b-bb6a-ce7a32ad1d34"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hyperlink" Target="https://statswales.gov.wales/Catalogue/Population-and-Migration/Population/Estimates/Local-Health-Boards/populationestimates-by-lhb-age"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https://phw.nhs.wales/reports/creation-and-establishment-of-a-nationally-representative-panel-protocol/"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A55B3-D170-2532-CA13-841EE4FCE35F}"/>
              </a:ext>
            </a:extLst>
          </p:cNvPr>
          <p:cNvSpPr>
            <a:spLocks noGrp="1"/>
          </p:cNvSpPr>
          <p:nvPr>
            <p:ph type="ctrTitle"/>
          </p:nvPr>
        </p:nvSpPr>
        <p:spPr/>
        <p:txBody>
          <a:bodyPr/>
          <a:lstStyle/>
          <a:p>
            <a:r>
              <a:rPr lang="en-US"/>
              <a:t>Time to Talk Public Health</a:t>
            </a:r>
          </a:p>
        </p:txBody>
      </p:sp>
      <p:sp>
        <p:nvSpPr>
          <p:cNvPr id="6" name="Subtitle 2">
            <a:extLst>
              <a:ext uri="{FF2B5EF4-FFF2-40B4-BE49-F238E27FC236}">
                <a16:creationId xmlns:a16="http://schemas.microsoft.com/office/drawing/2014/main" id="{7238AD5F-1FFB-092D-50F9-D31B3D66378F}"/>
              </a:ext>
            </a:extLst>
          </p:cNvPr>
          <p:cNvSpPr txBox="1">
            <a:spLocks/>
          </p:cNvSpPr>
          <p:nvPr/>
        </p:nvSpPr>
        <p:spPr>
          <a:xfrm>
            <a:off x="433346" y="4241556"/>
            <a:ext cx="6448717" cy="1875181"/>
          </a:xfrm>
          <a:prstGeom prst="rect">
            <a:avLst/>
          </a:prstGeom>
        </p:spPr>
        <p:txBody>
          <a:bodyPr vert="horz" lIns="91440" tIns="45720" rIns="91440" bIns="45720" rtlCol="0" anchor="t">
            <a:noAutofit/>
          </a:bodyPr>
          <a:lstStyle>
            <a:defPPr>
              <a:defRPr lang="en-US"/>
            </a:defPPr>
            <a:lvl1pPr marL="0" indent="0" algn="l" defTabSz="914374" rtl="0" eaLnBrk="1" latinLnBrk="0" hangingPunct="1">
              <a:lnSpc>
                <a:spcPct val="90000"/>
              </a:lnSpc>
              <a:spcBef>
                <a:spcPts val="1000"/>
              </a:spcBef>
              <a:buFont typeface="Arial" panose="020B0604020202020204" pitchFamily="34" charset="0"/>
              <a:buNone/>
              <a:defRPr sz="2400" kern="1200">
                <a:solidFill>
                  <a:srgbClr val="2D5088"/>
                </a:solidFill>
                <a:latin typeface="Verdana" panose="020B0604030504040204" pitchFamily="34" charset="0"/>
                <a:ea typeface="Verdana" panose="020B0604030504040204" pitchFamily="34" charset="0"/>
                <a:cs typeface="Verdana" panose="020B0604030504040204" pitchFamily="34" charset="0"/>
              </a:defRPr>
            </a:lvl1pPr>
            <a:lvl2pPr marL="457198" indent="0" algn="ctr" defTabSz="91437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97" indent="0" algn="ctr" defTabSz="914374" rtl="0" eaLnBrk="1" latinLnBrk="0" hangingPunct="1">
              <a:lnSpc>
                <a:spcPct val="90000"/>
              </a:lnSpc>
              <a:spcBef>
                <a:spcPts val="500"/>
              </a:spcBef>
              <a:buFont typeface="Arial" panose="020B0604020202020204" pitchFamily="34" charset="0"/>
              <a:buNone/>
              <a:defRPr sz="1801" kern="1200">
                <a:solidFill>
                  <a:schemeClr val="tx1"/>
                </a:solidFill>
                <a:latin typeface="+mn-lt"/>
                <a:ea typeface="+mn-ea"/>
                <a:cs typeface="+mn-cs"/>
              </a:defRPr>
            </a:lvl3pPr>
            <a:lvl4pPr marL="1371595" indent="0" algn="ctr" defTabSz="91437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93" indent="0" algn="ctr" defTabSz="91437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91" indent="0" algn="ctr" defTabSz="91437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90" indent="0" algn="ctr" defTabSz="91437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89" indent="0" algn="ctr" defTabSz="91437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87" indent="0" algn="ctr" defTabSz="91437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pPr>
            <a:r>
              <a:rPr lang="en-US" sz="1600" b="1">
                <a:solidFill>
                  <a:schemeClr val="bg1"/>
                </a:solidFill>
                <a:latin typeface="Ubuntu"/>
                <a:ea typeface="Verdana"/>
              </a:rPr>
              <a:t>February 2026 Survey Findings:</a:t>
            </a:r>
          </a:p>
          <a:p>
            <a:pPr>
              <a:lnSpc>
                <a:spcPct val="150000"/>
              </a:lnSpc>
              <a:spcBef>
                <a:spcPts val="0"/>
              </a:spcBef>
            </a:pPr>
            <a:r>
              <a:rPr lang="en-US" sz="1400">
                <a:solidFill>
                  <a:schemeClr val="bg1"/>
                </a:solidFill>
                <a:latin typeface="Ubuntu"/>
                <a:ea typeface="Verdana"/>
              </a:rPr>
              <a:t>Cold homes; violence against women, domestic abuse and sexual violence; second-hand smoking; child poverty.</a:t>
            </a:r>
          </a:p>
          <a:p>
            <a:pPr>
              <a:lnSpc>
                <a:spcPct val="150000"/>
              </a:lnSpc>
              <a:spcBef>
                <a:spcPts val="0"/>
              </a:spcBef>
            </a:pPr>
            <a:r>
              <a:rPr lang="en-US" sz="1400">
                <a:solidFill>
                  <a:schemeClr val="bg1"/>
                </a:solidFill>
                <a:latin typeface="Ubuntu"/>
                <a:ea typeface="Verdana"/>
              </a:rPr>
              <a:t>Published: June 2026</a:t>
            </a:r>
          </a:p>
          <a:p>
            <a:pPr>
              <a:lnSpc>
                <a:spcPct val="150000"/>
              </a:lnSpc>
              <a:spcBef>
                <a:spcPts val="0"/>
              </a:spcBef>
            </a:pPr>
            <a:endParaRPr lang="en-US" sz="1400">
              <a:solidFill>
                <a:schemeClr val="bg1"/>
              </a:solidFill>
              <a:latin typeface="Ubuntu" panose="020B0504030602030204" pitchFamily="34" charset="0"/>
            </a:endParaRPr>
          </a:p>
          <a:p>
            <a:pPr>
              <a:lnSpc>
                <a:spcPct val="150000"/>
              </a:lnSpc>
              <a:spcBef>
                <a:spcPts val="0"/>
              </a:spcBef>
            </a:pPr>
            <a:endParaRPr lang="en-US" sz="1400">
              <a:solidFill>
                <a:schemeClr val="bg1"/>
              </a:solidFill>
              <a:latin typeface="Ubuntu" panose="020B0504030602030204" pitchFamily="34" charset="0"/>
            </a:endParaRPr>
          </a:p>
          <a:p>
            <a:pPr>
              <a:lnSpc>
                <a:spcPct val="150000"/>
              </a:lnSpc>
            </a:pPr>
            <a:endParaRPr lang="en-US" sz="1400">
              <a:solidFill>
                <a:schemeClr val="bg1"/>
              </a:solidFill>
              <a:latin typeface="Ubuntu" panose="020B0504030602030204" pitchFamily="34" charset="0"/>
            </a:endParaRPr>
          </a:p>
          <a:p>
            <a:pPr>
              <a:lnSpc>
                <a:spcPct val="120000"/>
              </a:lnSpc>
              <a:spcBef>
                <a:spcPts val="600"/>
              </a:spcBef>
            </a:pPr>
            <a:endParaRPr lang="en-GB" sz="1400">
              <a:solidFill>
                <a:schemeClr val="bg1"/>
              </a:solidFill>
              <a:latin typeface="Ubuntu"/>
              <a:ea typeface="Verdana"/>
            </a:endParaRPr>
          </a:p>
          <a:p>
            <a:endParaRPr lang="en-US" sz="1400">
              <a:solidFill>
                <a:schemeClr val="bg1"/>
              </a:solidFill>
              <a:latin typeface="Ubuntu" panose="020B0504030602030204" pitchFamily="34" charset="0"/>
            </a:endParaRPr>
          </a:p>
          <a:p>
            <a:endParaRPr lang="en-US" sz="1400">
              <a:solidFill>
                <a:schemeClr val="bg1"/>
              </a:solidFill>
              <a:latin typeface="Ubuntu" panose="020B0504030602030204" pitchFamily="34" charset="0"/>
            </a:endParaRPr>
          </a:p>
        </p:txBody>
      </p:sp>
    </p:spTree>
    <p:extLst>
      <p:ext uri="{BB962C8B-B14F-4D97-AF65-F5344CB8AC3E}">
        <p14:creationId xmlns:p14="http://schemas.microsoft.com/office/powerpoint/2010/main" val="1922352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5E7C8-3CB4-ED9D-C375-6D9CB2D15053}"/>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2CE3456B-A9E1-7C89-50DE-174EB95EAEFE}"/>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50458F39-943B-F42E-7B18-BA853B791971}"/>
              </a:ext>
            </a:extLst>
          </p:cNvPr>
          <p:cNvSpPr txBox="1">
            <a:spLocks/>
          </p:cNvSpPr>
          <p:nvPr/>
        </p:nvSpPr>
        <p:spPr>
          <a:xfrm>
            <a:off x="221468"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Cold homes</a:t>
            </a:r>
            <a:endParaRPr lang="en-US" sz="2400"/>
          </a:p>
        </p:txBody>
      </p:sp>
      <p:sp>
        <p:nvSpPr>
          <p:cNvPr id="6" name="TextBox 5">
            <a:extLst>
              <a:ext uri="{FF2B5EF4-FFF2-40B4-BE49-F238E27FC236}">
                <a16:creationId xmlns:a16="http://schemas.microsoft.com/office/drawing/2014/main" id="{26DCD3D7-F64D-5280-4EBA-69632E56E312}"/>
              </a:ext>
            </a:extLst>
          </p:cNvPr>
          <p:cNvSpPr txBox="1"/>
          <p:nvPr/>
        </p:nvSpPr>
        <p:spPr>
          <a:xfrm>
            <a:off x="232100" y="1636192"/>
            <a:ext cx="9560245" cy="523220"/>
          </a:xfrm>
          <a:prstGeom prst="rect">
            <a:avLst/>
          </a:prstGeom>
          <a:noFill/>
          <a:ln>
            <a:noFill/>
          </a:ln>
        </p:spPr>
        <p:txBody>
          <a:bodyPr wrap="square" rtlCol="0">
            <a:spAutoFit/>
          </a:bodyPr>
          <a:lstStyle/>
          <a:p>
            <a:r>
              <a:rPr lang="en-GB" sz="1400" b="1">
                <a:solidFill>
                  <a:srgbClr val="295082"/>
                </a:solidFill>
                <a:latin typeface="Ubuntu" panose="020B0504030602030204" pitchFamily="34" charset="0"/>
                <a:ea typeface="Verdana" panose="020B0604030504040204" pitchFamily="34" charset="0"/>
              </a:rPr>
              <a:t>Over the last three months, how often, if ever, have you experienced any of the following because of the cost of heating your home?</a:t>
            </a:r>
          </a:p>
        </p:txBody>
      </p:sp>
      <p:graphicFrame>
        <p:nvGraphicFramePr>
          <p:cNvPr id="3" name="Table 2">
            <a:extLst>
              <a:ext uri="{FF2B5EF4-FFF2-40B4-BE49-F238E27FC236}">
                <a16:creationId xmlns:a16="http://schemas.microsoft.com/office/drawing/2014/main" id="{8CE3E1E9-6A04-020D-4FF1-209EF70A35F9}"/>
              </a:ext>
            </a:extLst>
          </p:cNvPr>
          <p:cNvGraphicFramePr>
            <a:graphicFrameLocks noGrp="1"/>
          </p:cNvGraphicFramePr>
          <p:nvPr>
            <p:extLst>
              <p:ext uri="{D42A27DB-BD31-4B8C-83A1-F6EECF244321}">
                <p14:modId xmlns:p14="http://schemas.microsoft.com/office/powerpoint/2010/main" val="1343596812"/>
              </p:ext>
            </p:extLst>
          </p:nvPr>
        </p:nvGraphicFramePr>
        <p:xfrm>
          <a:off x="583106" y="2113986"/>
          <a:ext cx="9525600" cy="3809497"/>
        </p:xfrm>
        <a:graphic>
          <a:graphicData uri="http://schemas.openxmlformats.org/drawingml/2006/table">
            <a:tbl>
              <a:tblPr/>
              <a:tblGrid>
                <a:gridCol w="4424324">
                  <a:extLst>
                    <a:ext uri="{9D8B030D-6E8A-4147-A177-3AD203B41FA5}">
                      <a16:colId xmlns:a16="http://schemas.microsoft.com/office/drawing/2014/main" val="2156695223"/>
                    </a:ext>
                  </a:extLst>
                </a:gridCol>
                <a:gridCol w="1275319">
                  <a:extLst>
                    <a:ext uri="{9D8B030D-6E8A-4147-A177-3AD203B41FA5}">
                      <a16:colId xmlns:a16="http://schemas.microsoft.com/office/drawing/2014/main" val="2761681471"/>
                    </a:ext>
                  </a:extLst>
                </a:gridCol>
                <a:gridCol w="1275319">
                  <a:extLst>
                    <a:ext uri="{9D8B030D-6E8A-4147-A177-3AD203B41FA5}">
                      <a16:colId xmlns:a16="http://schemas.microsoft.com/office/drawing/2014/main" val="3003961318"/>
                    </a:ext>
                  </a:extLst>
                </a:gridCol>
                <a:gridCol w="1275319">
                  <a:extLst>
                    <a:ext uri="{9D8B030D-6E8A-4147-A177-3AD203B41FA5}">
                      <a16:colId xmlns:a16="http://schemas.microsoft.com/office/drawing/2014/main" val="2113223946"/>
                    </a:ext>
                  </a:extLst>
                </a:gridCol>
                <a:gridCol w="1275319">
                  <a:extLst>
                    <a:ext uri="{9D8B030D-6E8A-4147-A177-3AD203B41FA5}">
                      <a16:colId xmlns:a16="http://schemas.microsoft.com/office/drawing/2014/main" val="775716664"/>
                    </a:ext>
                  </a:extLst>
                </a:gridCol>
              </a:tblGrid>
              <a:tr h="486673">
                <a:tc>
                  <a:txBody>
                    <a:bodyPr/>
                    <a:lstStyle/>
                    <a:p>
                      <a:pPr algn="ctr" fontAlgn="b">
                        <a:buNone/>
                      </a:pPr>
                      <a:endParaRPr lang="en-GB" sz="1200" b="0" i="0" u="none" strike="noStrike">
                        <a:solidFill>
                          <a:srgbClr val="285087"/>
                        </a:solidFill>
                        <a:effectLst/>
                        <a:latin typeface="Ubuntu" panose="020B0504030602030204" pitchFamily="34" charset="0"/>
                      </a:endParaRPr>
                    </a:p>
                  </a:txBody>
                  <a:tcPr anchor="ctr">
                    <a:lnL w="38100">
                      <a:solidFill>
                        <a:schemeClr val="bg1"/>
                      </a:solidFill>
                    </a:lnL>
                    <a:lnR w="38100" cap="flat" cmpd="sng" algn="ctr">
                      <a:solidFill>
                        <a:schemeClr val="bg1"/>
                      </a:solidFill>
                      <a:prstDash val="solid"/>
                      <a:round/>
                      <a:headEnd type="none" w="med" len="med"/>
                      <a:tailEnd type="none" w="med" len="med"/>
                    </a:lnR>
                    <a:lnT w="38100">
                      <a:solidFill>
                        <a:schemeClr val="bg1"/>
                      </a:solidFill>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Never</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Sometimes</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Always</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Not applicable</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13422234"/>
                  </a:ext>
                </a:extLst>
              </a:tr>
              <a:tr h="553804">
                <a:tc>
                  <a:txBody>
                    <a:bodyPr/>
                    <a:lstStyle/>
                    <a:p>
                      <a:pPr algn="r" fontAlgn="b">
                        <a:buNone/>
                      </a:pPr>
                      <a:r>
                        <a:rPr lang="en-GB" sz="1200" b="0" i="0" u="none" strike="noStrike">
                          <a:solidFill>
                            <a:srgbClr val="285087"/>
                          </a:solidFill>
                          <a:effectLst/>
                          <a:latin typeface="Ubuntu" panose="020B0504030602030204" pitchFamily="34" charset="0"/>
                        </a:rPr>
                        <a:t>Felt cold in the home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27%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AACA"/>
                    </a:solidFill>
                  </a:tcPr>
                </a:tc>
                <a:tc>
                  <a:txBody>
                    <a:bodyPr/>
                    <a:lstStyle/>
                    <a:p>
                      <a:pPr algn="ctr" fontAlgn="b">
                        <a:buNone/>
                      </a:pPr>
                      <a:r>
                        <a:rPr lang="en-GB" sz="1200" b="0" i="0" u="none" strike="noStrike">
                          <a:solidFill>
                            <a:srgbClr val="285087"/>
                          </a:solidFill>
                          <a:effectLst/>
                          <a:latin typeface="Ubuntu" panose="020B0504030602030204" pitchFamily="34" charset="0"/>
                        </a:rPr>
                        <a:t>63%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5A98"/>
                    </a:solidFill>
                  </a:tcPr>
                </a:tc>
                <a:tc>
                  <a:txBody>
                    <a:bodyPr/>
                    <a:lstStyle/>
                    <a:p>
                      <a:pPr algn="ctr" fontAlgn="b">
                        <a:buNone/>
                      </a:pPr>
                      <a:r>
                        <a:rPr lang="en-GB" sz="1200" b="0" i="0" u="none" strike="noStrike">
                          <a:solidFill>
                            <a:srgbClr val="285087"/>
                          </a:solidFill>
                          <a:effectLst/>
                          <a:latin typeface="Ubuntu" panose="020B0504030602030204" pitchFamily="34" charset="0"/>
                        </a:rPr>
                        <a:t>10%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CFE1"/>
                    </a:solidFill>
                  </a:tcPr>
                </a:tc>
                <a:tc>
                  <a:txBody>
                    <a:bodyPr/>
                    <a:lstStyle/>
                    <a:p>
                      <a:pPr algn="ctr" fontAlgn="b">
                        <a:buNone/>
                      </a:pPr>
                      <a:endParaRPr lang="en-GB" sz="1200" b="0" i="0" u="none" strike="noStrike">
                        <a:solidFill>
                          <a:srgbClr val="285087"/>
                        </a:solidFill>
                        <a:effectLst/>
                        <a:latin typeface="Ubuntu" panose="020B05040306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1448547152"/>
                  </a:ext>
                </a:extLst>
              </a:tr>
              <a:tr h="553804">
                <a:tc>
                  <a:txBody>
                    <a:bodyPr/>
                    <a:lstStyle/>
                    <a:p>
                      <a:pPr algn="r" fontAlgn="b">
                        <a:buNone/>
                      </a:pPr>
                      <a:r>
                        <a:rPr lang="en-GB" sz="1200" b="0" i="0" u="none" strike="noStrike">
                          <a:solidFill>
                            <a:srgbClr val="285087"/>
                          </a:solidFill>
                          <a:effectLst/>
                          <a:latin typeface="Ubuntu" panose="020B0504030602030204" pitchFamily="34" charset="0"/>
                        </a:rPr>
                        <a:t>Had problems sleeping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53%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70A5"/>
                    </a:solidFill>
                  </a:tcPr>
                </a:tc>
                <a:tc>
                  <a:txBody>
                    <a:bodyPr/>
                    <a:lstStyle/>
                    <a:p>
                      <a:pPr algn="ctr" fontAlgn="b">
                        <a:buNone/>
                      </a:pPr>
                      <a:r>
                        <a:rPr lang="en-GB" sz="1200" b="0" i="0" u="none" strike="noStrike">
                          <a:solidFill>
                            <a:srgbClr val="285087"/>
                          </a:solidFill>
                          <a:effectLst/>
                          <a:latin typeface="Ubuntu" panose="020B0504030602030204" pitchFamily="34" charset="0"/>
                        </a:rPr>
                        <a:t>39%</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90BA"/>
                    </a:solidFill>
                  </a:tcPr>
                </a:tc>
                <a:tc>
                  <a:txBody>
                    <a:bodyPr/>
                    <a:lstStyle/>
                    <a:p>
                      <a:pPr algn="ctr" fontAlgn="b">
                        <a:buNone/>
                      </a:pPr>
                      <a:r>
                        <a:rPr lang="en-GB" sz="1200" b="0" i="0" u="none" strike="noStrike">
                          <a:solidFill>
                            <a:srgbClr val="285087"/>
                          </a:solidFill>
                          <a:effectLst/>
                          <a:latin typeface="Ubuntu" panose="020B0504030602030204" pitchFamily="34" charset="0"/>
                        </a:rPr>
                        <a:t>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5E5"/>
                    </a:solidFill>
                  </a:tcPr>
                </a:tc>
                <a:tc>
                  <a:txBody>
                    <a:bodyPr/>
                    <a:lstStyle/>
                    <a:p>
                      <a:pPr algn="ctr" fontAlgn="b">
                        <a:buNone/>
                      </a:pPr>
                      <a:endParaRPr lang="en-GB" sz="1200" b="0" i="0" u="none" strike="noStrike">
                        <a:solidFill>
                          <a:srgbClr val="285087"/>
                        </a:solidFill>
                        <a:effectLst/>
                        <a:latin typeface="Ubuntu" panose="020B05040306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1337616301"/>
                  </a:ext>
                </a:extLst>
              </a:tr>
              <a:tr h="553804">
                <a:tc>
                  <a:txBody>
                    <a:bodyPr/>
                    <a:lstStyle/>
                    <a:p>
                      <a:pPr algn="r" fontAlgn="b">
                        <a:buNone/>
                      </a:pPr>
                      <a:r>
                        <a:rPr lang="en-GB" sz="1200" b="0" i="0" u="none" strike="noStrike">
                          <a:solidFill>
                            <a:srgbClr val="285087"/>
                          </a:solidFill>
                          <a:effectLst/>
                          <a:latin typeface="Ubuntu" panose="020B0504030602030204" pitchFamily="34" charset="0"/>
                        </a:rPr>
                        <a:t>Had poor physical health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64%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5896"/>
                    </a:solidFill>
                  </a:tcPr>
                </a:tc>
                <a:tc>
                  <a:txBody>
                    <a:bodyPr/>
                    <a:lstStyle/>
                    <a:p>
                      <a:pPr algn="ctr" fontAlgn="b">
                        <a:buNone/>
                      </a:pPr>
                      <a:r>
                        <a:rPr lang="en-GB" sz="1200" b="0" i="0" u="none" strike="noStrike">
                          <a:solidFill>
                            <a:srgbClr val="285087"/>
                          </a:solidFill>
                          <a:effectLst/>
                          <a:latin typeface="Ubuntu" panose="020B0504030602030204" pitchFamily="34" charset="0"/>
                        </a:rPr>
                        <a:t>29%</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A5C7"/>
                    </a:solidFill>
                  </a:tcPr>
                </a:tc>
                <a:tc>
                  <a:txBody>
                    <a:bodyPr/>
                    <a:lstStyle/>
                    <a:p>
                      <a:pPr algn="ctr" fontAlgn="b">
                        <a:buNone/>
                      </a:pPr>
                      <a:r>
                        <a:rPr lang="en-GB" sz="1200" b="0" i="0" u="none" strike="noStrike">
                          <a:solidFill>
                            <a:srgbClr val="285087"/>
                          </a:solidFill>
                          <a:effectLst/>
                          <a:latin typeface="Ubuntu" panose="020B0504030602030204" pitchFamily="34" charset="0"/>
                        </a:rPr>
                        <a: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9E8"/>
                    </a:solidFill>
                  </a:tcPr>
                </a:tc>
                <a:tc>
                  <a:txBody>
                    <a:bodyPr/>
                    <a:lstStyle/>
                    <a:p>
                      <a:pPr algn="ctr" fontAlgn="b">
                        <a:buNone/>
                      </a:pPr>
                      <a:endParaRPr lang="en-GB" sz="1200" b="0" i="0" u="none" strike="noStrike">
                        <a:solidFill>
                          <a:srgbClr val="285087"/>
                        </a:solidFill>
                        <a:effectLst/>
                        <a:latin typeface="Ubuntu" panose="020B05040306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3011684863"/>
                  </a:ext>
                </a:extLst>
              </a:tr>
              <a:tr h="553804">
                <a:tc>
                  <a:txBody>
                    <a:bodyPr/>
                    <a:lstStyle/>
                    <a:p>
                      <a:pPr algn="r" fontAlgn="b">
                        <a:buNone/>
                      </a:pPr>
                      <a:r>
                        <a:rPr lang="en-GB" sz="1200" b="0" i="0" u="none" strike="noStrike">
                          <a:solidFill>
                            <a:srgbClr val="285087"/>
                          </a:solidFill>
                          <a:effectLst/>
                          <a:latin typeface="Ubuntu" panose="020B0504030602030204" pitchFamily="34" charset="0"/>
                        </a:rPr>
                        <a:t>Had poor mental health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a:rPr>
                        <a:t>65%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5695"/>
                    </a:solidFill>
                  </a:tcPr>
                </a:tc>
                <a:tc>
                  <a:txBody>
                    <a:bodyPr/>
                    <a:lstStyle/>
                    <a:p>
                      <a:pPr algn="ctr" fontAlgn="b">
                        <a:buNone/>
                      </a:pPr>
                      <a:r>
                        <a:rPr lang="en-GB" sz="1200" b="0" i="0" u="none" strike="noStrike">
                          <a:solidFill>
                            <a:srgbClr val="285087"/>
                          </a:solidFill>
                          <a:effectLst/>
                          <a:latin typeface="Ubuntu" panose="020B0504030602030204" pitchFamily="34" charset="0"/>
                        </a:rPr>
                        <a:t>28%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A7C8"/>
                    </a:solidFill>
                  </a:tcPr>
                </a:tc>
                <a:tc>
                  <a:txBody>
                    <a:bodyPr/>
                    <a:lstStyle/>
                    <a:p>
                      <a:pPr algn="ctr" fontAlgn="b">
                        <a:buNone/>
                      </a:pPr>
                      <a:r>
                        <a:rPr lang="en-GB" sz="1200" b="0" i="0" u="none" strike="noStrike">
                          <a:solidFill>
                            <a:srgbClr val="285087"/>
                          </a:solidFill>
                          <a:effectLst/>
                          <a:latin typeface="Ubuntu" panose="020B0504030602030204" pitchFamily="34" charset="0"/>
                        </a:rPr>
                        <a: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9E8"/>
                    </a:solidFill>
                  </a:tcPr>
                </a:tc>
                <a:tc>
                  <a:txBody>
                    <a:bodyPr/>
                    <a:lstStyle/>
                    <a:p>
                      <a:pPr algn="ctr" fontAlgn="b">
                        <a:buNone/>
                      </a:pPr>
                      <a:endParaRPr lang="en-GB" sz="1200" b="0" i="0" u="none" strike="noStrike">
                        <a:solidFill>
                          <a:srgbClr val="285087"/>
                        </a:solidFill>
                        <a:effectLst/>
                        <a:latin typeface="Ubuntu" panose="020B05040306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290379763"/>
                  </a:ext>
                </a:extLst>
              </a:tr>
              <a:tr h="553804">
                <a:tc>
                  <a:txBody>
                    <a:bodyPr/>
                    <a:lstStyle/>
                    <a:p>
                      <a:pPr algn="r" fontAlgn="b">
                        <a:buNone/>
                      </a:pPr>
                      <a:r>
                        <a:rPr lang="en-GB" sz="1200" b="0" i="0" u="none" strike="noStrike">
                          <a:solidFill>
                            <a:srgbClr val="285087"/>
                          </a:solidFill>
                          <a:effectLst/>
                          <a:latin typeface="Ubuntu" panose="020B0504030602030204" pitchFamily="34" charset="0"/>
                        </a:rPr>
                        <a:t>Had household debt on other bills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76%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3D85"/>
                    </a:solidFill>
                  </a:tcPr>
                </a:tc>
                <a:tc>
                  <a:txBody>
                    <a:bodyPr/>
                    <a:lstStyle/>
                    <a:p>
                      <a:pPr algn="ctr" fontAlgn="b">
                        <a:buNone/>
                      </a:pPr>
                      <a:r>
                        <a:rPr lang="en-GB" sz="1200" b="0" i="0" u="none" strike="noStrike">
                          <a:solidFill>
                            <a:srgbClr val="285087"/>
                          </a:solidFill>
                          <a:effectLst/>
                          <a:latin typeface="Ubuntu" panose="020B0504030602030204" pitchFamily="34" charset="0"/>
                        </a:rPr>
                        <a:t>14%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7DC"/>
                    </a:solid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tc>
                  <a:txBody>
                    <a:bodyPr/>
                    <a:lstStyle/>
                    <a:p>
                      <a:pPr algn="ctr" fontAlgn="b">
                        <a:buNone/>
                      </a:pPr>
                      <a:r>
                        <a:rPr lang="en-GB" sz="1200" b="0" i="0" u="none" strike="noStrike">
                          <a:solidFill>
                            <a:srgbClr val="285087"/>
                          </a:solidFill>
                          <a:effectLst/>
                          <a:latin typeface="Ubuntu" panose="020B0504030602030204" pitchFamily="34"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891566479"/>
                  </a:ext>
                </a:extLst>
              </a:tr>
              <a:tr h="553804">
                <a:tc>
                  <a:txBody>
                    <a:bodyPr/>
                    <a:lstStyle/>
                    <a:p>
                      <a:pPr algn="r" fontAlgn="b">
                        <a:buNone/>
                      </a:pPr>
                      <a:r>
                        <a:rPr lang="en-GB" sz="1200" b="0" i="0" u="none" strike="noStrike">
                          <a:solidFill>
                            <a:srgbClr val="285087"/>
                          </a:solidFill>
                          <a:effectLst/>
                          <a:latin typeface="Ubuntu" panose="020B0504030602030204" pitchFamily="34" charset="0"/>
                        </a:rPr>
                        <a:t>Had household debt on heating bills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78%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43882"/>
                    </a:solidFill>
                  </a:tcPr>
                </a:tc>
                <a:tc>
                  <a:txBody>
                    <a:bodyPr/>
                    <a:lstStyle/>
                    <a:p>
                      <a:pPr algn="ctr" fontAlgn="b">
                        <a:buNone/>
                      </a:pPr>
                      <a:r>
                        <a:rPr lang="en-GB" sz="1200" b="0" i="0" u="none" strike="noStrike">
                          <a:solidFill>
                            <a:srgbClr val="285087"/>
                          </a:solidFill>
                          <a:effectLst/>
                          <a:latin typeface="Ubuntu" panose="020B0504030602030204" pitchFamily="34" charset="0"/>
                        </a:rPr>
                        <a:t>12%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CDF"/>
                    </a:solid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tc>
                  <a:txBody>
                    <a:bodyPr/>
                    <a:lstStyle/>
                    <a:p>
                      <a:pPr algn="ctr" fontAlgn="b">
                        <a:buNone/>
                      </a:pPr>
                      <a:r>
                        <a:rPr lang="en-GB" sz="1200" b="0" i="0" u="none" strike="noStrike">
                          <a:solidFill>
                            <a:srgbClr val="285087"/>
                          </a:solidFill>
                          <a:effectLst/>
                          <a:latin typeface="Ubuntu" panose="020B0504030602030204" pitchFamily="34"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973006753"/>
                  </a:ext>
                </a:extLst>
              </a:tr>
            </a:tbl>
          </a:graphicData>
        </a:graphic>
      </p:graphicFrame>
      <p:sp>
        <p:nvSpPr>
          <p:cNvPr id="7" name="TextBox 6">
            <a:extLst>
              <a:ext uri="{FF2B5EF4-FFF2-40B4-BE49-F238E27FC236}">
                <a16:creationId xmlns:a16="http://schemas.microsoft.com/office/drawing/2014/main" id="{FDE9276A-26BC-8B4B-F653-23863E7AC3A0}"/>
              </a:ext>
            </a:extLst>
          </p:cNvPr>
          <p:cNvSpPr txBox="1"/>
          <p:nvPr/>
        </p:nvSpPr>
        <p:spPr>
          <a:xfrm>
            <a:off x="232100"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for each statement: Less than or equal to 3%</a:t>
            </a:r>
          </a:p>
        </p:txBody>
      </p:sp>
    </p:spTree>
    <p:extLst>
      <p:ext uri="{BB962C8B-B14F-4D97-AF65-F5344CB8AC3E}">
        <p14:creationId xmlns:p14="http://schemas.microsoft.com/office/powerpoint/2010/main" val="3231129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82854-23BD-B82C-1D94-71E3324913B4}"/>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B845F230-6285-F7AE-A496-DDD3A0B3C060}"/>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51A08297-A2AF-9891-9907-7B95A1D27E3B}"/>
              </a:ext>
            </a:extLst>
          </p:cNvPr>
          <p:cNvSpPr txBox="1">
            <a:spLocks/>
          </p:cNvSpPr>
          <p:nvPr/>
        </p:nvSpPr>
        <p:spPr>
          <a:xfrm>
            <a:off x="221468"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Cold homes</a:t>
            </a:r>
            <a:endParaRPr lang="en-US" sz="2400"/>
          </a:p>
        </p:txBody>
      </p:sp>
      <p:sp>
        <p:nvSpPr>
          <p:cNvPr id="6" name="TextBox 5">
            <a:extLst>
              <a:ext uri="{FF2B5EF4-FFF2-40B4-BE49-F238E27FC236}">
                <a16:creationId xmlns:a16="http://schemas.microsoft.com/office/drawing/2014/main" id="{3ED7C790-D7FF-3EE4-9646-A2531A12F2F9}"/>
              </a:ext>
            </a:extLst>
          </p:cNvPr>
          <p:cNvSpPr txBox="1"/>
          <p:nvPr/>
        </p:nvSpPr>
        <p:spPr>
          <a:xfrm>
            <a:off x="242733" y="1636192"/>
            <a:ext cx="9560245" cy="312843"/>
          </a:xfrm>
          <a:prstGeom prst="rect">
            <a:avLst/>
          </a:prstGeom>
          <a:noFill/>
          <a:ln>
            <a:noFill/>
          </a:ln>
        </p:spPr>
        <p:txBody>
          <a:bodyPr wrap="square" rtlCol="0">
            <a:spAutoFit/>
          </a:bodyPr>
          <a:lstStyle/>
          <a:p>
            <a:pPr lvl="0">
              <a:defRPr/>
            </a:pPr>
            <a:r>
              <a:rPr lang="en-GB" sz="1400" b="1">
                <a:solidFill>
                  <a:srgbClr val="295082"/>
                </a:solidFill>
                <a:latin typeface="Ubuntu" panose="020B0504030602030204" pitchFamily="34" charset="0"/>
                <a:ea typeface="Verdana" panose="020B0604030504040204" pitchFamily="34" charset="0"/>
              </a:rPr>
              <a:t>Are you interested in receiving information about keeping safe and well at home in winter?</a:t>
            </a:r>
          </a:p>
        </p:txBody>
      </p:sp>
      <p:graphicFrame>
        <p:nvGraphicFramePr>
          <p:cNvPr id="3" name="Chart 2">
            <a:extLst>
              <a:ext uri="{FF2B5EF4-FFF2-40B4-BE49-F238E27FC236}">
                <a16:creationId xmlns:a16="http://schemas.microsoft.com/office/drawing/2014/main" id="{F1DB7CBA-29C5-0859-CE40-ED1837D42C87}"/>
              </a:ext>
            </a:extLst>
          </p:cNvPr>
          <p:cNvGraphicFramePr>
            <a:graphicFrameLocks/>
          </p:cNvGraphicFramePr>
          <p:nvPr>
            <p:extLst>
              <p:ext uri="{D42A27DB-BD31-4B8C-83A1-F6EECF244321}">
                <p14:modId xmlns:p14="http://schemas.microsoft.com/office/powerpoint/2010/main" val="3892772265"/>
              </p:ext>
            </p:extLst>
          </p:nvPr>
        </p:nvGraphicFramePr>
        <p:xfrm>
          <a:off x="3191272" y="2582539"/>
          <a:ext cx="4309268" cy="388205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54DEB00F-3EAB-4405-FEC2-BCECE7B14FE2}"/>
              </a:ext>
            </a:extLst>
          </p:cNvPr>
          <p:cNvSpPr txBox="1"/>
          <p:nvPr/>
        </p:nvSpPr>
        <p:spPr>
          <a:xfrm>
            <a:off x="232100"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4%</a:t>
            </a:r>
          </a:p>
        </p:txBody>
      </p:sp>
    </p:spTree>
    <p:extLst>
      <p:ext uri="{BB962C8B-B14F-4D97-AF65-F5344CB8AC3E}">
        <p14:creationId xmlns:p14="http://schemas.microsoft.com/office/powerpoint/2010/main" val="1775773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F0079-2E5E-B398-9E75-CF460363309A}"/>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0317913C-FBA6-921B-8848-B6719FDAA5AF}"/>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5B657A94-E1AB-CD63-1EBD-B6341F4B90B2}"/>
              </a:ext>
            </a:extLst>
          </p:cNvPr>
          <p:cNvSpPr txBox="1">
            <a:spLocks/>
          </p:cNvSpPr>
          <p:nvPr/>
        </p:nvSpPr>
        <p:spPr>
          <a:xfrm>
            <a:off x="221468"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Cold homes</a:t>
            </a:r>
            <a:endParaRPr lang="en-US" sz="2400"/>
          </a:p>
        </p:txBody>
      </p:sp>
      <p:sp>
        <p:nvSpPr>
          <p:cNvPr id="6" name="TextBox 5">
            <a:extLst>
              <a:ext uri="{FF2B5EF4-FFF2-40B4-BE49-F238E27FC236}">
                <a16:creationId xmlns:a16="http://schemas.microsoft.com/office/drawing/2014/main" id="{507583CC-C669-3959-F0A7-A291A04F9CCC}"/>
              </a:ext>
            </a:extLst>
          </p:cNvPr>
          <p:cNvSpPr txBox="1"/>
          <p:nvPr/>
        </p:nvSpPr>
        <p:spPr>
          <a:xfrm>
            <a:off x="242733" y="1636192"/>
            <a:ext cx="10137722" cy="307777"/>
          </a:xfrm>
          <a:prstGeom prst="rect">
            <a:avLst/>
          </a:prstGeom>
          <a:noFill/>
          <a:ln>
            <a:noFill/>
          </a:ln>
        </p:spPr>
        <p:txBody>
          <a:bodyPr wrap="square" rtlCol="0">
            <a:spAutoFit/>
          </a:bodyPr>
          <a:lstStyle/>
          <a:p>
            <a:r>
              <a:rPr lang="en-GB" sz="1400" b="1">
                <a:solidFill>
                  <a:srgbClr val="295082"/>
                </a:solidFill>
                <a:latin typeface="Ubuntu" panose="020B0504030602030204" pitchFamily="34" charset="0"/>
                <a:ea typeface="Verdana" panose="020B0604030504040204" pitchFamily="34" charset="0"/>
              </a:rPr>
              <a:t>Are you financially responsible for the cost of heating your home (including if you share the cost with someone else)?</a:t>
            </a:r>
          </a:p>
        </p:txBody>
      </p:sp>
      <p:graphicFrame>
        <p:nvGraphicFramePr>
          <p:cNvPr id="3" name="Chart 2">
            <a:extLst>
              <a:ext uri="{FF2B5EF4-FFF2-40B4-BE49-F238E27FC236}">
                <a16:creationId xmlns:a16="http://schemas.microsoft.com/office/drawing/2014/main" id="{EC087F44-65A0-8745-CA92-6FC4DC725C96}"/>
              </a:ext>
            </a:extLst>
          </p:cNvPr>
          <p:cNvGraphicFramePr>
            <a:graphicFrameLocks/>
          </p:cNvGraphicFramePr>
          <p:nvPr>
            <p:extLst>
              <p:ext uri="{D42A27DB-BD31-4B8C-83A1-F6EECF244321}">
                <p14:modId xmlns:p14="http://schemas.microsoft.com/office/powerpoint/2010/main" val="2270432958"/>
              </p:ext>
            </p:extLst>
          </p:nvPr>
        </p:nvGraphicFramePr>
        <p:xfrm>
          <a:off x="3191305" y="2119330"/>
          <a:ext cx="4309200" cy="4356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6C9B97FB-50AB-23C2-9FDE-5A533512EAD7}"/>
              </a:ext>
            </a:extLst>
          </p:cNvPr>
          <p:cNvSpPr txBox="1"/>
          <p:nvPr/>
        </p:nvSpPr>
        <p:spPr>
          <a:xfrm>
            <a:off x="232100"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1%</a:t>
            </a:r>
          </a:p>
        </p:txBody>
      </p:sp>
    </p:spTree>
    <p:extLst>
      <p:ext uri="{BB962C8B-B14F-4D97-AF65-F5344CB8AC3E}">
        <p14:creationId xmlns:p14="http://schemas.microsoft.com/office/powerpoint/2010/main" val="3653022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87560-69C1-32CA-5137-480261335E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89E3B-2A73-A90B-1A67-9EE4E141D9B9}"/>
              </a:ext>
            </a:extLst>
          </p:cNvPr>
          <p:cNvSpPr>
            <a:spLocks noGrp="1"/>
          </p:cNvSpPr>
          <p:nvPr>
            <p:ph type="ctrTitle"/>
          </p:nvPr>
        </p:nvSpPr>
        <p:spPr>
          <a:xfrm>
            <a:off x="433346" y="2899611"/>
            <a:ext cx="9240043" cy="2094814"/>
          </a:xfrm>
        </p:spPr>
        <p:txBody>
          <a:bodyPr/>
          <a:lstStyle/>
          <a:p>
            <a:r>
              <a:rPr lang="en-GB" dirty="0"/>
              <a:t>Violence against women, domestic abuse and </a:t>
            </a:r>
            <a:br>
              <a:rPr lang="en-GB" dirty="0"/>
            </a:br>
            <a:r>
              <a:rPr lang="en-GB" dirty="0"/>
              <a:t>sexual violence</a:t>
            </a:r>
          </a:p>
        </p:txBody>
      </p:sp>
      <p:sp>
        <p:nvSpPr>
          <p:cNvPr id="3" name="Subtitle 2">
            <a:extLst>
              <a:ext uri="{FF2B5EF4-FFF2-40B4-BE49-F238E27FC236}">
                <a16:creationId xmlns:a16="http://schemas.microsoft.com/office/drawing/2014/main" id="{BE036014-6BF6-032B-A3D2-BA03DFA732EC}"/>
              </a:ext>
            </a:extLst>
          </p:cNvPr>
          <p:cNvSpPr>
            <a:spLocks noGrp="1"/>
          </p:cNvSpPr>
          <p:nvPr>
            <p:ph type="subTitle" idx="1"/>
          </p:nvPr>
        </p:nvSpPr>
        <p:spPr>
          <a:xfrm>
            <a:off x="450944" y="5007371"/>
            <a:ext cx="9789924" cy="971021"/>
          </a:xfrm>
        </p:spPr>
        <p:txBody>
          <a:bodyPr>
            <a:normAutofit/>
          </a:bodyPr>
          <a:lstStyle/>
          <a:p>
            <a:r>
              <a:rPr lang="en-US" sz="1800" dirty="0"/>
              <a:t>This section sought to understand people’s awareness and views about action on violence against women, domestic abuse and sexual violence (VAWDASV) in Wales.</a:t>
            </a:r>
          </a:p>
        </p:txBody>
      </p:sp>
    </p:spTree>
    <p:extLst>
      <p:ext uri="{BB962C8B-B14F-4D97-AF65-F5344CB8AC3E}">
        <p14:creationId xmlns:p14="http://schemas.microsoft.com/office/powerpoint/2010/main" val="205900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67044-6E85-F89C-5C9D-7C5A6A37EF69}"/>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56C95A69-4192-31CB-B115-D336D9CCDB0C}"/>
              </a:ext>
            </a:extLst>
          </p:cNvPr>
          <p:cNvGraphicFramePr>
            <a:graphicFrameLocks/>
          </p:cNvGraphicFramePr>
          <p:nvPr>
            <p:extLst>
              <p:ext uri="{D42A27DB-BD31-4B8C-83A1-F6EECF244321}">
                <p14:modId xmlns:p14="http://schemas.microsoft.com/office/powerpoint/2010/main" val="623101802"/>
              </p:ext>
            </p:extLst>
          </p:nvPr>
        </p:nvGraphicFramePr>
        <p:xfrm>
          <a:off x="514137" y="2558096"/>
          <a:ext cx="9663538" cy="427416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2">
            <a:extLst>
              <a:ext uri="{FF2B5EF4-FFF2-40B4-BE49-F238E27FC236}">
                <a16:creationId xmlns:a16="http://schemas.microsoft.com/office/drawing/2014/main" id="{2F9F5DBF-384D-0D6E-30FD-C654AEB77CC0}"/>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D805BFAB-FA9B-1F73-DAFA-4D0873E3B83C}"/>
              </a:ext>
            </a:extLst>
          </p:cNvPr>
          <p:cNvSpPr txBox="1">
            <a:spLocks/>
          </p:cNvSpPr>
          <p:nvPr/>
        </p:nvSpPr>
        <p:spPr>
          <a:xfrm>
            <a:off x="221468" y="1254637"/>
            <a:ext cx="1024887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GB" sz="2400">
                <a:solidFill>
                  <a:srgbClr val="285087"/>
                </a:solidFill>
              </a:rPr>
              <a:t>Violence against women, domestic abuse and sexual violence</a:t>
            </a:r>
            <a:endParaRPr lang="en-US" sz="2400">
              <a:solidFill>
                <a:srgbClr val="285087"/>
              </a:solidFill>
            </a:endParaRPr>
          </a:p>
        </p:txBody>
      </p:sp>
      <p:sp>
        <p:nvSpPr>
          <p:cNvPr id="6" name="TextBox 5">
            <a:extLst>
              <a:ext uri="{FF2B5EF4-FFF2-40B4-BE49-F238E27FC236}">
                <a16:creationId xmlns:a16="http://schemas.microsoft.com/office/drawing/2014/main" id="{A1CEA9F7-E9B0-91C9-922A-6E1FCD220173}"/>
              </a:ext>
            </a:extLst>
          </p:cNvPr>
          <p:cNvSpPr txBox="1"/>
          <p:nvPr/>
        </p:nvSpPr>
        <p:spPr>
          <a:xfrm>
            <a:off x="221467" y="1636192"/>
            <a:ext cx="9560245" cy="312843"/>
          </a:xfrm>
          <a:prstGeom prst="rect">
            <a:avLst/>
          </a:prstGeom>
          <a:noFill/>
          <a:ln>
            <a:noFill/>
          </a:ln>
        </p:spPr>
        <p:txBody>
          <a:bodyPr wrap="square" rtlCol="0">
            <a:spAutoFit/>
          </a:bodyPr>
          <a:lstStyle/>
          <a:p>
            <a:r>
              <a:rPr lang="en-GB" sz="1400" b="1">
                <a:solidFill>
                  <a:srgbClr val="295082"/>
                </a:solidFill>
                <a:latin typeface="Ubuntu" panose="020B0504030602030204" pitchFamily="34" charset="0"/>
                <a:ea typeface="Verdana" panose="020B0604030504040204" pitchFamily="34" charset="0"/>
              </a:rPr>
              <a:t>Are you aware of any work happening in Wales to…? </a:t>
            </a:r>
          </a:p>
        </p:txBody>
      </p:sp>
      <p:sp>
        <p:nvSpPr>
          <p:cNvPr id="4" name="Rectangle 3">
            <a:extLst>
              <a:ext uri="{FF2B5EF4-FFF2-40B4-BE49-F238E27FC236}">
                <a16:creationId xmlns:a16="http://schemas.microsoft.com/office/drawing/2014/main" id="{B1E70B91-9227-285D-0DCC-047108491FF7}"/>
              </a:ext>
            </a:extLst>
          </p:cNvPr>
          <p:cNvSpPr/>
          <p:nvPr/>
        </p:nvSpPr>
        <p:spPr>
          <a:xfrm>
            <a:off x="514137" y="2339827"/>
            <a:ext cx="3194834" cy="4366516"/>
          </a:xfrm>
          <a:prstGeom prst="rect">
            <a:avLst/>
          </a:prstGeom>
          <a:noFill/>
          <a:ln w="254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31DCF8B-B256-DA7E-263D-366A30069C19}"/>
              </a:ext>
            </a:extLst>
          </p:cNvPr>
          <p:cNvSpPr/>
          <p:nvPr/>
        </p:nvSpPr>
        <p:spPr>
          <a:xfrm>
            <a:off x="6902950" y="2200983"/>
            <a:ext cx="3194834" cy="4505360"/>
          </a:xfrm>
          <a:prstGeom prst="rect">
            <a:avLst/>
          </a:prstGeom>
          <a:noFill/>
          <a:ln w="254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F764322-02ED-3DC3-7F3C-69CA5AA598F1}"/>
              </a:ext>
            </a:extLst>
          </p:cNvPr>
          <p:cNvSpPr txBox="1"/>
          <p:nvPr/>
        </p:nvSpPr>
        <p:spPr>
          <a:xfrm>
            <a:off x="820130" y="2144518"/>
            <a:ext cx="2452460" cy="954107"/>
          </a:xfrm>
          <a:prstGeom prst="rect">
            <a:avLst/>
          </a:prstGeom>
          <a:noFill/>
        </p:spPr>
        <p:txBody>
          <a:bodyPr wrap="square" rtlCol="0">
            <a:spAutoFit/>
          </a:bodyPr>
          <a:lstStyle/>
          <a:p>
            <a:pPr algn="ctr"/>
            <a:r>
              <a:rPr lang="en-GB" sz="1400" b="1">
                <a:solidFill>
                  <a:srgbClr val="285087"/>
                </a:solidFill>
                <a:latin typeface="Ubuntu" panose="020B0504030602030204" pitchFamily="34" charset="0"/>
              </a:rPr>
              <a:t>Prevent violence against women, domestic abuse and sexual violence before it starts</a:t>
            </a:r>
          </a:p>
        </p:txBody>
      </p:sp>
      <p:sp>
        <p:nvSpPr>
          <p:cNvPr id="10" name="TextBox 9">
            <a:extLst>
              <a:ext uri="{FF2B5EF4-FFF2-40B4-BE49-F238E27FC236}">
                <a16:creationId xmlns:a16="http://schemas.microsoft.com/office/drawing/2014/main" id="{EF243C7E-C97C-E8B9-1F4C-A01F15F5EEDF}"/>
              </a:ext>
            </a:extLst>
          </p:cNvPr>
          <p:cNvSpPr txBox="1"/>
          <p:nvPr/>
        </p:nvSpPr>
        <p:spPr>
          <a:xfrm>
            <a:off x="4163398" y="2329286"/>
            <a:ext cx="2285124" cy="523220"/>
          </a:xfrm>
          <a:prstGeom prst="rect">
            <a:avLst/>
          </a:prstGeom>
          <a:noFill/>
        </p:spPr>
        <p:txBody>
          <a:bodyPr wrap="square" rtlCol="0">
            <a:spAutoFit/>
          </a:bodyPr>
          <a:lstStyle/>
          <a:p>
            <a:pPr algn="ctr"/>
            <a:r>
              <a:rPr lang="en-GB" sz="1400" b="1">
                <a:solidFill>
                  <a:srgbClr val="285087"/>
                </a:solidFill>
                <a:latin typeface="Ubuntu" panose="020B0504030602030204" pitchFamily="34" charset="0"/>
              </a:rPr>
              <a:t>Keep victims protected </a:t>
            </a:r>
          </a:p>
          <a:p>
            <a:pPr algn="ctr"/>
            <a:r>
              <a:rPr lang="en-GB" sz="1400" b="1">
                <a:solidFill>
                  <a:srgbClr val="285087"/>
                </a:solidFill>
                <a:latin typeface="Ubuntu" panose="020B0504030602030204" pitchFamily="34" charset="0"/>
              </a:rPr>
              <a:t>from further harm</a:t>
            </a:r>
          </a:p>
        </p:txBody>
      </p:sp>
      <p:sp>
        <p:nvSpPr>
          <p:cNvPr id="11" name="TextBox 10">
            <a:extLst>
              <a:ext uri="{FF2B5EF4-FFF2-40B4-BE49-F238E27FC236}">
                <a16:creationId xmlns:a16="http://schemas.microsoft.com/office/drawing/2014/main" id="{9B9DFBC2-00C3-5C61-B58B-19D5E233504A}"/>
              </a:ext>
            </a:extLst>
          </p:cNvPr>
          <p:cNvSpPr txBox="1"/>
          <p:nvPr/>
        </p:nvSpPr>
        <p:spPr>
          <a:xfrm>
            <a:off x="7362616" y="1972384"/>
            <a:ext cx="2166395" cy="1384995"/>
          </a:xfrm>
          <a:prstGeom prst="rect">
            <a:avLst/>
          </a:prstGeom>
          <a:noFill/>
        </p:spPr>
        <p:txBody>
          <a:bodyPr wrap="square" rtlCol="0">
            <a:spAutoFit/>
          </a:bodyPr>
          <a:lstStyle/>
          <a:p>
            <a:pPr algn="ctr"/>
            <a:r>
              <a:rPr lang="en-GB" sz="1400" b="1">
                <a:solidFill>
                  <a:srgbClr val="285087"/>
                </a:solidFill>
                <a:latin typeface="Ubuntu" panose="020B0504030602030204" pitchFamily="34" charset="0"/>
              </a:rPr>
              <a:t>Offer help and support to those affected by violence against women, domestic abuse and sexual violence</a:t>
            </a:r>
          </a:p>
        </p:txBody>
      </p:sp>
      <p:sp>
        <p:nvSpPr>
          <p:cNvPr id="12" name="TextBox 1">
            <a:extLst>
              <a:ext uri="{FF2B5EF4-FFF2-40B4-BE49-F238E27FC236}">
                <a16:creationId xmlns:a16="http://schemas.microsoft.com/office/drawing/2014/main" id="{48E19E76-33D2-BE5D-F84C-0A45804C30DC}"/>
              </a:ext>
            </a:extLst>
          </p:cNvPr>
          <p:cNvSpPr txBox="1"/>
          <p:nvPr/>
        </p:nvSpPr>
        <p:spPr>
          <a:xfrm>
            <a:off x="4532627" y="6160105"/>
            <a:ext cx="390504" cy="26713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kern="1200">
                <a:solidFill>
                  <a:srgbClr val="285087"/>
                </a:solidFill>
                <a:latin typeface="Ubuntu" panose="020B0504030602030204" pitchFamily="34" charset="0"/>
              </a:rPr>
              <a:t>No</a:t>
            </a:r>
          </a:p>
        </p:txBody>
      </p:sp>
      <p:sp>
        <p:nvSpPr>
          <p:cNvPr id="13" name="TextBox 1">
            <a:extLst>
              <a:ext uri="{FF2B5EF4-FFF2-40B4-BE49-F238E27FC236}">
                <a16:creationId xmlns:a16="http://schemas.microsoft.com/office/drawing/2014/main" id="{8BE0164B-4065-B899-55E8-C5B9661C782C}"/>
              </a:ext>
            </a:extLst>
          </p:cNvPr>
          <p:cNvSpPr txBox="1"/>
          <p:nvPr/>
        </p:nvSpPr>
        <p:spPr>
          <a:xfrm>
            <a:off x="5734484" y="6171469"/>
            <a:ext cx="434183" cy="26713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kern="1200">
                <a:solidFill>
                  <a:srgbClr val="285087"/>
                </a:solidFill>
                <a:latin typeface="Ubuntu" panose="020B0504030602030204" pitchFamily="34" charset="0"/>
              </a:rPr>
              <a:t>Yes</a:t>
            </a:r>
          </a:p>
        </p:txBody>
      </p:sp>
      <p:sp>
        <p:nvSpPr>
          <p:cNvPr id="18" name="TextBox 17">
            <a:extLst>
              <a:ext uri="{FF2B5EF4-FFF2-40B4-BE49-F238E27FC236}">
                <a16:creationId xmlns:a16="http://schemas.microsoft.com/office/drawing/2014/main" id="{1BFA9294-D7C2-CDE0-9B49-05B6FD95DC84}"/>
              </a:ext>
            </a:extLst>
          </p:cNvPr>
          <p:cNvSpPr txBox="1"/>
          <p:nvPr/>
        </p:nvSpPr>
        <p:spPr>
          <a:xfrm>
            <a:off x="221467"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for each statement: 1%</a:t>
            </a:r>
          </a:p>
        </p:txBody>
      </p:sp>
    </p:spTree>
    <p:extLst>
      <p:ext uri="{BB962C8B-B14F-4D97-AF65-F5344CB8AC3E}">
        <p14:creationId xmlns:p14="http://schemas.microsoft.com/office/powerpoint/2010/main" val="1390542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47C69-14EE-51C4-F409-BF89E8B7889B}"/>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57A153C1-453D-19B5-11D0-5920C02EE909}"/>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45413C30-8CFE-FDE6-FB48-5B851F5B952A}"/>
              </a:ext>
            </a:extLst>
          </p:cNvPr>
          <p:cNvSpPr txBox="1">
            <a:spLocks/>
          </p:cNvSpPr>
          <p:nvPr/>
        </p:nvSpPr>
        <p:spPr>
          <a:xfrm>
            <a:off x="221468" y="1254637"/>
            <a:ext cx="1024887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GB" sz="2400"/>
              <a:t>Violence against women, domestic abuse and sexual violence</a:t>
            </a:r>
            <a:endParaRPr lang="en-US" sz="1800"/>
          </a:p>
        </p:txBody>
      </p:sp>
      <p:sp>
        <p:nvSpPr>
          <p:cNvPr id="6" name="TextBox 5">
            <a:extLst>
              <a:ext uri="{FF2B5EF4-FFF2-40B4-BE49-F238E27FC236}">
                <a16:creationId xmlns:a16="http://schemas.microsoft.com/office/drawing/2014/main" id="{ED6A4D68-CA6C-F52F-3FA0-2BF7412F38E0}"/>
              </a:ext>
            </a:extLst>
          </p:cNvPr>
          <p:cNvSpPr txBox="1"/>
          <p:nvPr/>
        </p:nvSpPr>
        <p:spPr>
          <a:xfrm>
            <a:off x="221467" y="1636192"/>
            <a:ext cx="9560245" cy="523220"/>
          </a:xfrm>
          <a:prstGeom prst="rect">
            <a:avLst/>
          </a:prstGeom>
          <a:noFill/>
          <a:ln>
            <a:noFill/>
          </a:ln>
        </p:spPr>
        <p:txBody>
          <a:bodyPr wrap="square" rtlCol="0">
            <a:spAutoFit/>
          </a:bodyPr>
          <a:lstStyle/>
          <a:p>
            <a:r>
              <a:rPr lang="en-GB" sz="1400" b="1">
                <a:solidFill>
                  <a:srgbClr val="295082"/>
                </a:solidFill>
                <a:latin typeface="Ubuntu" panose="020B0504030602030204" pitchFamily="34" charset="0"/>
                <a:ea typeface="Verdana" panose="020B0604030504040204" pitchFamily="34" charset="0"/>
              </a:rPr>
              <a:t>How much of a role, if any, do you think the following currently have in preventing violence against women, domestic abuse and sexual violence in Wales before it happens?</a:t>
            </a:r>
          </a:p>
        </p:txBody>
      </p:sp>
      <p:graphicFrame>
        <p:nvGraphicFramePr>
          <p:cNvPr id="3" name="Table 2">
            <a:extLst>
              <a:ext uri="{FF2B5EF4-FFF2-40B4-BE49-F238E27FC236}">
                <a16:creationId xmlns:a16="http://schemas.microsoft.com/office/drawing/2014/main" id="{6FDDAE8E-7899-2362-8A4F-FB2520E17778}"/>
              </a:ext>
            </a:extLst>
          </p:cNvPr>
          <p:cNvGraphicFramePr>
            <a:graphicFrameLocks noGrp="1"/>
          </p:cNvGraphicFramePr>
          <p:nvPr>
            <p:extLst>
              <p:ext uri="{D42A27DB-BD31-4B8C-83A1-F6EECF244321}">
                <p14:modId xmlns:p14="http://schemas.microsoft.com/office/powerpoint/2010/main" val="1633703580"/>
              </p:ext>
            </p:extLst>
          </p:nvPr>
        </p:nvGraphicFramePr>
        <p:xfrm>
          <a:off x="583107" y="2273175"/>
          <a:ext cx="9525598" cy="3966120"/>
        </p:xfrm>
        <a:graphic>
          <a:graphicData uri="http://schemas.openxmlformats.org/drawingml/2006/table">
            <a:tbl>
              <a:tblPr/>
              <a:tblGrid>
                <a:gridCol w="4462158">
                  <a:extLst>
                    <a:ext uri="{9D8B030D-6E8A-4147-A177-3AD203B41FA5}">
                      <a16:colId xmlns:a16="http://schemas.microsoft.com/office/drawing/2014/main" val="4292502931"/>
                    </a:ext>
                  </a:extLst>
                </a:gridCol>
                <a:gridCol w="1265860">
                  <a:extLst>
                    <a:ext uri="{9D8B030D-6E8A-4147-A177-3AD203B41FA5}">
                      <a16:colId xmlns:a16="http://schemas.microsoft.com/office/drawing/2014/main" val="2489738817"/>
                    </a:ext>
                  </a:extLst>
                </a:gridCol>
                <a:gridCol w="1265860">
                  <a:extLst>
                    <a:ext uri="{9D8B030D-6E8A-4147-A177-3AD203B41FA5}">
                      <a16:colId xmlns:a16="http://schemas.microsoft.com/office/drawing/2014/main" val="147544727"/>
                    </a:ext>
                  </a:extLst>
                </a:gridCol>
                <a:gridCol w="1265860">
                  <a:extLst>
                    <a:ext uri="{9D8B030D-6E8A-4147-A177-3AD203B41FA5}">
                      <a16:colId xmlns:a16="http://schemas.microsoft.com/office/drawing/2014/main" val="744878941"/>
                    </a:ext>
                  </a:extLst>
                </a:gridCol>
                <a:gridCol w="1265860">
                  <a:extLst>
                    <a:ext uri="{9D8B030D-6E8A-4147-A177-3AD203B41FA5}">
                      <a16:colId xmlns:a16="http://schemas.microsoft.com/office/drawing/2014/main" val="2035467792"/>
                    </a:ext>
                  </a:extLst>
                </a:gridCol>
              </a:tblGrid>
              <a:tr h="257084">
                <a:tc>
                  <a:txBody>
                    <a:bodyPr/>
                    <a:lstStyle/>
                    <a:p>
                      <a:pPr algn="r" fontAlgn="b">
                        <a:buNone/>
                      </a:pPr>
                      <a:endParaRPr lang="en-GB" sz="1200" b="0" i="0" u="none" strike="noStrike">
                        <a:solidFill>
                          <a:srgbClr val="285087"/>
                        </a:solidFill>
                        <a:effectLst/>
                        <a:latin typeface="Ubuntu" panose="020B0504030602030204" pitchFamily="34" charset="0"/>
                      </a:endParaRPr>
                    </a:p>
                  </a:txBody>
                  <a:tcPr anchor="ctr">
                    <a:lnL w="38100">
                      <a:solidFill>
                        <a:schemeClr val="bg1"/>
                      </a:solidFill>
                    </a:lnL>
                    <a:lnR w="38100" cap="flat" cmpd="sng" algn="ctr">
                      <a:solidFill>
                        <a:schemeClr val="bg1"/>
                      </a:solidFill>
                      <a:prstDash val="solid"/>
                      <a:round/>
                      <a:headEnd type="none" w="med" len="med"/>
                      <a:tailEnd type="none" w="med" len="med"/>
                    </a:lnR>
                    <a:lnT w="38100">
                      <a:solidFill>
                        <a:schemeClr val="bg1"/>
                      </a:solidFill>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No role</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A small role</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dirty="0">
                          <a:solidFill>
                            <a:srgbClr val="285087"/>
                          </a:solidFill>
                          <a:effectLst/>
                          <a:latin typeface="Ubuntu" panose="020B0504030602030204" pitchFamily="34" charset="0"/>
                        </a:rPr>
                        <a:t>A large role</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Don't know</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05601601"/>
                  </a:ext>
                </a:extLst>
              </a:tr>
              <a:tr h="527400">
                <a:tc>
                  <a:txBody>
                    <a:bodyPr/>
                    <a:lstStyle/>
                    <a:p>
                      <a:pPr algn="r" fontAlgn="b">
                        <a:buNone/>
                      </a:pPr>
                      <a:r>
                        <a:rPr lang="en-GB" sz="1200" b="0" i="0" u="none" strike="noStrike" dirty="0">
                          <a:solidFill>
                            <a:srgbClr val="285087"/>
                          </a:solidFill>
                          <a:effectLst/>
                          <a:latin typeface="Ubuntu" panose="020B0504030602030204" pitchFamily="34" charset="0"/>
                        </a:rPr>
                        <a:t>The police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8E7"/>
                    </a:solidFill>
                  </a:tcPr>
                </a:tc>
                <a:tc>
                  <a:txBody>
                    <a:bodyPr/>
                    <a:lstStyle/>
                    <a:p>
                      <a:pPr algn="ctr" fontAlgn="b">
                        <a:buNone/>
                      </a:pPr>
                      <a:r>
                        <a:rPr lang="en-GB" sz="1200" b="0" i="0" u="none" strike="noStrike">
                          <a:solidFill>
                            <a:srgbClr val="285087"/>
                          </a:solidFill>
                          <a:effectLst/>
                          <a:latin typeface="Ubuntu" panose="020B0504030602030204" pitchFamily="34" charset="0"/>
                        </a:rPr>
                        <a:t>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A7C8"/>
                    </a:solidFill>
                  </a:tcPr>
                </a:tc>
                <a:tc>
                  <a:txBody>
                    <a:bodyPr/>
                    <a:lstStyle/>
                    <a:p>
                      <a:pPr algn="ctr" fontAlgn="b">
                        <a:buNone/>
                      </a:pPr>
                      <a:r>
                        <a:rPr lang="en-GB" sz="1200" b="0" i="0" u="none" strike="noStrike" dirty="0">
                          <a:solidFill>
                            <a:srgbClr val="285087"/>
                          </a:solidFill>
                          <a:effectLst/>
                          <a:latin typeface="Ubuntu" panose="020B0504030602030204" pitchFamily="34" charset="0"/>
                        </a:rPr>
                        <a:t>62%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43882"/>
                    </a:solidFill>
                  </a:tcPr>
                </a:tc>
                <a:tc>
                  <a:txBody>
                    <a:bodyPr/>
                    <a:lstStyle/>
                    <a:p>
                      <a:pPr algn="ctr" fontAlgn="b">
                        <a:buNone/>
                      </a:pPr>
                      <a:r>
                        <a:rPr lang="en-GB" sz="1200" b="0" i="0" u="none" strike="noStrike">
                          <a:solidFill>
                            <a:srgbClr val="285087"/>
                          </a:solidFill>
                          <a:effectLst/>
                          <a:latin typeface="Ubuntu" panose="020B0504030602030204" pitchFamily="34" charset="0"/>
                        </a:rPr>
                        <a: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EEB"/>
                    </a:solidFill>
                  </a:tcPr>
                </a:tc>
                <a:extLst>
                  <a:ext uri="{0D108BD9-81ED-4DB2-BD59-A6C34878D82A}">
                    <a16:rowId xmlns:a16="http://schemas.microsoft.com/office/drawing/2014/main" val="1413606534"/>
                  </a:ext>
                </a:extLst>
              </a:tr>
              <a:tr h="527400">
                <a:tc>
                  <a:txBody>
                    <a:bodyPr/>
                    <a:lstStyle/>
                    <a:p>
                      <a:pPr algn="r" fontAlgn="b">
                        <a:buNone/>
                      </a:pPr>
                      <a:r>
                        <a:rPr lang="en-GB" sz="1200" b="0" i="0" u="none" strike="noStrike">
                          <a:solidFill>
                            <a:srgbClr val="285087"/>
                          </a:solidFill>
                          <a:effectLst/>
                          <a:latin typeface="Ubuntu" panose="020B0504030602030204" pitchFamily="34" charset="0"/>
                        </a:rPr>
                        <a:t>Educational settings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tc>
                  <a:txBody>
                    <a:bodyPr/>
                    <a:lstStyle/>
                    <a:p>
                      <a:pPr algn="ctr" fontAlgn="b">
                        <a:buNone/>
                      </a:pPr>
                      <a:r>
                        <a:rPr lang="en-GB" sz="1200" b="0" i="0" u="none" strike="noStrike">
                          <a:solidFill>
                            <a:srgbClr val="285087"/>
                          </a:solidFill>
                          <a:effectLst/>
                          <a:latin typeface="Ubuntu" panose="020B0504030602030204" pitchFamily="34" charset="0"/>
                        </a:rPr>
                        <a:t>28%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9BC0"/>
                    </a:solidFill>
                  </a:tcPr>
                </a:tc>
                <a:tc>
                  <a:txBody>
                    <a:bodyPr/>
                    <a:lstStyle/>
                    <a:p>
                      <a:pPr algn="ctr" fontAlgn="b">
                        <a:buNone/>
                      </a:pPr>
                      <a:r>
                        <a:rPr lang="en-GB" sz="1200" b="0" i="0" u="none" strike="noStrike" dirty="0">
                          <a:solidFill>
                            <a:srgbClr val="285087"/>
                          </a:solidFill>
                          <a:effectLst/>
                          <a:latin typeface="Ubuntu" panose="020B0504030602030204" pitchFamily="34" charset="0"/>
                        </a:rPr>
                        <a:t>57%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468B"/>
                    </a:solidFill>
                  </a:tcPr>
                </a:tc>
                <a:tc>
                  <a:txBody>
                    <a:bodyPr/>
                    <a:lstStyle/>
                    <a:p>
                      <a:pPr algn="ctr" fontAlgn="b">
                        <a:buNone/>
                      </a:pPr>
                      <a:r>
                        <a:rPr lang="en-GB" sz="1200" b="0" i="0" u="none" strike="noStrike">
                          <a:solidFill>
                            <a:srgbClr val="285087"/>
                          </a:solidFill>
                          <a:effectLst/>
                          <a:latin typeface="Ubuntu" panose="020B0504030602030204" pitchFamily="34" charset="0"/>
                        </a:rPr>
                        <a:t>9%</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5E5"/>
                    </a:solidFill>
                  </a:tcPr>
                </a:tc>
                <a:extLst>
                  <a:ext uri="{0D108BD9-81ED-4DB2-BD59-A6C34878D82A}">
                    <a16:rowId xmlns:a16="http://schemas.microsoft.com/office/drawing/2014/main" val="722886849"/>
                  </a:ext>
                </a:extLst>
              </a:tr>
              <a:tr h="527400">
                <a:tc>
                  <a:txBody>
                    <a:bodyPr/>
                    <a:lstStyle/>
                    <a:p>
                      <a:pPr algn="r" fontAlgn="b">
                        <a:buNone/>
                      </a:pPr>
                      <a:r>
                        <a:rPr lang="en-GB" sz="1200" b="0" i="0" u="none" strike="noStrike">
                          <a:solidFill>
                            <a:srgbClr val="285087"/>
                          </a:solidFill>
                          <a:effectLst/>
                          <a:latin typeface="Ubuntu" panose="020B0504030602030204" pitchFamily="34" charset="0"/>
                        </a:rPr>
                        <a:t>Media and social platforms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DEA"/>
                    </a:solidFill>
                  </a:tcPr>
                </a:tc>
                <a:tc>
                  <a:txBody>
                    <a:bodyPr/>
                    <a:lstStyle/>
                    <a:p>
                      <a:pPr algn="ctr" fontAlgn="b">
                        <a:buNone/>
                      </a:pPr>
                      <a:r>
                        <a:rPr lang="en-GB" sz="1200" b="0" i="0" u="none" strike="noStrike">
                          <a:solidFill>
                            <a:srgbClr val="285087"/>
                          </a:solidFill>
                          <a:effectLst/>
                          <a:latin typeface="Ubuntu" panose="020B0504030602030204" pitchFamily="34" charset="0"/>
                        </a:rPr>
                        <a:t>30%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98BE"/>
                    </a:solidFill>
                  </a:tcPr>
                </a:tc>
                <a:tc>
                  <a:txBody>
                    <a:bodyPr/>
                    <a:lstStyle/>
                    <a:p>
                      <a:pPr algn="ctr" fontAlgn="b">
                        <a:buNone/>
                      </a:pPr>
                      <a:r>
                        <a:rPr lang="en-GB" sz="1200" b="0" i="0" u="none" strike="noStrike" dirty="0">
                          <a:solidFill>
                            <a:srgbClr val="285087"/>
                          </a:solidFill>
                          <a:effectLst/>
                          <a:latin typeface="Ubuntu" panose="020B0504030602030204" pitchFamily="34" charset="0"/>
                        </a:rPr>
                        <a:t>55%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4B8E"/>
                    </a:solidFill>
                  </a:tcPr>
                </a:tc>
                <a:tc>
                  <a:txBody>
                    <a:bodyPr/>
                    <a:lstStyle/>
                    <a:p>
                      <a:pPr algn="ctr" fontAlgn="b">
                        <a:buNone/>
                      </a:pPr>
                      <a:r>
                        <a:rPr lang="en-GB" sz="1200" b="0" i="0" u="none" strike="noStrike">
                          <a:solidFill>
                            <a:srgbClr val="285087"/>
                          </a:solidFill>
                          <a:effectLst/>
                          <a:latin typeface="Ubuntu" panose="020B0504030602030204" pitchFamily="34" charset="0"/>
                        </a:rPr>
                        <a:t>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6E6"/>
                    </a:solidFill>
                  </a:tcPr>
                </a:tc>
                <a:extLst>
                  <a:ext uri="{0D108BD9-81ED-4DB2-BD59-A6C34878D82A}">
                    <a16:rowId xmlns:a16="http://schemas.microsoft.com/office/drawing/2014/main" val="1959402077"/>
                  </a:ext>
                </a:extLst>
              </a:tr>
              <a:tr h="527400">
                <a:tc>
                  <a:txBody>
                    <a:bodyPr/>
                    <a:lstStyle/>
                    <a:p>
                      <a:pPr algn="r" fontAlgn="b">
                        <a:buNone/>
                      </a:pPr>
                      <a:r>
                        <a:rPr lang="en-GB" sz="1200" b="0" i="0" u="none" strike="noStrike">
                          <a:solidFill>
                            <a:srgbClr val="285087"/>
                          </a:solidFill>
                          <a:effectLst/>
                          <a:latin typeface="Ubuntu" panose="020B0504030602030204" pitchFamily="34" charset="0"/>
                        </a:rPr>
                        <a:t>Welsh Government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10%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3E3"/>
                    </a:solidFill>
                  </a:tcPr>
                </a:tc>
                <a:tc>
                  <a:txBody>
                    <a:bodyPr/>
                    <a:lstStyle/>
                    <a:p>
                      <a:pPr algn="ctr" fontAlgn="b">
                        <a:buNone/>
                      </a:pPr>
                      <a:r>
                        <a:rPr lang="en-GB" sz="1200" b="0" i="0" u="none" strike="noStrike">
                          <a:solidFill>
                            <a:srgbClr val="285087"/>
                          </a:solidFill>
                          <a:effectLst/>
                          <a:latin typeface="Ubuntu" panose="020B0504030602030204" pitchFamily="34" charset="0"/>
                        </a:rPr>
                        <a:t>27%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A1C4"/>
                    </a:solidFill>
                  </a:tcPr>
                </a:tc>
                <a:tc>
                  <a:txBody>
                    <a:bodyPr/>
                    <a:lstStyle/>
                    <a:p>
                      <a:pPr algn="ctr" fontAlgn="b">
                        <a:buNone/>
                      </a:pPr>
                      <a:r>
                        <a:rPr lang="en-GB" sz="1200" b="0" i="0" u="none" strike="noStrike" dirty="0">
                          <a:solidFill>
                            <a:srgbClr val="285087"/>
                          </a:solidFill>
                          <a:effectLst/>
                          <a:latin typeface="Ubuntu" panose="020B0504030602030204" pitchFamily="34" charset="0"/>
                        </a:rPr>
                        <a:t>50%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5B98"/>
                    </a:solidFill>
                  </a:tcPr>
                </a:tc>
                <a:tc>
                  <a:txBody>
                    <a:bodyPr/>
                    <a:lstStyle/>
                    <a:p>
                      <a:pPr algn="ctr" fontAlgn="b">
                        <a:buNone/>
                      </a:pPr>
                      <a:r>
                        <a:rPr lang="en-GB" sz="1200" b="0" i="0" u="none" strike="noStrike">
                          <a:solidFill>
                            <a:srgbClr val="285087"/>
                          </a:solidFill>
                          <a:effectLst/>
                          <a:latin typeface="Ubuntu" panose="020B0504030602030204" pitchFamily="34" charset="0"/>
                        </a:rPr>
                        <a:t>13%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8DD"/>
                    </a:solidFill>
                  </a:tcPr>
                </a:tc>
                <a:extLst>
                  <a:ext uri="{0D108BD9-81ED-4DB2-BD59-A6C34878D82A}">
                    <a16:rowId xmlns:a16="http://schemas.microsoft.com/office/drawing/2014/main" val="3398229217"/>
                  </a:ext>
                </a:extLst>
              </a:tr>
              <a:tr h="527400">
                <a:tc>
                  <a:txBody>
                    <a:bodyPr/>
                    <a:lstStyle/>
                    <a:p>
                      <a:pPr algn="r" fontAlgn="b">
                        <a:buNone/>
                      </a:pPr>
                      <a:r>
                        <a:rPr lang="en-GB" sz="1200" b="0" i="0" u="none" strike="noStrike">
                          <a:solidFill>
                            <a:srgbClr val="285087"/>
                          </a:solidFill>
                          <a:effectLst/>
                          <a:latin typeface="Ubuntu" panose="020B0504030602030204" pitchFamily="34" charset="0"/>
                        </a:rPr>
                        <a:t>Health services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DEA"/>
                    </a:solidFill>
                  </a:tcPr>
                </a:tc>
                <a:tc>
                  <a:txBody>
                    <a:bodyPr/>
                    <a:lstStyle/>
                    <a:p>
                      <a:pPr algn="ctr" fontAlgn="b">
                        <a:buNone/>
                      </a:pPr>
                      <a:r>
                        <a:rPr lang="en-GB" sz="1200" b="0" i="0" u="none" strike="noStrike">
                          <a:solidFill>
                            <a:srgbClr val="285087"/>
                          </a:solidFill>
                          <a:effectLst/>
                          <a:latin typeface="Ubuntu" panose="020B0504030602030204" pitchFamily="34" charset="0"/>
                        </a:rPr>
                        <a:t>37%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81B0"/>
                    </a:solidFill>
                  </a:tcPr>
                </a:tc>
                <a:tc>
                  <a:txBody>
                    <a:bodyPr/>
                    <a:lstStyle/>
                    <a:p>
                      <a:pPr algn="ctr" fontAlgn="b">
                        <a:buNone/>
                      </a:pPr>
                      <a:r>
                        <a:rPr lang="en-GB" sz="1200" b="0" i="0" u="none" strike="noStrike" dirty="0">
                          <a:solidFill>
                            <a:srgbClr val="285087"/>
                          </a:solidFill>
                          <a:effectLst/>
                          <a:latin typeface="Ubuntu" panose="020B0504030602030204" pitchFamily="34" charset="0"/>
                        </a:rPr>
                        <a:t>48%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629C"/>
                    </a:solidFill>
                  </a:tcPr>
                </a:tc>
                <a:tc>
                  <a:txBody>
                    <a:bodyPr/>
                    <a:lstStyle/>
                    <a:p>
                      <a:pPr algn="ctr" fontAlgn="b">
                        <a:buNone/>
                      </a:pPr>
                      <a:r>
                        <a:rPr lang="en-GB" sz="1200" b="0" i="0" u="none" strike="noStrike">
                          <a:solidFill>
                            <a:srgbClr val="285087"/>
                          </a:solidFill>
                          <a:effectLst/>
                          <a:latin typeface="Ubuntu" panose="020B0504030602030204" pitchFamily="34" charset="0"/>
                        </a:rPr>
                        <a:t>9%</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5E5"/>
                    </a:solidFill>
                  </a:tcPr>
                </a:tc>
                <a:extLst>
                  <a:ext uri="{0D108BD9-81ED-4DB2-BD59-A6C34878D82A}">
                    <a16:rowId xmlns:a16="http://schemas.microsoft.com/office/drawing/2014/main" val="629386599"/>
                  </a:ext>
                </a:extLst>
              </a:tr>
              <a:tr h="527400">
                <a:tc>
                  <a:txBody>
                    <a:bodyPr/>
                    <a:lstStyle/>
                    <a:p>
                      <a:pPr algn="r" fontAlgn="b">
                        <a:buNone/>
                      </a:pPr>
                      <a:r>
                        <a:rPr lang="en-GB" sz="1200" b="0" i="0" u="none" strike="noStrike">
                          <a:solidFill>
                            <a:srgbClr val="285087"/>
                          </a:solidFill>
                          <a:effectLst/>
                          <a:latin typeface="Ubuntu" panose="020B0504030602030204" pitchFamily="34" charset="0"/>
                        </a:rPr>
                        <a:t>Local authorities (e.g. the council)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11%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CEE0"/>
                    </a:solidFill>
                  </a:tcPr>
                </a:tc>
                <a:tc>
                  <a:txBody>
                    <a:bodyPr/>
                    <a:lstStyle/>
                    <a:p>
                      <a:pPr algn="ctr" fontAlgn="b">
                        <a:buNone/>
                      </a:pPr>
                      <a:r>
                        <a:rPr lang="en-GB" sz="1200" b="0" i="0" u="none" strike="noStrike">
                          <a:solidFill>
                            <a:srgbClr val="285087"/>
                          </a:solidFill>
                          <a:effectLst/>
                          <a:latin typeface="Ubuntu" panose="020B0504030602030204" pitchFamily="34" charset="0"/>
                        </a:rPr>
                        <a:t>35%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88B5"/>
                    </a:solidFill>
                  </a:tcPr>
                </a:tc>
                <a:tc>
                  <a:txBody>
                    <a:bodyPr/>
                    <a:lstStyle/>
                    <a:p>
                      <a:pPr algn="ctr" fontAlgn="b">
                        <a:buNone/>
                      </a:pPr>
                      <a:r>
                        <a:rPr lang="en-GB" sz="1200" b="0" i="0" u="none" strike="noStrike" dirty="0">
                          <a:solidFill>
                            <a:srgbClr val="285087"/>
                          </a:solidFill>
                          <a:effectLst/>
                          <a:latin typeface="Ubuntu" panose="020B0504030602030204" pitchFamily="34" charset="0"/>
                        </a:rPr>
                        <a:t>41%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75A8"/>
                    </a:solidFill>
                  </a:tcPr>
                </a:tc>
                <a:tc>
                  <a:txBody>
                    <a:bodyPr/>
                    <a:lstStyle/>
                    <a:p>
                      <a:pPr algn="ctr" fontAlgn="b">
                        <a:buNone/>
                      </a:pPr>
                      <a:r>
                        <a:rPr lang="en-GB" sz="1200" b="0" i="0" u="none" strike="noStrike">
                          <a:solidFill>
                            <a:srgbClr val="285087"/>
                          </a:solidFill>
                          <a:effectLst/>
                          <a:latin typeface="Ubuntu" panose="020B0504030602030204" pitchFamily="34" charset="0"/>
                        </a:rPr>
                        <a:t>12%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BDF"/>
                    </a:solidFill>
                  </a:tcPr>
                </a:tc>
                <a:extLst>
                  <a:ext uri="{0D108BD9-81ED-4DB2-BD59-A6C34878D82A}">
                    <a16:rowId xmlns:a16="http://schemas.microsoft.com/office/drawing/2014/main" val="1724879039"/>
                  </a:ext>
                </a:extLst>
              </a:tr>
              <a:tr h="527400">
                <a:tc>
                  <a:txBody>
                    <a:bodyPr/>
                    <a:lstStyle/>
                    <a:p>
                      <a:pPr algn="r" fontAlgn="b">
                        <a:buNone/>
                      </a:pPr>
                      <a:r>
                        <a:rPr lang="en-GB" sz="1200" b="0" i="0" u="none" strike="noStrike">
                          <a:solidFill>
                            <a:srgbClr val="285087"/>
                          </a:solidFill>
                          <a:effectLst/>
                          <a:latin typeface="Ubuntu" panose="020B0504030602030204" pitchFamily="34" charset="0"/>
                        </a:rPr>
                        <a:t>Public Health Wales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7E6"/>
                    </a:solidFill>
                  </a:tcPr>
                </a:tc>
                <a:tc>
                  <a:txBody>
                    <a:bodyPr/>
                    <a:lstStyle/>
                    <a:p>
                      <a:pPr algn="ctr" fontAlgn="b">
                        <a:buNone/>
                      </a:pPr>
                      <a:r>
                        <a:rPr lang="en-GB" sz="1200" b="0" i="0" u="none" strike="noStrike">
                          <a:solidFill>
                            <a:srgbClr val="285087"/>
                          </a:solidFill>
                          <a:effectLst/>
                          <a:latin typeface="Ubuntu" panose="020B0504030602030204" pitchFamily="34" charset="0"/>
                        </a:rPr>
                        <a:t>33%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8DB7"/>
                    </a:solidFill>
                  </a:tcPr>
                </a:tc>
                <a:tc>
                  <a:txBody>
                    <a:bodyPr/>
                    <a:lstStyle/>
                    <a:p>
                      <a:pPr algn="ctr" fontAlgn="b">
                        <a:buNone/>
                      </a:pPr>
                      <a:r>
                        <a:rPr lang="en-GB" sz="1200" b="0" i="0" u="none" strike="noStrike" dirty="0">
                          <a:solidFill>
                            <a:srgbClr val="285087"/>
                          </a:solidFill>
                          <a:effectLst/>
                          <a:latin typeface="Ubuntu" panose="020B0504030602030204" pitchFamily="34" charset="0"/>
                        </a:rPr>
                        <a:t>41%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76A9"/>
                    </a:solidFill>
                  </a:tcPr>
                </a:tc>
                <a:tc>
                  <a:txBody>
                    <a:bodyPr/>
                    <a:lstStyle/>
                    <a:p>
                      <a:pPr algn="ctr" fontAlgn="b">
                        <a:buNone/>
                      </a:pPr>
                      <a:r>
                        <a:rPr lang="en-GB" sz="1200" b="0" i="0" u="none" strike="noStrike" dirty="0">
                          <a:solidFill>
                            <a:srgbClr val="285087"/>
                          </a:solidFill>
                          <a:effectLst/>
                          <a:latin typeface="Ubuntu" panose="020B0504030602030204" pitchFamily="34" charset="0"/>
                        </a:rPr>
                        <a:t>17%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BDD6"/>
                    </a:solidFill>
                  </a:tcPr>
                </a:tc>
                <a:extLst>
                  <a:ext uri="{0D108BD9-81ED-4DB2-BD59-A6C34878D82A}">
                    <a16:rowId xmlns:a16="http://schemas.microsoft.com/office/drawing/2014/main" val="4254441579"/>
                  </a:ext>
                </a:extLst>
              </a:tr>
            </a:tbl>
          </a:graphicData>
        </a:graphic>
      </p:graphicFrame>
      <p:sp>
        <p:nvSpPr>
          <p:cNvPr id="7" name="TextBox 6">
            <a:extLst>
              <a:ext uri="{FF2B5EF4-FFF2-40B4-BE49-F238E27FC236}">
                <a16:creationId xmlns:a16="http://schemas.microsoft.com/office/drawing/2014/main" id="{F357070D-39D2-2413-8389-F3182A3BDE8F}"/>
              </a:ext>
            </a:extLst>
          </p:cNvPr>
          <p:cNvSpPr txBox="1"/>
          <p:nvPr/>
        </p:nvSpPr>
        <p:spPr>
          <a:xfrm>
            <a:off x="221467"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for each statement: Less than or equal to 1%</a:t>
            </a:r>
          </a:p>
        </p:txBody>
      </p:sp>
    </p:spTree>
    <p:extLst>
      <p:ext uri="{BB962C8B-B14F-4D97-AF65-F5344CB8AC3E}">
        <p14:creationId xmlns:p14="http://schemas.microsoft.com/office/powerpoint/2010/main" val="1895013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0022B-72C7-BEA9-34C2-D50B535A9786}"/>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1ECECAD8-9E55-B621-7D61-450A2C15B747}"/>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CAC3695F-F1AE-C8FC-8AFE-59032EEA53C1}"/>
              </a:ext>
            </a:extLst>
          </p:cNvPr>
          <p:cNvSpPr txBox="1">
            <a:spLocks/>
          </p:cNvSpPr>
          <p:nvPr/>
        </p:nvSpPr>
        <p:spPr>
          <a:xfrm>
            <a:off x="221468" y="1254637"/>
            <a:ext cx="1024887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GB" sz="2400"/>
              <a:t>Violence against women, domestic abuse and sexual violence</a:t>
            </a:r>
            <a:endParaRPr lang="en-US" sz="1800"/>
          </a:p>
        </p:txBody>
      </p:sp>
      <p:sp>
        <p:nvSpPr>
          <p:cNvPr id="6" name="TextBox 5">
            <a:extLst>
              <a:ext uri="{FF2B5EF4-FFF2-40B4-BE49-F238E27FC236}">
                <a16:creationId xmlns:a16="http://schemas.microsoft.com/office/drawing/2014/main" id="{963007D0-093D-1071-0D34-11DB736840D0}"/>
              </a:ext>
            </a:extLst>
          </p:cNvPr>
          <p:cNvSpPr txBox="1"/>
          <p:nvPr/>
        </p:nvSpPr>
        <p:spPr>
          <a:xfrm>
            <a:off x="221467" y="1636192"/>
            <a:ext cx="9560245" cy="523220"/>
          </a:xfrm>
          <a:prstGeom prst="rect">
            <a:avLst/>
          </a:prstGeom>
          <a:noFill/>
          <a:ln>
            <a:noFill/>
          </a:ln>
        </p:spPr>
        <p:txBody>
          <a:bodyPr wrap="square" rtlCol="0">
            <a:spAutoFit/>
          </a:bodyPr>
          <a:lstStyle/>
          <a:p>
            <a:r>
              <a:rPr lang="en-GB" sz="1400" b="1">
                <a:solidFill>
                  <a:srgbClr val="295082"/>
                </a:solidFill>
                <a:latin typeface="Ubuntu" panose="020B0504030602030204" pitchFamily="34" charset="0"/>
                <a:ea typeface="Verdana" panose="020B0604030504040204" pitchFamily="34" charset="0"/>
              </a:rPr>
              <a:t>Before today, did you know that Wales has a law called the ‘Violence against Women, Domestic Abuse and Sexual Violence (Wales) Act 2015’? </a:t>
            </a:r>
          </a:p>
        </p:txBody>
      </p:sp>
      <p:graphicFrame>
        <p:nvGraphicFramePr>
          <p:cNvPr id="3" name="Chart 2">
            <a:extLst>
              <a:ext uri="{FF2B5EF4-FFF2-40B4-BE49-F238E27FC236}">
                <a16:creationId xmlns:a16="http://schemas.microsoft.com/office/drawing/2014/main" id="{B7AA958A-D105-4744-06B2-542F86D100FA}"/>
              </a:ext>
            </a:extLst>
          </p:cNvPr>
          <p:cNvGraphicFramePr>
            <a:graphicFrameLocks/>
          </p:cNvGraphicFramePr>
          <p:nvPr>
            <p:extLst>
              <p:ext uri="{D42A27DB-BD31-4B8C-83A1-F6EECF244321}">
                <p14:modId xmlns:p14="http://schemas.microsoft.com/office/powerpoint/2010/main" val="1598927324"/>
              </p:ext>
            </p:extLst>
          </p:nvPr>
        </p:nvGraphicFramePr>
        <p:xfrm>
          <a:off x="3191306" y="2803357"/>
          <a:ext cx="4309200" cy="373740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953D5F4-6797-BCFD-B010-C0A32910D3AF}"/>
              </a:ext>
            </a:extLst>
          </p:cNvPr>
          <p:cNvSpPr txBox="1"/>
          <p:nvPr/>
        </p:nvSpPr>
        <p:spPr>
          <a:xfrm>
            <a:off x="221467"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Less than 1%</a:t>
            </a:r>
          </a:p>
        </p:txBody>
      </p:sp>
    </p:spTree>
    <p:extLst>
      <p:ext uri="{BB962C8B-B14F-4D97-AF65-F5344CB8AC3E}">
        <p14:creationId xmlns:p14="http://schemas.microsoft.com/office/powerpoint/2010/main" val="2277274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FA080-7955-3050-0EF1-63B32AC031FE}"/>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9B76CDC1-B8F3-2BDE-8DDC-DC4FD3E9BCE9}"/>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8F64B122-3D02-075C-C8EB-A79A981792BA}"/>
              </a:ext>
            </a:extLst>
          </p:cNvPr>
          <p:cNvSpPr txBox="1">
            <a:spLocks/>
          </p:cNvSpPr>
          <p:nvPr/>
        </p:nvSpPr>
        <p:spPr>
          <a:xfrm>
            <a:off x="221468" y="1254637"/>
            <a:ext cx="1024887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GB" sz="2400"/>
              <a:t>Violence against women, domestic abuse and sexual violence</a:t>
            </a:r>
            <a:endParaRPr lang="en-US" sz="1800"/>
          </a:p>
        </p:txBody>
      </p:sp>
      <p:sp>
        <p:nvSpPr>
          <p:cNvPr id="6" name="TextBox 5">
            <a:extLst>
              <a:ext uri="{FF2B5EF4-FFF2-40B4-BE49-F238E27FC236}">
                <a16:creationId xmlns:a16="http://schemas.microsoft.com/office/drawing/2014/main" id="{7EE91DA5-23CE-9E4F-C9A9-C927103A81C4}"/>
              </a:ext>
            </a:extLst>
          </p:cNvPr>
          <p:cNvSpPr txBox="1"/>
          <p:nvPr/>
        </p:nvSpPr>
        <p:spPr>
          <a:xfrm>
            <a:off x="232100" y="1636192"/>
            <a:ext cx="9560245" cy="312843"/>
          </a:xfrm>
          <a:prstGeom prst="rect">
            <a:avLst/>
          </a:prstGeom>
          <a:noFill/>
          <a:ln>
            <a:noFill/>
          </a:ln>
        </p:spPr>
        <p:txBody>
          <a:bodyPr wrap="square" rtlCol="0">
            <a:spAutoFit/>
          </a:bodyPr>
          <a:lstStyle/>
          <a:p>
            <a:r>
              <a:rPr lang="en-GB" sz="1400" b="1">
                <a:solidFill>
                  <a:srgbClr val="295082"/>
                </a:solidFill>
                <a:latin typeface="Ubuntu" panose="020B0504030602030204" pitchFamily="34" charset="0"/>
                <a:ea typeface="Verdana" panose="020B0604030504040204" pitchFamily="34" charset="0"/>
              </a:rPr>
              <a:t>To what extent do you support or oppose this law? </a:t>
            </a:r>
          </a:p>
        </p:txBody>
      </p:sp>
      <p:graphicFrame>
        <p:nvGraphicFramePr>
          <p:cNvPr id="3" name="Chart 2">
            <a:extLst>
              <a:ext uri="{FF2B5EF4-FFF2-40B4-BE49-F238E27FC236}">
                <a16:creationId xmlns:a16="http://schemas.microsoft.com/office/drawing/2014/main" id="{C59D2005-60DB-378B-88A4-63198C18EB8F}"/>
              </a:ext>
            </a:extLst>
          </p:cNvPr>
          <p:cNvGraphicFramePr>
            <a:graphicFrameLocks/>
          </p:cNvGraphicFramePr>
          <p:nvPr>
            <p:extLst>
              <p:ext uri="{D42A27DB-BD31-4B8C-83A1-F6EECF244321}">
                <p14:modId xmlns:p14="http://schemas.microsoft.com/office/powerpoint/2010/main" val="873020365"/>
              </p:ext>
            </p:extLst>
          </p:nvPr>
        </p:nvGraphicFramePr>
        <p:xfrm>
          <a:off x="583105" y="2184764"/>
          <a:ext cx="9525600" cy="4219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C80C612A-6E61-3049-9ABE-C456F3F07726}"/>
              </a:ext>
            </a:extLst>
          </p:cNvPr>
          <p:cNvSpPr txBox="1"/>
          <p:nvPr/>
        </p:nvSpPr>
        <p:spPr>
          <a:xfrm>
            <a:off x="221467"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1%</a:t>
            </a:r>
          </a:p>
        </p:txBody>
      </p:sp>
    </p:spTree>
    <p:extLst>
      <p:ext uri="{BB962C8B-B14F-4D97-AF65-F5344CB8AC3E}">
        <p14:creationId xmlns:p14="http://schemas.microsoft.com/office/powerpoint/2010/main" val="3079660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AE67B-5C84-0017-6B1E-4B59B2D5393B}"/>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C8A95D00-CC85-8178-CAAB-7CE9A03F7EE4}"/>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E075AD59-781E-83DB-EBC8-F2D7492FAB6E}"/>
              </a:ext>
            </a:extLst>
          </p:cNvPr>
          <p:cNvSpPr txBox="1">
            <a:spLocks/>
          </p:cNvSpPr>
          <p:nvPr/>
        </p:nvSpPr>
        <p:spPr>
          <a:xfrm>
            <a:off x="221468" y="1254637"/>
            <a:ext cx="1024887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GB" sz="2400"/>
              <a:t>Violence against women, domestic abuse and sexual violence</a:t>
            </a:r>
            <a:endParaRPr lang="en-US" sz="1800"/>
          </a:p>
        </p:txBody>
      </p:sp>
      <p:sp>
        <p:nvSpPr>
          <p:cNvPr id="6" name="TextBox 5">
            <a:extLst>
              <a:ext uri="{FF2B5EF4-FFF2-40B4-BE49-F238E27FC236}">
                <a16:creationId xmlns:a16="http://schemas.microsoft.com/office/drawing/2014/main" id="{CD656E64-C83A-2415-7A4A-91C8C872FB8F}"/>
              </a:ext>
            </a:extLst>
          </p:cNvPr>
          <p:cNvSpPr txBox="1"/>
          <p:nvPr/>
        </p:nvSpPr>
        <p:spPr>
          <a:xfrm>
            <a:off x="221467" y="1636192"/>
            <a:ext cx="9560245" cy="312843"/>
          </a:xfrm>
          <a:prstGeom prst="rect">
            <a:avLst/>
          </a:prstGeom>
          <a:noFill/>
          <a:ln>
            <a:noFill/>
          </a:ln>
        </p:spPr>
        <p:txBody>
          <a:bodyPr wrap="square" rtlCol="0">
            <a:spAutoFit/>
          </a:bodyPr>
          <a:lstStyle/>
          <a:p>
            <a:r>
              <a:rPr lang="en-GB" sz="1400" b="1">
                <a:solidFill>
                  <a:srgbClr val="295082"/>
                </a:solidFill>
                <a:latin typeface="Ubuntu" panose="020B0504030602030204" pitchFamily="34" charset="0"/>
                <a:ea typeface="Verdana" panose="020B0604030504040204" pitchFamily="34" charset="0"/>
              </a:rPr>
              <a:t>To what extent do you agree or disagree with the following statements? </a:t>
            </a:r>
          </a:p>
        </p:txBody>
      </p:sp>
      <p:graphicFrame>
        <p:nvGraphicFramePr>
          <p:cNvPr id="8" name="Table 7">
            <a:extLst>
              <a:ext uri="{FF2B5EF4-FFF2-40B4-BE49-F238E27FC236}">
                <a16:creationId xmlns:a16="http://schemas.microsoft.com/office/drawing/2014/main" id="{FCCD9B6F-4370-E5EE-4B12-9A723F236A91}"/>
              </a:ext>
            </a:extLst>
          </p:cNvPr>
          <p:cNvGraphicFramePr>
            <a:graphicFrameLocks noGrp="1"/>
          </p:cNvGraphicFramePr>
          <p:nvPr>
            <p:extLst>
              <p:ext uri="{D42A27DB-BD31-4B8C-83A1-F6EECF244321}">
                <p14:modId xmlns:p14="http://schemas.microsoft.com/office/powerpoint/2010/main" val="1115442707"/>
              </p:ext>
            </p:extLst>
          </p:nvPr>
        </p:nvGraphicFramePr>
        <p:xfrm>
          <a:off x="402289" y="2021639"/>
          <a:ext cx="9887234" cy="3655984"/>
        </p:xfrm>
        <a:graphic>
          <a:graphicData uri="http://schemas.openxmlformats.org/drawingml/2006/table">
            <a:tbl>
              <a:tblPr/>
              <a:tblGrid>
                <a:gridCol w="4964144">
                  <a:extLst>
                    <a:ext uri="{9D8B030D-6E8A-4147-A177-3AD203B41FA5}">
                      <a16:colId xmlns:a16="http://schemas.microsoft.com/office/drawing/2014/main" val="805742265"/>
                    </a:ext>
                  </a:extLst>
                </a:gridCol>
                <a:gridCol w="984618">
                  <a:extLst>
                    <a:ext uri="{9D8B030D-6E8A-4147-A177-3AD203B41FA5}">
                      <a16:colId xmlns:a16="http://schemas.microsoft.com/office/drawing/2014/main" val="4037252079"/>
                    </a:ext>
                  </a:extLst>
                </a:gridCol>
                <a:gridCol w="984618">
                  <a:extLst>
                    <a:ext uri="{9D8B030D-6E8A-4147-A177-3AD203B41FA5}">
                      <a16:colId xmlns:a16="http://schemas.microsoft.com/office/drawing/2014/main" val="1872151038"/>
                    </a:ext>
                  </a:extLst>
                </a:gridCol>
                <a:gridCol w="984618">
                  <a:extLst>
                    <a:ext uri="{9D8B030D-6E8A-4147-A177-3AD203B41FA5}">
                      <a16:colId xmlns:a16="http://schemas.microsoft.com/office/drawing/2014/main" val="315129160"/>
                    </a:ext>
                  </a:extLst>
                </a:gridCol>
                <a:gridCol w="984618">
                  <a:extLst>
                    <a:ext uri="{9D8B030D-6E8A-4147-A177-3AD203B41FA5}">
                      <a16:colId xmlns:a16="http://schemas.microsoft.com/office/drawing/2014/main" val="2098172743"/>
                    </a:ext>
                  </a:extLst>
                </a:gridCol>
                <a:gridCol w="984618">
                  <a:extLst>
                    <a:ext uri="{9D8B030D-6E8A-4147-A177-3AD203B41FA5}">
                      <a16:colId xmlns:a16="http://schemas.microsoft.com/office/drawing/2014/main" val="3478998509"/>
                    </a:ext>
                  </a:extLst>
                </a:gridCol>
              </a:tblGrid>
              <a:tr h="571915">
                <a:tc>
                  <a:txBody>
                    <a:bodyPr/>
                    <a:lstStyle/>
                    <a:p>
                      <a:pPr algn="r" fontAlgn="b">
                        <a:buNone/>
                      </a:pPr>
                      <a:endParaRPr lang="en-GB" sz="1200" b="0" i="0" u="none" strike="noStrike">
                        <a:solidFill>
                          <a:srgbClr val="285087"/>
                        </a:solidFill>
                        <a:effectLst/>
                        <a:latin typeface="Ubuntu" panose="020B0504030602030204" pitchFamily="34" charset="0"/>
                      </a:endParaRPr>
                    </a:p>
                  </a:txBody>
                  <a:tcPr anchor="ctr">
                    <a:lnL w="38100">
                      <a:solidFill>
                        <a:schemeClr val="bg1"/>
                      </a:solidFill>
                    </a:lnL>
                    <a:lnR w="38100" cap="flat" cmpd="sng" algn="ctr">
                      <a:solidFill>
                        <a:schemeClr val="bg1"/>
                      </a:solidFill>
                      <a:prstDash val="solid"/>
                      <a:round/>
                      <a:headEnd type="none" w="med" len="med"/>
                      <a:tailEnd type="none" w="med" len="med"/>
                    </a:lnR>
                    <a:lnT w="38100">
                      <a:solidFill>
                        <a:schemeClr val="bg1"/>
                      </a:solidFill>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Strongly disagree</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Disagree</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Neither agree nor disagree</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Agree</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Strongly agree</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65923046"/>
                  </a:ext>
                </a:extLst>
              </a:tr>
              <a:tr h="753976">
                <a:tc>
                  <a:txBody>
                    <a:bodyPr/>
                    <a:lstStyle/>
                    <a:p>
                      <a:pPr algn="r" fontAlgn="b">
                        <a:buNone/>
                      </a:pPr>
                      <a:r>
                        <a:rPr lang="en-GB" sz="1200" b="0" i="0" u="none" strike="noStrike">
                          <a:solidFill>
                            <a:srgbClr val="285087"/>
                          </a:solidFill>
                          <a:effectLst/>
                          <a:latin typeface="Ubuntu" panose="020B0504030602030204" pitchFamily="34" charset="0"/>
                        </a:rPr>
                        <a:t>It is never acceptable to be violent or abusive towards a partner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tc>
                  <a:txBody>
                    <a:bodyPr/>
                    <a:lstStyle/>
                    <a:p>
                      <a:pPr algn="ctr" fontAlgn="b">
                        <a:buNone/>
                      </a:pPr>
                      <a:r>
                        <a:rPr lang="en-GB" sz="1200" b="0" i="0" u="none" strike="noStrike">
                          <a:solidFill>
                            <a:srgbClr val="285087"/>
                          </a:solidFill>
                          <a:effectLst/>
                          <a:latin typeface="Ubuntu" panose="020B0504030602030204" pitchFamily="34" charset="0"/>
                        </a:rPr>
                        <a:t>Less than 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EEB"/>
                    </a:solidFill>
                  </a:tcPr>
                </a:tc>
                <a:tc>
                  <a:txBody>
                    <a:bodyPr/>
                    <a:lstStyle/>
                    <a:p>
                      <a:pPr algn="ctr" fontAlgn="b">
                        <a:buNone/>
                      </a:pPr>
                      <a:r>
                        <a:rPr lang="en-GB" sz="1200" b="0" i="0" u="none" strike="noStrike">
                          <a:solidFill>
                            <a:srgbClr val="285087"/>
                          </a:solidFill>
                          <a:effectLst/>
                          <a:latin typeface="Ubuntu" panose="020B0504030602030204" pitchFamily="34" charset="0"/>
                        </a:rPr>
                        <a:t>13%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8DD"/>
                    </a:solidFill>
                  </a:tcPr>
                </a:tc>
                <a:tc>
                  <a:txBody>
                    <a:bodyPr/>
                    <a:lstStyle/>
                    <a:p>
                      <a:pPr algn="ctr" fontAlgn="b">
                        <a:buNone/>
                      </a:pPr>
                      <a:r>
                        <a:rPr lang="en-GB" sz="1200" b="0" i="0" u="none" strike="noStrike">
                          <a:solidFill>
                            <a:srgbClr val="285087"/>
                          </a:solidFill>
                          <a:effectLst/>
                          <a:latin typeface="Ubuntu" panose="020B0504030602030204" pitchFamily="34" charset="0"/>
                        </a:rPr>
                        <a:t>83%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43882"/>
                    </a:solidFill>
                  </a:tcPr>
                </a:tc>
                <a:extLst>
                  <a:ext uri="{0D108BD9-81ED-4DB2-BD59-A6C34878D82A}">
                    <a16:rowId xmlns:a16="http://schemas.microsoft.com/office/drawing/2014/main" val="1629465313"/>
                  </a:ext>
                </a:extLst>
              </a:tr>
              <a:tr h="753976">
                <a:tc>
                  <a:txBody>
                    <a:bodyPr/>
                    <a:lstStyle/>
                    <a:p>
                      <a:pPr algn="r" fontAlgn="b">
                        <a:buNone/>
                      </a:pPr>
                      <a:r>
                        <a:rPr lang="en-GB" sz="1200" b="0" i="0" u="none" strike="noStrike">
                          <a:solidFill>
                            <a:srgbClr val="285087"/>
                          </a:solidFill>
                          <a:effectLst/>
                          <a:latin typeface="Ubuntu" panose="020B0504030602030204" pitchFamily="34" charset="0"/>
                        </a:rPr>
                        <a:t>I would know where to get support if I experienced violence or abuse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dirty="0">
                          <a:solidFill>
                            <a:srgbClr val="285087"/>
                          </a:solidFill>
                          <a:effectLst/>
                          <a:latin typeface="Ubuntu" panose="020B0504030602030204" pitchFamily="34" charset="0"/>
                        </a:rPr>
                        <a: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5E5"/>
                    </a:solidFill>
                  </a:tcPr>
                </a:tc>
                <a:tc>
                  <a:txBody>
                    <a:bodyPr/>
                    <a:lstStyle/>
                    <a:p>
                      <a:pPr algn="ctr" fontAlgn="b">
                        <a:buNone/>
                      </a:pPr>
                      <a:r>
                        <a:rPr lang="en-GB" sz="1200" b="0" i="0" u="none" strike="noStrike">
                          <a:solidFill>
                            <a:srgbClr val="285087"/>
                          </a:solidFill>
                          <a:effectLst/>
                          <a:latin typeface="Ubuntu" panose="020B0504030602030204" pitchFamily="34" charset="0"/>
                        </a:rPr>
                        <a:t>19%</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BBD5"/>
                    </a:solidFill>
                  </a:tcPr>
                </a:tc>
                <a:tc>
                  <a:txBody>
                    <a:bodyPr/>
                    <a:lstStyle/>
                    <a:p>
                      <a:pPr algn="ctr" fontAlgn="b">
                        <a:buNone/>
                      </a:pPr>
                      <a:r>
                        <a:rPr lang="en-GB" sz="1200" b="0" i="0" u="none" strike="noStrike">
                          <a:solidFill>
                            <a:srgbClr val="285087"/>
                          </a:solidFill>
                          <a:effectLst/>
                          <a:latin typeface="Ubuntu" panose="020B0504030602030204" pitchFamily="34" charset="0"/>
                        </a:rPr>
                        <a:t>21%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B8D3"/>
                    </a:solidFill>
                  </a:tcPr>
                </a:tc>
                <a:tc>
                  <a:txBody>
                    <a:bodyPr/>
                    <a:lstStyle/>
                    <a:p>
                      <a:pPr algn="ctr" fontAlgn="b">
                        <a:buNone/>
                      </a:pPr>
                      <a:r>
                        <a:rPr lang="en-GB" sz="1200" b="0" i="0" u="none" strike="noStrike">
                          <a:solidFill>
                            <a:srgbClr val="285087"/>
                          </a:solidFill>
                          <a:effectLst/>
                          <a:latin typeface="Ubuntu" panose="020B0504030602030204" pitchFamily="34" charset="0"/>
                        </a:rPr>
                        <a:t>41%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8FB9"/>
                    </a:solidFill>
                  </a:tcPr>
                </a:tc>
                <a:tc>
                  <a:txBody>
                    <a:bodyPr/>
                    <a:lstStyle/>
                    <a:p>
                      <a:pPr algn="ctr" fontAlgn="b">
                        <a:buNone/>
                      </a:pPr>
                      <a:r>
                        <a:rPr lang="en-GB" sz="1200" b="0" i="0" u="none" strike="noStrike">
                          <a:solidFill>
                            <a:srgbClr val="285087"/>
                          </a:solidFill>
                          <a:effectLst/>
                          <a:latin typeface="Ubuntu" panose="020B0504030602030204" pitchFamily="34" charset="0"/>
                        </a:rPr>
                        <a:t>12%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ADE"/>
                    </a:solidFill>
                  </a:tcPr>
                </a:tc>
                <a:extLst>
                  <a:ext uri="{0D108BD9-81ED-4DB2-BD59-A6C34878D82A}">
                    <a16:rowId xmlns:a16="http://schemas.microsoft.com/office/drawing/2014/main" val="4137098970"/>
                  </a:ext>
                </a:extLst>
              </a:tr>
              <a:tr h="753976">
                <a:tc>
                  <a:txBody>
                    <a:bodyPr/>
                    <a:lstStyle/>
                    <a:p>
                      <a:pPr algn="r" fontAlgn="t">
                        <a:buNone/>
                      </a:pPr>
                      <a:r>
                        <a:rPr lang="en-GB" sz="1200" b="0" i="0" u="none" strike="noStrike">
                          <a:solidFill>
                            <a:srgbClr val="285087"/>
                          </a:solidFill>
                          <a:effectLst/>
                          <a:latin typeface="Ubuntu"/>
                        </a:rPr>
                        <a:t>Violence against women, domestic abuse and sexual violence is a serious problem where I live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BE9"/>
                    </a:solidFill>
                  </a:tcPr>
                </a:tc>
                <a:tc>
                  <a:txBody>
                    <a:bodyPr/>
                    <a:lstStyle/>
                    <a:p>
                      <a:pPr algn="ctr" fontAlgn="b">
                        <a:buNone/>
                      </a:pPr>
                      <a:r>
                        <a:rPr lang="en-GB" sz="1200" b="0" i="0" u="none" strike="noStrike">
                          <a:solidFill>
                            <a:srgbClr val="285087"/>
                          </a:solidFill>
                          <a:effectLst/>
                          <a:latin typeface="Ubuntu" panose="020B0504030602030204" pitchFamily="34" charset="0"/>
                        </a:rPr>
                        <a:t>13%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8DD"/>
                    </a:solidFill>
                  </a:tcPr>
                </a:tc>
                <a:tc>
                  <a:txBody>
                    <a:bodyPr/>
                    <a:lstStyle/>
                    <a:p>
                      <a:pPr algn="ctr" fontAlgn="b">
                        <a:buNone/>
                      </a:pPr>
                      <a:r>
                        <a:rPr lang="en-GB" sz="1200" b="0" i="0" u="none" strike="noStrike" dirty="0">
                          <a:solidFill>
                            <a:srgbClr val="285087"/>
                          </a:solidFill>
                          <a:effectLst/>
                          <a:latin typeface="Ubuntu" panose="020B0504030602030204" pitchFamily="34" charset="0"/>
                        </a:rPr>
                        <a:t>55%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73A7"/>
                    </a:solidFill>
                  </a:tcPr>
                </a:tc>
                <a:tc>
                  <a:txBody>
                    <a:bodyPr/>
                    <a:lstStyle/>
                    <a:p>
                      <a:pPr algn="ctr" fontAlgn="b">
                        <a:buNone/>
                      </a:pPr>
                      <a:r>
                        <a:rPr lang="en-GB" sz="1200" b="0" i="0" u="none" strike="noStrike">
                          <a:solidFill>
                            <a:srgbClr val="285087"/>
                          </a:solidFill>
                          <a:effectLst/>
                          <a:latin typeface="Ubuntu" panose="020B0504030602030204" pitchFamily="34" charset="0"/>
                        </a:rPr>
                        <a:t>18%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BED7"/>
                    </a:solidFill>
                  </a:tcPr>
                </a:tc>
                <a:tc>
                  <a:txBody>
                    <a:bodyPr/>
                    <a:lstStyle/>
                    <a:p>
                      <a:pPr algn="ctr" fontAlgn="b">
                        <a:buNone/>
                      </a:pPr>
                      <a:r>
                        <a:rPr lang="en-GB" sz="1200" b="0" i="0" u="none" strike="noStrike">
                          <a:solidFill>
                            <a:srgbClr val="285087"/>
                          </a:solidFill>
                          <a:effectLst/>
                          <a:latin typeface="Ubuntu" panose="020B0504030602030204" pitchFamily="34" charset="0"/>
                        </a:rPr>
                        <a:t>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2E3"/>
                    </a:solidFill>
                  </a:tcPr>
                </a:tc>
                <a:extLst>
                  <a:ext uri="{0D108BD9-81ED-4DB2-BD59-A6C34878D82A}">
                    <a16:rowId xmlns:a16="http://schemas.microsoft.com/office/drawing/2014/main" val="2533176616"/>
                  </a:ext>
                </a:extLst>
              </a:tr>
              <a:tr h="753976">
                <a:tc>
                  <a:txBody>
                    <a:bodyPr/>
                    <a:lstStyle/>
                    <a:p>
                      <a:pPr algn="r" fontAlgn="b">
                        <a:buNone/>
                      </a:pPr>
                      <a:r>
                        <a:rPr lang="en-GB" sz="1200" b="0" i="0" u="none" strike="noStrike">
                          <a:solidFill>
                            <a:srgbClr val="285087"/>
                          </a:solidFill>
                          <a:effectLst/>
                          <a:latin typeface="Ubuntu" panose="020B0504030602030204" pitchFamily="34" charset="0"/>
                        </a:rPr>
                        <a:t>Knowing this law exists makes me feel safer in Wales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AE8"/>
                    </a:solidFill>
                  </a:tcPr>
                </a:tc>
                <a:tc>
                  <a:txBody>
                    <a:bodyPr/>
                    <a:lstStyle/>
                    <a:p>
                      <a:pPr algn="ctr" fontAlgn="b">
                        <a:buNone/>
                      </a:pPr>
                      <a:r>
                        <a:rPr lang="en-GB" sz="1200" b="0" i="0" u="none" strike="noStrike">
                          <a:solidFill>
                            <a:srgbClr val="285087"/>
                          </a:solidFill>
                          <a:effectLst/>
                          <a:latin typeface="Ubuntu" panose="020B0504030602030204" pitchFamily="34" charset="0"/>
                        </a:rPr>
                        <a:t>12%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ADE"/>
                    </a:solidFill>
                  </a:tcPr>
                </a:tc>
                <a:tc>
                  <a:txBody>
                    <a:bodyPr/>
                    <a:lstStyle/>
                    <a:p>
                      <a:pPr algn="ctr" fontAlgn="b">
                        <a:buNone/>
                      </a:pPr>
                      <a:r>
                        <a:rPr lang="en-GB" sz="1200" b="0" i="0" u="none" strike="noStrike" dirty="0">
                          <a:solidFill>
                            <a:srgbClr val="285087"/>
                          </a:solidFill>
                          <a:effectLst/>
                          <a:latin typeface="Ubuntu"/>
                        </a:rPr>
                        <a:t>49%</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80AF"/>
                    </a:solidFill>
                  </a:tcPr>
                </a:tc>
                <a:tc>
                  <a:txBody>
                    <a:bodyPr/>
                    <a:lstStyle/>
                    <a:p>
                      <a:pPr algn="ctr" fontAlgn="b">
                        <a:buNone/>
                      </a:pPr>
                      <a:r>
                        <a:rPr lang="en-GB" sz="1200" b="0" i="0" u="none" strike="noStrike">
                          <a:solidFill>
                            <a:srgbClr val="285087"/>
                          </a:solidFill>
                          <a:effectLst/>
                          <a:latin typeface="Ubuntu" panose="020B0504030602030204" pitchFamily="34" charset="0"/>
                        </a:rPr>
                        <a:t>28%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A9CA"/>
                    </a:solidFill>
                  </a:tcPr>
                </a:tc>
                <a:tc>
                  <a:txBody>
                    <a:bodyPr/>
                    <a:lstStyle/>
                    <a:p>
                      <a:pPr algn="ctr" fontAlgn="b">
                        <a:buNone/>
                      </a:pPr>
                      <a:r>
                        <a:rPr lang="en-GB" sz="1200" b="0" i="0" u="none" strike="noStrike" dirty="0">
                          <a:solidFill>
                            <a:srgbClr val="285087"/>
                          </a:solidFill>
                          <a:effectLst/>
                          <a:latin typeface="Ubuntu"/>
                        </a:rPr>
                        <a: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5E5"/>
                    </a:solidFill>
                  </a:tcPr>
                </a:tc>
                <a:extLst>
                  <a:ext uri="{0D108BD9-81ED-4DB2-BD59-A6C34878D82A}">
                    <a16:rowId xmlns:a16="http://schemas.microsoft.com/office/drawing/2014/main" val="3738005394"/>
                  </a:ext>
                </a:extLst>
              </a:tr>
            </a:tbl>
          </a:graphicData>
        </a:graphic>
      </p:graphicFrame>
      <p:sp>
        <p:nvSpPr>
          <p:cNvPr id="10" name="TextBox 9">
            <a:extLst>
              <a:ext uri="{FF2B5EF4-FFF2-40B4-BE49-F238E27FC236}">
                <a16:creationId xmlns:a16="http://schemas.microsoft.com/office/drawing/2014/main" id="{87EBDB2A-A677-2585-4BCB-B2A62F1A4D36}"/>
              </a:ext>
            </a:extLst>
          </p:cNvPr>
          <p:cNvSpPr txBox="1"/>
          <p:nvPr/>
        </p:nvSpPr>
        <p:spPr>
          <a:xfrm>
            <a:off x="221467"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for each statement: Less than or equal to 4%</a:t>
            </a:r>
          </a:p>
        </p:txBody>
      </p:sp>
    </p:spTree>
    <p:extLst>
      <p:ext uri="{BB962C8B-B14F-4D97-AF65-F5344CB8AC3E}">
        <p14:creationId xmlns:p14="http://schemas.microsoft.com/office/powerpoint/2010/main" val="3345022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2C359-98B2-2D38-2ACB-5A747DD85002}"/>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A9FDF231-FCF4-88F5-1B5D-61CD496C66C1}"/>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916E1EE7-47E2-ABAE-638E-B5A45C53EEF6}"/>
              </a:ext>
            </a:extLst>
          </p:cNvPr>
          <p:cNvSpPr txBox="1">
            <a:spLocks/>
          </p:cNvSpPr>
          <p:nvPr/>
        </p:nvSpPr>
        <p:spPr>
          <a:xfrm>
            <a:off x="221468" y="1254637"/>
            <a:ext cx="1024887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GB" sz="2400"/>
              <a:t>Violence against women, domestic abuse and sexual violence</a:t>
            </a:r>
            <a:endParaRPr lang="en-US" sz="1800"/>
          </a:p>
        </p:txBody>
      </p:sp>
      <p:sp>
        <p:nvSpPr>
          <p:cNvPr id="6" name="TextBox 5">
            <a:extLst>
              <a:ext uri="{FF2B5EF4-FFF2-40B4-BE49-F238E27FC236}">
                <a16:creationId xmlns:a16="http://schemas.microsoft.com/office/drawing/2014/main" id="{02E88006-1D7B-FCDF-A2C1-BF86E2784095}"/>
              </a:ext>
            </a:extLst>
          </p:cNvPr>
          <p:cNvSpPr txBox="1"/>
          <p:nvPr/>
        </p:nvSpPr>
        <p:spPr>
          <a:xfrm>
            <a:off x="221467" y="1636192"/>
            <a:ext cx="9560245" cy="523220"/>
          </a:xfrm>
          <a:prstGeom prst="rect">
            <a:avLst/>
          </a:prstGeom>
          <a:noFill/>
          <a:ln>
            <a:noFill/>
          </a:ln>
        </p:spPr>
        <p:txBody>
          <a:bodyPr wrap="square" rtlCol="0">
            <a:spAutoFit/>
          </a:bodyPr>
          <a:lstStyle/>
          <a:p>
            <a:r>
              <a:rPr lang="en-GB" sz="1400" b="1">
                <a:solidFill>
                  <a:srgbClr val="295082"/>
                </a:solidFill>
                <a:latin typeface="Ubuntu" panose="020B0504030602030204" pitchFamily="34" charset="0"/>
                <a:ea typeface="Verdana" panose="020B0604030504040204" pitchFamily="34" charset="0"/>
              </a:rPr>
              <a:t>Have you, or someone you know, ever experienced violence or abuse? </a:t>
            </a:r>
          </a:p>
          <a:p>
            <a:r>
              <a:rPr lang="en-GB" sz="1400">
                <a:solidFill>
                  <a:srgbClr val="295082"/>
                </a:solidFill>
                <a:latin typeface="Ubuntu" panose="020B0504030602030204" pitchFamily="34" charset="0"/>
                <a:ea typeface="Verdana" panose="020B0604030504040204" pitchFamily="34" charset="0"/>
              </a:rPr>
              <a:t>(Select all that apply)</a:t>
            </a:r>
          </a:p>
        </p:txBody>
      </p:sp>
      <p:graphicFrame>
        <p:nvGraphicFramePr>
          <p:cNvPr id="3" name="Chart 2">
            <a:extLst>
              <a:ext uri="{FF2B5EF4-FFF2-40B4-BE49-F238E27FC236}">
                <a16:creationId xmlns:a16="http://schemas.microsoft.com/office/drawing/2014/main" id="{F5B0258A-A126-177B-6E94-5336358EAC15}"/>
              </a:ext>
            </a:extLst>
          </p:cNvPr>
          <p:cNvGraphicFramePr>
            <a:graphicFrameLocks/>
          </p:cNvGraphicFramePr>
          <p:nvPr>
            <p:extLst>
              <p:ext uri="{D42A27DB-BD31-4B8C-83A1-F6EECF244321}">
                <p14:modId xmlns:p14="http://schemas.microsoft.com/office/powerpoint/2010/main" val="889804228"/>
              </p:ext>
            </p:extLst>
          </p:nvPr>
        </p:nvGraphicFramePr>
        <p:xfrm>
          <a:off x="297668" y="2167359"/>
          <a:ext cx="9525600" cy="439924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A61E70C5-E810-CE97-0ACA-69B6094E1C1C}"/>
              </a:ext>
            </a:extLst>
          </p:cNvPr>
          <p:cNvSpPr txBox="1"/>
          <p:nvPr/>
        </p:nvSpPr>
        <p:spPr>
          <a:xfrm>
            <a:off x="221467"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4%</a:t>
            </a:r>
          </a:p>
        </p:txBody>
      </p:sp>
    </p:spTree>
    <p:extLst>
      <p:ext uri="{BB962C8B-B14F-4D97-AF65-F5344CB8AC3E}">
        <p14:creationId xmlns:p14="http://schemas.microsoft.com/office/powerpoint/2010/main" val="3354574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0A2762-889E-026D-6FB8-84E4A9407866}"/>
              </a:ext>
            </a:extLst>
          </p:cNvPr>
          <p:cNvSpPr txBox="1"/>
          <p:nvPr/>
        </p:nvSpPr>
        <p:spPr>
          <a:xfrm>
            <a:off x="239036" y="1642518"/>
            <a:ext cx="6530858" cy="4339665"/>
          </a:xfrm>
          <a:prstGeom prst="rect">
            <a:avLst/>
          </a:prstGeom>
          <a:noFill/>
          <a:ln>
            <a:noFill/>
          </a:ln>
        </p:spPr>
        <p:txBody>
          <a:bodyPr wrap="square" lIns="98694" tIns="49347" rIns="98694" bIns="49347" rtlCol="0" anchor="t">
            <a:spAutoFit/>
          </a:bodyPr>
          <a:lstStyle/>
          <a:p>
            <a:pPr marL="185046" indent="-185046">
              <a:lnSpc>
                <a:spcPct val="113000"/>
              </a:lnSpc>
              <a:spcAft>
                <a:spcPts val="1295"/>
              </a:spcAft>
              <a:buSzPct val="100000"/>
              <a:buFont typeface="Courier New" panose="02070309020205020404" pitchFamily="49" charset="0"/>
              <a:buChar char="o"/>
            </a:pPr>
            <a:r>
              <a:rPr lang="en-GB" sz="1295" b="1">
                <a:solidFill>
                  <a:srgbClr val="285087"/>
                </a:solidFill>
                <a:latin typeface="Ubuntu"/>
                <a:ea typeface="Verdana"/>
                <a:cs typeface="Arial"/>
              </a:rPr>
              <a:t>Time to Talk Public Health </a:t>
            </a:r>
            <a:r>
              <a:rPr lang="en-GB" sz="1295">
                <a:solidFill>
                  <a:srgbClr val="285087"/>
                </a:solidFill>
                <a:latin typeface="Ubuntu"/>
                <a:ea typeface="Verdana"/>
                <a:cs typeface="Arial"/>
              </a:rPr>
              <a:t>is a national panel of Welsh residents aged 16+ years, established by Public Health Wales to enable </a:t>
            </a:r>
            <a:r>
              <a:rPr lang="en-GB" sz="1295" b="1">
                <a:solidFill>
                  <a:srgbClr val="285087"/>
                </a:solidFill>
                <a:latin typeface="Ubuntu"/>
                <a:ea typeface="Verdana"/>
                <a:cs typeface="Arial"/>
              </a:rPr>
              <a:t>regular public engagement</a:t>
            </a:r>
            <a:r>
              <a:rPr lang="en-GB" sz="1295">
                <a:solidFill>
                  <a:srgbClr val="285087"/>
                </a:solidFill>
                <a:latin typeface="Ubuntu"/>
                <a:ea typeface="Verdana"/>
                <a:cs typeface="Arial"/>
              </a:rPr>
              <a:t> to inform public health policy and practice. </a:t>
            </a:r>
            <a:endParaRPr lang="en-GB" sz="1295">
              <a:solidFill>
                <a:srgbClr val="285087"/>
              </a:solidFill>
              <a:latin typeface="Ubuntu" panose="020B0504030602030204" pitchFamily="34" charset="0"/>
              <a:ea typeface="Verdana" panose="020B0604030504040204" pitchFamily="34" charset="0"/>
              <a:cs typeface="Arial" panose="020B0604020202020204" pitchFamily="34" charset="0"/>
            </a:endParaRPr>
          </a:p>
          <a:p>
            <a:pPr marL="185046" indent="-185046">
              <a:lnSpc>
                <a:spcPct val="113000"/>
              </a:lnSpc>
              <a:spcAft>
                <a:spcPts val="1295"/>
              </a:spcAft>
              <a:buSzPct val="100000"/>
              <a:buFont typeface="Courier New" panose="02070309020205020404" pitchFamily="49" charset="0"/>
              <a:buChar char="o"/>
            </a:pPr>
            <a:r>
              <a:rPr lang="en-GB" sz="1295">
                <a:solidFill>
                  <a:srgbClr val="285087"/>
                </a:solidFill>
                <a:latin typeface="Ubuntu"/>
                <a:ea typeface="Verdana"/>
                <a:cs typeface="Arial"/>
              </a:rPr>
              <a:t>The panel is designed to be broadly representative of the Welsh population by age, sex, deprivation, ethnicity and health board. </a:t>
            </a:r>
            <a:endParaRPr lang="en-GB" sz="1295">
              <a:solidFill>
                <a:srgbClr val="285087"/>
              </a:solidFill>
              <a:latin typeface="Ubuntu" panose="020B0504030602030204" pitchFamily="34" charset="0"/>
              <a:ea typeface="Verdana" panose="020B0604030504040204" pitchFamily="34" charset="0"/>
              <a:cs typeface="Arial" panose="020B0604020202020204" pitchFamily="34" charset="0"/>
            </a:endParaRPr>
          </a:p>
          <a:p>
            <a:pPr marL="185046" indent="-185046">
              <a:lnSpc>
                <a:spcPct val="113000"/>
              </a:lnSpc>
              <a:spcAft>
                <a:spcPts val="1295"/>
              </a:spcAft>
              <a:buSzPct val="100000"/>
              <a:buFont typeface="Courier New" panose="02070309020205020404" pitchFamily="49" charset="0"/>
              <a:buChar char="o"/>
            </a:pPr>
            <a:r>
              <a:rPr lang="en-GB" sz="1295">
                <a:solidFill>
                  <a:srgbClr val="285087"/>
                </a:solidFill>
                <a:latin typeface="Ubuntu"/>
                <a:ea typeface="Verdana"/>
                <a:cs typeface="Arial"/>
              </a:rPr>
              <a:t>Members of the public are recruited to the panel using a variety of methods and subsequently invited to participate in regular surveys to provide insight into key public health issues.</a:t>
            </a:r>
          </a:p>
          <a:p>
            <a:pPr marL="185046" indent="-185046">
              <a:lnSpc>
                <a:spcPct val="113000"/>
              </a:lnSpc>
              <a:spcAft>
                <a:spcPts val="648"/>
              </a:spcAft>
              <a:buSzPct val="100000"/>
              <a:buFont typeface="Courier New" panose="02070309020205020404" pitchFamily="49" charset="0"/>
              <a:buChar char="o"/>
            </a:pPr>
            <a:r>
              <a:rPr lang="en-GB" sz="1295">
                <a:solidFill>
                  <a:srgbClr val="285087"/>
                </a:solidFill>
                <a:latin typeface="Ubuntu"/>
                <a:ea typeface="Verdana"/>
                <a:cs typeface="Times New Roman"/>
              </a:rPr>
              <a:t>This report presents findings from the February 2026 Survey</a:t>
            </a:r>
            <a:r>
              <a:rPr lang="en-US" sz="1295">
                <a:solidFill>
                  <a:srgbClr val="285087"/>
                </a:solidFill>
                <a:latin typeface="Ubuntu"/>
                <a:ea typeface="Verdana"/>
              </a:rPr>
              <a:t> covering:</a:t>
            </a:r>
          </a:p>
          <a:p>
            <a:pPr marL="677817" lvl="1" indent="-185046">
              <a:lnSpc>
                <a:spcPct val="113000"/>
              </a:lnSpc>
              <a:spcAft>
                <a:spcPts val="648"/>
              </a:spcAft>
              <a:buSzPct val="100000"/>
              <a:buFont typeface="Wingdings" panose="05000000000000000000" pitchFamily="2" charset="2"/>
              <a:buChar char="Ø"/>
            </a:pPr>
            <a:r>
              <a:rPr lang="en-GB" sz="1295" b="1">
                <a:solidFill>
                  <a:srgbClr val="285087"/>
                </a:solidFill>
                <a:latin typeface="Ubuntu"/>
                <a:ea typeface="Verdana"/>
              </a:rPr>
              <a:t>Cold homes</a:t>
            </a:r>
          </a:p>
          <a:p>
            <a:pPr marL="677817" lvl="1" indent="-185046">
              <a:lnSpc>
                <a:spcPct val="113000"/>
              </a:lnSpc>
              <a:spcAft>
                <a:spcPts val="648"/>
              </a:spcAft>
              <a:buSzPct val="100000"/>
              <a:buFont typeface="Wingdings" panose="05000000000000000000" pitchFamily="2" charset="2"/>
              <a:buChar char="Ø"/>
            </a:pPr>
            <a:r>
              <a:rPr lang="en-GB" sz="1295" b="1">
                <a:solidFill>
                  <a:srgbClr val="285087"/>
                </a:solidFill>
                <a:latin typeface="Ubuntu"/>
                <a:ea typeface="Verdana"/>
              </a:rPr>
              <a:t>Violence against women, domestic abuse and sexual violence</a:t>
            </a:r>
          </a:p>
          <a:p>
            <a:pPr marL="677817" lvl="1" indent="-185046">
              <a:lnSpc>
                <a:spcPct val="113000"/>
              </a:lnSpc>
              <a:spcAft>
                <a:spcPts val="648"/>
              </a:spcAft>
              <a:buSzPct val="100000"/>
              <a:buFont typeface="Wingdings" panose="05000000000000000000" pitchFamily="2" charset="2"/>
              <a:buChar char="Ø"/>
            </a:pPr>
            <a:r>
              <a:rPr lang="en-GB" sz="1295" b="1">
                <a:solidFill>
                  <a:srgbClr val="285087"/>
                </a:solidFill>
                <a:latin typeface="Ubuntu"/>
                <a:ea typeface="Verdana"/>
              </a:rPr>
              <a:t>Second-hand smoking</a:t>
            </a:r>
          </a:p>
          <a:p>
            <a:pPr marL="677817" lvl="1" indent="-185046">
              <a:lnSpc>
                <a:spcPct val="113000"/>
              </a:lnSpc>
              <a:spcAft>
                <a:spcPts val="648"/>
              </a:spcAft>
              <a:buSzPct val="100000"/>
              <a:buFont typeface="Wingdings" panose="05000000000000000000" pitchFamily="2" charset="2"/>
              <a:buChar char="Ø"/>
            </a:pPr>
            <a:r>
              <a:rPr lang="en-GB" sz="1295" b="1">
                <a:solidFill>
                  <a:srgbClr val="285087"/>
                </a:solidFill>
                <a:latin typeface="Ubuntu"/>
                <a:ea typeface="Verdana"/>
              </a:rPr>
              <a:t>Child poverty</a:t>
            </a:r>
          </a:p>
          <a:p>
            <a:pPr marL="185046" indent="-185046">
              <a:lnSpc>
                <a:spcPct val="113000"/>
              </a:lnSpc>
              <a:spcAft>
                <a:spcPts val="1295"/>
              </a:spcAft>
              <a:buSzPct val="100000"/>
              <a:buFont typeface="Courier New" panose="02070309020205020404" pitchFamily="49" charset="0"/>
              <a:buChar char="o"/>
            </a:pPr>
            <a:r>
              <a:rPr lang="en-GB" sz="1295">
                <a:solidFill>
                  <a:srgbClr val="285087"/>
                </a:solidFill>
                <a:latin typeface="Ubuntu"/>
                <a:ea typeface="Times New Roman" panose="02020603050405020304" pitchFamily="18" charset="0"/>
                <a:cs typeface="Times New Roman"/>
              </a:rPr>
              <a:t>We are very grateful to the residents of Wales who have given their valuable time to participate in the panel.</a:t>
            </a:r>
            <a:endParaRPr lang="en-GB" sz="1295">
              <a:solidFill>
                <a:srgbClr val="285087"/>
              </a:solidFill>
              <a:latin typeface="Ubuntu"/>
              <a:ea typeface="Verdana" panose="020B0604030504040204" pitchFamily="34" charset="0"/>
              <a:cs typeface="Times New Roman"/>
            </a:endParaRPr>
          </a:p>
        </p:txBody>
      </p:sp>
      <p:pic>
        <p:nvPicPr>
          <p:cNvPr id="5" name="Picture 4">
            <a:extLst>
              <a:ext uri="{FF2B5EF4-FFF2-40B4-BE49-F238E27FC236}">
                <a16:creationId xmlns:a16="http://schemas.microsoft.com/office/drawing/2014/main" id="{2E4FAA33-1347-705C-57FE-C2D7A3228A1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2826" r="11887" b="-3"/>
          <a:stretch/>
        </p:blipFill>
        <p:spPr>
          <a:xfrm>
            <a:off x="6927483" y="1193694"/>
            <a:ext cx="3831404" cy="2463941"/>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a:extLst>
              <a:ext uri="{FF2B5EF4-FFF2-40B4-BE49-F238E27FC236}">
                <a16:creationId xmlns:a16="http://schemas.microsoft.com/office/drawing/2014/main" id="{83A5976E-6752-26CE-89F3-D0AD56905A27}"/>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13602" r="11887" b="1507"/>
          <a:stretch/>
        </p:blipFill>
        <p:spPr>
          <a:xfrm>
            <a:off x="6927483" y="4105568"/>
            <a:ext cx="3831403" cy="2463949"/>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9" name="Title 1">
            <a:extLst>
              <a:ext uri="{FF2B5EF4-FFF2-40B4-BE49-F238E27FC236}">
                <a16:creationId xmlns:a16="http://schemas.microsoft.com/office/drawing/2014/main" id="{BECDAFB8-74C3-9474-4435-9A10C88BDCF3}"/>
              </a:ext>
            </a:extLst>
          </p:cNvPr>
          <p:cNvSpPr txBox="1">
            <a:spLocks/>
          </p:cNvSpPr>
          <p:nvPr/>
        </p:nvSpPr>
        <p:spPr>
          <a:xfrm>
            <a:off x="239036" y="1144006"/>
            <a:ext cx="8870673" cy="416023"/>
          </a:xfrm>
          <a:prstGeom prst="rect">
            <a:avLst/>
          </a:prstGeom>
          <a:ln>
            <a:noFill/>
          </a:ln>
        </p:spPr>
        <p:txBody>
          <a:bodyPr anchor="b">
            <a:noAutofit/>
          </a:bodyPr>
          <a:lstStyle>
            <a:lvl1pPr algn="l" defTabSz="914400"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sz="2590"/>
              <a:t>Introduction</a:t>
            </a:r>
          </a:p>
        </p:txBody>
      </p:sp>
      <p:sp>
        <p:nvSpPr>
          <p:cNvPr id="10" name="Text Placeholder 2">
            <a:extLst>
              <a:ext uri="{FF2B5EF4-FFF2-40B4-BE49-F238E27FC236}">
                <a16:creationId xmlns:a16="http://schemas.microsoft.com/office/drawing/2014/main" id="{4A291C51-D30A-A76D-473F-C8CAB65E92F4}"/>
              </a:ext>
            </a:extLst>
          </p:cNvPr>
          <p:cNvSpPr>
            <a:spLocks noGrp="1"/>
          </p:cNvSpPr>
          <p:nvPr>
            <p:ph type="body" sz="quarter" idx="11"/>
          </p:nvPr>
        </p:nvSpPr>
        <p:spPr>
          <a:xfrm>
            <a:off x="7757780" y="384602"/>
            <a:ext cx="1924658" cy="286009"/>
          </a:xfrm>
        </p:spPr>
        <p:txBody>
          <a:bodyPr>
            <a:normAutofit/>
          </a:bodyPr>
          <a:lstStyle/>
          <a:p>
            <a:r>
              <a:rPr lang="en-US"/>
              <a:t>February 2026 Survey</a:t>
            </a:r>
          </a:p>
        </p:txBody>
      </p:sp>
    </p:spTree>
    <p:extLst>
      <p:ext uri="{BB962C8B-B14F-4D97-AF65-F5344CB8AC3E}">
        <p14:creationId xmlns:p14="http://schemas.microsoft.com/office/powerpoint/2010/main" val="4086239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431B3-FD2E-31EA-F9ED-C419BB7FBC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602451-A88C-B3D7-DE7E-08A6CA2666E7}"/>
              </a:ext>
            </a:extLst>
          </p:cNvPr>
          <p:cNvSpPr>
            <a:spLocks noGrp="1"/>
          </p:cNvSpPr>
          <p:nvPr>
            <p:ph type="ctrTitle"/>
          </p:nvPr>
        </p:nvSpPr>
        <p:spPr/>
        <p:txBody>
          <a:bodyPr/>
          <a:lstStyle/>
          <a:p>
            <a:r>
              <a:rPr lang="en-US"/>
              <a:t>Second-hand smoking</a:t>
            </a:r>
          </a:p>
        </p:txBody>
      </p:sp>
      <p:sp>
        <p:nvSpPr>
          <p:cNvPr id="3" name="Subtitle 2">
            <a:extLst>
              <a:ext uri="{FF2B5EF4-FFF2-40B4-BE49-F238E27FC236}">
                <a16:creationId xmlns:a16="http://schemas.microsoft.com/office/drawing/2014/main" id="{27CCBA9B-B860-1B61-DF99-BCAFE2C90538}"/>
              </a:ext>
            </a:extLst>
          </p:cNvPr>
          <p:cNvSpPr>
            <a:spLocks noGrp="1"/>
          </p:cNvSpPr>
          <p:nvPr>
            <p:ph type="subTitle" idx="1"/>
          </p:nvPr>
        </p:nvSpPr>
        <p:spPr>
          <a:xfrm>
            <a:off x="433346" y="4019867"/>
            <a:ext cx="8588422" cy="971021"/>
          </a:xfrm>
        </p:spPr>
        <p:txBody>
          <a:bodyPr>
            <a:normAutofit/>
          </a:bodyPr>
          <a:lstStyle/>
          <a:p>
            <a:r>
              <a:rPr lang="en-US" sz="1800"/>
              <a:t>In this section, we sought to understand people’s views on second-hand smoke from tobacco cigarettes. </a:t>
            </a:r>
          </a:p>
        </p:txBody>
      </p:sp>
    </p:spTree>
    <p:extLst>
      <p:ext uri="{BB962C8B-B14F-4D97-AF65-F5344CB8AC3E}">
        <p14:creationId xmlns:p14="http://schemas.microsoft.com/office/powerpoint/2010/main" val="4107892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46FCC-2B84-9F6F-C424-451AB5110FE8}"/>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886C6603-0703-562B-E90E-233BB201A552}"/>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B796CC73-0DBA-CC13-76FB-E740003664D3}"/>
              </a:ext>
            </a:extLst>
          </p:cNvPr>
          <p:cNvSpPr txBox="1">
            <a:spLocks/>
          </p:cNvSpPr>
          <p:nvPr/>
        </p:nvSpPr>
        <p:spPr>
          <a:xfrm>
            <a:off x="210835"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Second-hand smoking</a:t>
            </a:r>
            <a:endParaRPr lang="en-US" sz="2400"/>
          </a:p>
        </p:txBody>
      </p:sp>
      <p:sp>
        <p:nvSpPr>
          <p:cNvPr id="6" name="TextBox 5">
            <a:extLst>
              <a:ext uri="{FF2B5EF4-FFF2-40B4-BE49-F238E27FC236}">
                <a16:creationId xmlns:a16="http://schemas.microsoft.com/office/drawing/2014/main" id="{B47BF3BF-491A-BD8E-9296-7BE93E9A7C65}"/>
              </a:ext>
            </a:extLst>
          </p:cNvPr>
          <p:cNvSpPr txBox="1"/>
          <p:nvPr/>
        </p:nvSpPr>
        <p:spPr>
          <a:xfrm>
            <a:off x="221467" y="1636192"/>
            <a:ext cx="9560245" cy="738664"/>
          </a:xfrm>
          <a:prstGeom prst="rect">
            <a:avLst/>
          </a:prstGeom>
          <a:noFill/>
          <a:ln>
            <a:noFill/>
          </a:ln>
        </p:spPr>
        <p:txBody>
          <a:bodyPr wrap="square" rtlCol="0">
            <a:spAutoFit/>
          </a:bodyPr>
          <a:lstStyle/>
          <a:p>
            <a:pPr lvl="0">
              <a:defRPr/>
            </a:pPr>
            <a:r>
              <a:rPr lang="en-US" sz="1400" b="1">
                <a:solidFill>
                  <a:srgbClr val="285087"/>
                </a:solidFill>
                <a:latin typeface="Ubuntu" panose="020B0504030602030204" pitchFamily="34" charset="0"/>
              </a:rPr>
              <a:t>Second-hand smoking happens when someone breathes in smoke exhaled by a smoker or from the lit end of a cigarette. This is also known as passive smoking. </a:t>
            </a:r>
            <a:r>
              <a:rPr lang="en-GB" sz="1400" b="1">
                <a:solidFill>
                  <a:srgbClr val="295082"/>
                </a:solidFill>
                <a:latin typeface="Ubuntu" panose="020B0504030602030204" pitchFamily="34" charset="0"/>
                <a:ea typeface="Verdana" panose="020B0604030504040204" pitchFamily="34" charset="0"/>
              </a:rPr>
              <a:t>Before today, were you aware that this is what second-hand smoking (passive smoking) means? </a:t>
            </a:r>
          </a:p>
        </p:txBody>
      </p:sp>
      <p:graphicFrame>
        <p:nvGraphicFramePr>
          <p:cNvPr id="3" name="Chart 2">
            <a:extLst>
              <a:ext uri="{FF2B5EF4-FFF2-40B4-BE49-F238E27FC236}">
                <a16:creationId xmlns:a16="http://schemas.microsoft.com/office/drawing/2014/main" id="{696084A4-1DAB-30C8-AE53-6D416D7EF660}"/>
              </a:ext>
            </a:extLst>
          </p:cNvPr>
          <p:cNvGraphicFramePr>
            <a:graphicFrameLocks/>
          </p:cNvGraphicFramePr>
          <p:nvPr>
            <p:extLst>
              <p:ext uri="{D42A27DB-BD31-4B8C-83A1-F6EECF244321}">
                <p14:modId xmlns:p14="http://schemas.microsoft.com/office/powerpoint/2010/main" val="2225960769"/>
              </p:ext>
            </p:extLst>
          </p:nvPr>
        </p:nvGraphicFramePr>
        <p:xfrm>
          <a:off x="2117559" y="2374856"/>
          <a:ext cx="4944978" cy="411948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786C540A-68D5-DA32-C6DD-72217456B028}"/>
              </a:ext>
            </a:extLst>
          </p:cNvPr>
          <p:cNvSpPr txBox="1"/>
          <p:nvPr/>
        </p:nvSpPr>
        <p:spPr>
          <a:xfrm>
            <a:off x="221467"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Less than 1%</a:t>
            </a:r>
          </a:p>
        </p:txBody>
      </p:sp>
    </p:spTree>
    <p:extLst>
      <p:ext uri="{BB962C8B-B14F-4D97-AF65-F5344CB8AC3E}">
        <p14:creationId xmlns:p14="http://schemas.microsoft.com/office/powerpoint/2010/main" val="1879723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64552-613D-35FE-061E-F8589ED510D4}"/>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AA5A9788-7A7B-29CC-9090-1BB86332EBB2}"/>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0787D996-C0F5-0CFD-E66C-30857A513A9E}"/>
              </a:ext>
            </a:extLst>
          </p:cNvPr>
          <p:cNvSpPr txBox="1">
            <a:spLocks/>
          </p:cNvSpPr>
          <p:nvPr/>
        </p:nvSpPr>
        <p:spPr>
          <a:xfrm>
            <a:off x="221468"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Second-hand smoking</a:t>
            </a:r>
            <a:endParaRPr lang="en-US" sz="2400"/>
          </a:p>
        </p:txBody>
      </p:sp>
      <p:sp>
        <p:nvSpPr>
          <p:cNvPr id="6" name="TextBox 5">
            <a:extLst>
              <a:ext uri="{FF2B5EF4-FFF2-40B4-BE49-F238E27FC236}">
                <a16:creationId xmlns:a16="http://schemas.microsoft.com/office/drawing/2014/main" id="{A7FBF9DD-2C30-150E-E256-6559AFA999E2}"/>
              </a:ext>
            </a:extLst>
          </p:cNvPr>
          <p:cNvSpPr txBox="1"/>
          <p:nvPr/>
        </p:nvSpPr>
        <p:spPr>
          <a:xfrm>
            <a:off x="221467" y="1636192"/>
            <a:ext cx="9560245" cy="312843"/>
          </a:xfrm>
          <a:prstGeom prst="rect">
            <a:avLst/>
          </a:prstGeom>
          <a:noFill/>
          <a:ln>
            <a:noFill/>
          </a:ln>
        </p:spPr>
        <p:txBody>
          <a:bodyPr wrap="square" rtlCol="0">
            <a:spAutoFit/>
          </a:bodyPr>
          <a:lstStyle/>
          <a:p>
            <a:pPr lvl="0">
              <a:defRPr/>
            </a:pPr>
            <a:r>
              <a:rPr lang="en-GB" sz="1400" b="1">
                <a:solidFill>
                  <a:srgbClr val="295082"/>
                </a:solidFill>
                <a:latin typeface="Ubuntu" panose="020B0504030602030204" pitchFamily="34" charset="0"/>
                <a:ea typeface="Verdana" panose="020B0604030504040204" pitchFamily="34" charset="0"/>
              </a:rPr>
              <a:t>How harmful, if at all, do you think breathing in second-hand smoke is to the health of the following? </a:t>
            </a:r>
          </a:p>
        </p:txBody>
      </p:sp>
      <p:sp>
        <p:nvSpPr>
          <p:cNvPr id="7" name="TextBox 6">
            <a:extLst>
              <a:ext uri="{FF2B5EF4-FFF2-40B4-BE49-F238E27FC236}">
                <a16:creationId xmlns:a16="http://schemas.microsoft.com/office/drawing/2014/main" id="{C59894AC-63B2-C427-F641-54E150D83E2E}"/>
              </a:ext>
            </a:extLst>
          </p:cNvPr>
          <p:cNvSpPr txBox="1"/>
          <p:nvPr/>
        </p:nvSpPr>
        <p:spPr>
          <a:xfrm>
            <a:off x="221467"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for each statement: Less than 1%</a:t>
            </a:r>
          </a:p>
        </p:txBody>
      </p:sp>
      <p:sp>
        <p:nvSpPr>
          <p:cNvPr id="8" name="TextBox 7">
            <a:extLst>
              <a:ext uri="{FF2B5EF4-FFF2-40B4-BE49-F238E27FC236}">
                <a16:creationId xmlns:a16="http://schemas.microsoft.com/office/drawing/2014/main" id="{185B6CBA-52E3-8E69-6741-56ACA3779397}"/>
              </a:ext>
            </a:extLst>
          </p:cNvPr>
          <p:cNvSpPr txBox="1"/>
          <p:nvPr/>
        </p:nvSpPr>
        <p:spPr>
          <a:xfrm>
            <a:off x="6858438" y="2079119"/>
            <a:ext cx="2285124" cy="307777"/>
          </a:xfrm>
          <a:prstGeom prst="rect">
            <a:avLst/>
          </a:prstGeom>
          <a:noFill/>
        </p:spPr>
        <p:txBody>
          <a:bodyPr wrap="square" rtlCol="0">
            <a:spAutoFit/>
          </a:bodyPr>
          <a:lstStyle/>
          <a:p>
            <a:pPr algn="ctr"/>
            <a:r>
              <a:rPr lang="en-GB" sz="1400" b="1">
                <a:solidFill>
                  <a:srgbClr val="285087"/>
                </a:solidFill>
                <a:latin typeface="Ubuntu" panose="020B0504030602030204" pitchFamily="34" charset="0"/>
              </a:rPr>
              <a:t>Adults</a:t>
            </a:r>
          </a:p>
        </p:txBody>
      </p:sp>
      <p:graphicFrame>
        <p:nvGraphicFramePr>
          <p:cNvPr id="9" name="Chart 8">
            <a:extLst>
              <a:ext uri="{FF2B5EF4-FFF2-40B4-BE49-F238E27FC236}">
                <a16:creationId xmlns:a16="http://schemas.microsoft.com/office/drawing/2014/main" id="{31E4A1FD-5DBE-E766-D692-BA935BCC06C8}"/>
              </a:ext>
            </a:extLst>
          </p:cNvPr>
          <p:cNvGraphicFramePr>
            <a:graphicFrameLocks/>
          </p:cNvGraphicFramePr>
          <p:nvPr>
            <p:extLst>
              <p:ext uri="{D42A27DB-BD31-4B8C-83A1-F6EECF244321}">
                <p14:modId xmlns:p14="http://schemas.microsoft.com/office/powerpoint/2010/main" val="702359822"/>
              </p:ext>
            </p:extLst>
          </p:nvPr>
        </p:nvGraphicFramePr>
        <p:xfrm>
          <a:off x="541421" y="2486202"/>
          <a:ext cx="9709484" cy="3943381"/>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D9FEA5E0-55A6-8D22-0814-B76A92BDE8F2}"/>
              </a:ext>
            </a:extLst>
          </p:cNvPr>
          <p:cNvSpPr/>
          <p:nvPr/>
        </p:nvSpPr>
        <p:spPr>
          <a:xfrm>
            <a:off x="4716378" y="5835318"/>
            <a:ext cx="1275347" cy="881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7A891FA-545B-6ACF-F6FB-DC31CCB5905B}"/>
              </a:ext>
            </a:extLst>
          </p:cNvPr>
          <p:cNvSpPr txBox="1"/>
          <p:nvPr/>
        </p:nvSpPr>
        <p:spPr>
          <a:xfrm>
            <a:off x="1548251" y="2104455"/>
            <a:ext cx="2452460" cy="307777"/>
          </a:xfrm>
          <a:prstGeom prst="rect">
            <a:avLst/>
          </a:prstGeom>
          <a:noFill/>
        </p:spPr>
        <p:txBody>
          <a:bodyPr wrap="square" rtlCol="0">
            <a:spAutoFit/>
          </a:bodyPr>
          <a:lstStyle/>
          <a:p>
            <a:pPr algn="ctr"/>
            <a:r>
              <a:rPr lang="en-GB" sz="1400" b="1">
                <a:solidFill>
                  <a:srgbClr val="285087"/>
                </a:solidFill>
                <a:latin typeface="Ubuntu" panose="020B0504030602030204" pitchFamily="34" charset="0"/>
              </a:rPr>
              <a:t>Babies and children</a:t>
            </a:r>
          </a:p>
        </p:txBody>
      </p:sp>
      <p:sp>
        <p:nvSpPr>
          <p:cNvPr id="11" name="Rectangle 10">
            <a:extLst>
              <a:ext uri="{FF2B5EF4-FFF2-40B4-BE49-F238E27FC236}">
                <a16:creationId xmlns:a16="http://schemas.microsoft.com/office/drawing/2014/main" id="{40434344-C18F-97B3-121F-7B362531F2CB}"/>
              </a:ext>
            </a:extLst>
          </p:cNvPr>
          <p:cNvSpPr/>
          <p:nvPr/>
        </p:nvSpPr>
        <p:spPr>
          <a:xfrm>
            <a:off x="4868778" y="5987718"/>
            <a:ext cx="1275347" cy="881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66508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C3773-6F31-1DF4-306D-B0FFEC27D3E3}"/>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D63D67A1-A48E-D53E-A841-19948E7DE0B3}"/>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83430732-852A-307A-CCAD-F4AA35C910D2}"/>
              </a:ext>
            </a:extLst>
          </p:cNvPr>
          <p:cNvSpPr txBox="1">
            <a:spLocks/>
          </p:cNvSpPr>
          <p:nvPr/>
        </p:nvSpPr>
        <p:spPr>
          <a:xfrm>
            <a:off x="221468"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Second-hand smoking</a:t>
            </a:r>
            <a:endParaRPr lang="en-US" sz="2400"/>
          </a:p>
        </p:txBody>
      </p:sp>
      <p:sp>
        <p:nvSpPr>
          <p:cNvPr id="6" name="TextBox 5">
            <a:extLst>
              <a:ext uri="{FF2B5EF4-FFF2-40B4-BE49-F238E27FC236}">
                <a16:creationId xmlns:a16="http://schemas.microsoft.com/office/drawing/2014/main" id="{E1E45EE0-CFFA-7C08-E8A5-EC156216E29C}"/>
              </a:ext>
            </a:extLst>
          </p:cNvPr>
          <p:cNvSpPr txBox="1"/>
          <p:nvPr/>
        </p:nvSpPr>
        <p:spPr>
          <a:xfrm>
            <a:off x="221467" y="1636192"/>
            <a:ext cx="9560245" cy="523220"/>
          </a:xfrm>
          <a:prstGeom prst="rect">
            <a:avLst/>
          </a:prstGeom>
          <a:noFill/>
          <a:ln>
            <a:noFill/>
          </a:ln>
        </p:spPr>
        <p:txBody>
          <a:bodyPr wrap="square" rtlCol="0">
            <a:spAutoFit/>
          </a:bodyPr>
          <a:lstStyle/>
          <a:p>
            <a:pPr lvl="0">
              <a:defRPr/>
            </a:pPr>
            <a:r>
              <a:rPr lang="en-GB" sz="1400" b="1">
                <a:solidFill>
                  <a:srgbClr val="295082"/>
                </a:solidFill>
                <a:latin typeface="Ubuntu" panose="020B0504030602030204" pitchFamily="34" charset="0"/>
                <a:ea typeface="Verdana" panose="020B0604030504040204" pitchFamily="34" charset="0"/>
              </a:rPr>
              <a:t>Which of the following health problems did you know babies and children who breathe in second-hand smoke could be at risk of? </a:t>
            </a:r>
          </a:p>
        </p:txBody>
      </p:sp>
      <p:graphicFrame>
        <p:nvGraphicFramePr>
          <p:cNvPr id="4" name="Chart 3">
            <a:extLst>
              <a:ext uri="{FF2B5EF4-FFF2-40B4-BE49-F238E27FC236}">
                <a16:creationId xmlns:a16="http://schemas.microsoft.com/office/drawing/2014/main" id="{4CD79701-FBE3-CA4A-BC18-3046499A2268}"/>
              </a:ext>
            </a:extLst>
          </p:cNvPr>
          <p:cNvGraphicFramePr>
            <a:graphicFrameLocks/>
          </p:cNvGraphicFramePr>
          <p:nvPr>
            <p:extLst>
              <p:ext uri="{D42A27DB-BD31-4B8C-83A1-F6EECF244321}">
                <p14:modId xmlns:p14="http://schemas.microsoft.com/office/powerpoint/2010/main" val="487528766"/>
              </p:ext>
            </p:extLst>
          </p:nvPr>
        </p:nvGraphicFramePr>
        <p:xfrm>
          <a:off x="217582" y="2253410"/>
          <a:ext cx="9889200" cy="42192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0962960-B02C-5492-6F9C-3BB93BE61842}"/>
              </a:ext>
            </a:extLst>
          </p:cNvPr>
          <p:cNvSpPr txBox="1"/>
          <p:nvPr/>
        </p:nvSpPr>
        <p:spPr>
          <a:xfrm>
            <a:off x="221467"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1%</a:t>
            </a:r>
          </a:p>
        </p:txBody>
      </p:sp>
    </p:spTree>
    <p:extLst>
      <p:ext uri="{BB962C8B-B14F-4D97-AF65-F5344CB8AC3E}">
        <p14:creationId xmlns:p14="http://schemas.microsoft.com/office/powerpoint/2010/main" val="1883769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A3992-1E3F-FB5C-8B21-2942BEA9DF17}"/>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5D0F665C-B7AB-E434-E27D-B1653D8B6AE0}"/>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04D962C4-CF23-412D-5D5A-C3BD2E530D03}"/>
              </a:ext>
            </a:extLst>
          </p:cNvPr>
          <p:cNvSpPr txBox="1">
            <a:spLocks/>
          </p:cNvSpPr>
          <p:nvPr/>
        </p:nvSpPr>
        <p:spPr>
          <a:xfrm>
            <a:off x="221468"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Second-hand smoking</a:t>
            </a:r>
            <a:endParaRPr lang="en-US" sz="2400"/>
          </a:p>
        </p:txBody>
      </p:sp>
      <p:sp>
        <p:nvSpPr>
          <p:cNvPr id="6" name="TextBox 5">
            <a:extLst>
              <a:ext uri="{FF2B5EF4-FFF2-40B4-BE49-F238E27FC236}">
                <a16:creationId xmlns:a16="http://schemas.microsoft.com/office/drawing/2014/main" id="{5A06A48B-2145-F937-A9EC-A69FBF195563}"/>
              </a:ext>
            </a:extLst>
          </p:cNvPr>
          <p:cNvSpPr txBox="1"/>
          <p:nvPr/>
        </p:nvSpPr>
        <p:spPr>
          <a:xfrm>
            <a:off x="221467" y="1636192"/>
            <a:ext cx="9987058" cy="307777"/>
          </a:xfrm>
          <a:prstGeom prst="rect">
            <a:avLst/>
          </a:prstGeom>
          <a:noFill/>
          <a:ln>
            <a:noFill/>
          </a:ln>
        </p:spPr>
        <p:txBody>
          <a:bodyPr wrap="square" rtlCol="0">
            <a:spAutoFit/>
          </a:bodyPr>
          <a:lstStyle/>
          <a:p>
            <a:pPr lvl="0">
              <a:defRPr/>
            </a:pPr>
            <a:r>
              <a:rPr lang="en-GB" sz="1400" b="1">
                <a:solidFill>
                  <a:srgbClr val="295082"/>
                </a:solidFill>
                <a:latin typeface="Ubuntu" panose="020B0504030602030204" pitchFamily="34" charset="0"/>
                <a:ea typeface="Verdana" panose="020B0604030504040204" pitchFamily="34" charset="0"/>
              </a:rPr>
              <a:t>Which of the following health problems did you know adults who breathe in second-hand smoke could be at risk of? </a:t>
            </a:r>
          </a:p>
        </p:txBody>
      </p:sp>
      <p:graphicFrame>
        <p:nvGraphicFramePr>
          <p:cNvPr id="3" name="Chart 2">
            <a:extLst>
              <a:ext uri="{FF2B5EF4-FFF2-40B4-BE49-F238E27FC236}">
                <a16:creationId xmlns:a16="http://schemas.microsoft.com/office/drawing/2014/main" id="{CA5CEB27-28BC-2541-FF26-C132815AB451}"/>
              </a:ext>
            </a:extLst>
          </p:cNvPr>
          <p:cNvGraphicFramePr>
            <a:graphicFrameLocks/>
          </p:cNvGraphicFramePr>
          <p:nvPr>
            <p:extLst>
              <p:ext uri="{D42A27DB-BD31-4B8C-83A1-F6EECF244321}">
                <p14:modId xmlns:p14="http://schemas.microsoft.com/office/powerpoint/2010/main" val="3668931110"/>
              </p:ext>
            </p:extLst>
          </p:nvPr>
        </p:nvGraphicFramePr>
        <p:xfrm>
          <a:off x="221467" y="2085838"/>
          <a:ext cx="9887240" cy="4219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8E7D92E1-5B41-1111-BA2A-FD5F2EC30081}"/>
              </a:ext>
            </a:extLst>
          </p:cNvPr>
          <p:cNvSpPr txBox="1"/>
          <p:nvPr/>
        </p:nvSpPr>
        <p:spPr>
          <a:xfrm>
            <a:off x="221467"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1%</a:t>
            </a:r>
          </a:p>
        </p:txBody>
      </p:sp>
    </p:spTree>
    <p:extLst>
      <p:ext uri="{BB962C8B-B14F-4D97-AF65-F5344CB8AC3E}">
        <p14:creationId xmlns:p14="http://schemas.microsoft.com/office/powerpoint/2010/main" val="3783907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35812-F60B-A828-6416-113E49C1A4AB}"/>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9ED6F8E3-5424-8A16-0E43-0443EA24265E}"/>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CEFD4396-063A-781B-D955-FEA7BE786A37}"/>
              </a:ext>
            </a:extLst>
          </p:cNvPr>
          <p:cNvSpPr txBox="1">
            <a:spLocks/>
          </p:cNvSpPr>
          <p:nvPr/>
        </p:nvSpPr>
        <p:spPr>
          <a:xfrm>
            <a:off x="221468"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Second-hand smoking</a:t>
            </a:r>
            <a:endParaRPr lang="en-US" sz="2400"/>
          </a:p>
        </p:txBody>
      </p:sp>
      <p:sp>
        <p:nvSpPr>
          <p:cNvPr id="6" name="TextBox 5">
            <a:extLst>
              <a:ext uri="{FF2B5EF4-FFF2-40B4-BE49-F238E27FC236}">
                <a16:creationId xmlns:a16="http://schemas.microsoft.com/office/drawing/2014/main" id="{C3D57616-33AB-9FCF-0A41-AB96B5453B8D}"/>
              </a:ext>
            </a:extLst>
          </p:cNvPr>
          <p:cNvSpPr txBox="1"/>
          <p:nvPr/>
        </p:nvSpPr>
        <p:spPr>
          <a:xfrm>
            <a:off x="221467" y="1636192"/>
            <a:ext cx="9560245" cy="523220"/>
          </a:xfrm>
          <a:prstGeom prst="rect">
            <a:avLst/>
          </a:prstGeom>
          <a:noFill/>
          <a:ln>
            <a:noFill/>
          </a:ln>
        </p:spPr>
        <p:txBody>
          <a:bodyPr wrap="square" rtlCol="0">
            <a:spAutoFit/>
          </a:bodyPr>
          <a:lstStyle/>
          <a:p>
            <a:pPr lvl="0">
              <a:defRPr/>
            </a:pPr>
            <a:r>
              <a:rPr lang="en-GB" sz="1400" b="1">
                <a:solidFill>
                  <a:srgbClr val="295082"/>
                </a:solidFill>
                <a:latin typeface="Ubuntu" panose="020B0504030602030204" pitchFamily="34" charset="0"/>
                <a:ea typeface="Verdana" panose="020B0604030504040204" pitchFamily="34" charset="0"/>
              </a:rPr>
              <a:t>To what extent do you support or oppose the following actions to make people aware of the health risks because of second-hand smoke in the home? </a:t>
            </a:r>
          </a:p>
        </p:txBody>
      </p:sp>
      <p:graphicFrame>
        <p:nvGraphicFramePr>
          <p:cNvPr id="3" name="Table 2">
            <a:extLst>
              <a:ext uri="{FF2B5EF4-FFF2-40B4-BE49-F238E27FC236}">
                <a16:creationId xmlns:a16="http://schemas.microsoft.com/office/drawing/2014/main" id="{3EE76E80-DE79-C756-CC38-17FC41D73827}"/>
              </a:ext>
            </a:extLst>
          </p:cNvPr>
          <p:cNvGraphicFramePr>
            <a:graphicFrameLocks noGrp="1"/>
          </p:cNvGraphicFramePr>
          <p:nvPr>
            <p:extLst>
              <p:ext uri="{D42A27DB-BD31-4B8C-83A1-F6EECF244321}">
                <p14:modId xmlns:p14="http://schemas.microsoft.com/office/powerpoint/2010/main" val="296408501"/>
              </p:ext>
            </p:extLst>
          </p:nvPr>
        </p:nvGraphicFramePr>
        <p:xfrm>
          <a:off x="583104" y="2315863"/>
          <a:ext cx="9525604" cy="3731417"/>
        </p:xfrm>
        <a:graphic>
          <a:graphicData uri="http://schemas.openxmlformats.org/drawingml/2006/table">
            <a:tbl>
              <a:tblPr/>
              <a:tblGrid>
                <a:gridCol w="4587609">
                  <a:extLst>
                    <a:ext uri="{9D8B030D-6E8A-4147-A177-3AD203B41FA5}">
                      <a16:colId xmlns:a16="http://schemas.microsoft.com/office/drawing/2014/main" val="2984034913"/>
                    </a:ext>
                  </a:extLst>
                </a:gridCol>
                <a:gridCol w="987599">
                  <a:extLst>
                    <a:ext uri="{9D8B030D-6E8A-4147-A177-3AD203B41FA5}">
                      <a16:colId xmlns:a16="http://schemas.microsoft.com/office/drawing/2014/main" val="3432051252"/>
                    </a:ext>
                  </a:extLst>
                </a:gridCol>
                <a:gridCol w="987599">
                  <a:extLst>
                    <a:ext uri="{9D8B030D-6E8A-4147-A177-3AD203B41FA5}">
                      <a16:colId xmlns:a16="http://schemas.microsoft.com/office/drawing/2014/main" val="472621069"/>
                    </a:ext>
                  </a:extLst>
                </a:gridCol>
                <a:gridCol w="987599">
                  <a:extLst>
                    <a:ext uri="{9D8B030D-6E8A-4147-A177-3AD203B41FA5}">
                      <a16:colId xmlns:a16="http://schemas.microsoft.com/office/drawing/2014/main" val="790955647"/>
                    </a:ext>
                  </a:extLst>
                </a:gridCol>
                <a:gridCol w="987599">
                  <a:extLst>
                    <a:ext uri="{9D8B030D-6E8A-4147-A177-3AD203B41FA5}">
                      <a16:colId xmlns:a16="http://schemas.microsoft.com/office/drawing/2014/main" val="3254339884"/>
                    </a:ext>
                  </a:extLst>
                </a:gridCol>
                <a:gridCol w="987599">
                  <a:extLst>
                    <a:ext uri="{9D8B030D-6E8A-4147-A177-3AD203B41FA5}">
                      <a16:colId xmlns:a16="http://schemas.microsoft.com/office/drawing/2014/main" val="1585663054"/>
                    </a:ext>
                  </a:extLst>
                </a:gridCol>
              </a:tblGrid>
              <a:tr h="496072">
                <a:tc>
                  <a:txBody>
                    <a:bodyPr/>
                    <a:lstStyle/>
                    <a:p>
                      <a:pPr algn="l" fontAlgn="b">
                        <a:buNone/>
                      </a:pPr>
                      <a:endParaRPr lang="en-GB" sz="1200" b="0" i="0" u="none" strike="noStrike">
                        <a:solidFill>
                          <a:srgbClr val="285087"/>
                        </a:solidFill>
                        <a:effectLst/>
                        <a:latin typeface="Ubuntu" panose="020B0504030602030204" pitchFamily="34" charset="0"/>
                      </a:endParaRPr>
                    </a:p>
                  </a:txBody>
                  <a:tcPr anchor="ctr">
                    <a:lnL w="38100">
                      <a:solidFill>
                        <a:schemeClr val="bg1"/>
                      </a:solidFill>
                    </a:lnL>
                    <a:lnR w="38100" cap="flat" cmpd="sng" algn="ctr">
                      <a:solidFill>
                        <a:schemeClr val="bg1"/>
                      </a:solidFill>
                      <a:prstDash val="solid"/>
                      <a:round/>
                      <a:headEnd type="none" w="med" len="med"/>
                      <a:tailEnd type="none" w="med" len="med"/>
                    </a:lnR>
                    <a:lnT w="38100">
                      <a:solidFill>
                        <a:schemeClr val="bg1"/>
                      </a:solidFill>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Strongly oppose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Tend to oppose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Tend to support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Strongly support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Don't know</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00562388"/>
                  </a:ext>
                </a:extLst>
              </a:tr>
              <a:tr h="647069">
                <a:tc>
                  <a:txBody>
                    <a:bodyPr/>
                    <a:lstStyle/>
                    <a:p>
                      <a:pPr algn="r" fontAlgn="b">
                        <a:buNone/>
                      </a:pPr>
                      <a:r>
                        <a:rPr lang="en-GB" sz="1200" b="0" i="0" u="none" strike="noStrike">
                          <a:solidFill>
                            <a:srgbClr val="285087"/>
                          </a:solidFill>
                          <a:effectLst/>
                          <a:latin typeface="Ubuntu" panose="020B0504030602030204" pitchFamily="34" charset="0"/>
                        </a:rPr>
                        <a:t>Teach children in school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EEA"/>
                    </a:solidFill>
                  </a:tcPr>
                </a:tc>
                <a:tc>
                  <a:txBody>
                    <a:bodyPr/>
                    <a:lstStyle/>
                    <a:p>
                      <a:pPr algn="ctr" fontAlgn="b">
                        <a:buNone/>
                      </a:pPr>
                      <a:r>
                        <a:rPr lang="en-GB" sz="1200" b="0" i="0" u="none" strike="noStrike">
                          <a:solidFill>
                            <a:srgbClr val="285087"/>
                          </a:solidFill>
                          <a:effectLst/>
                          <a:latin typeface="Ubuntu" panose="020B0504030602030204" pitchFamily="34" charset="0"/>
                        </a:rPr>
                        <a:t>15%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2D9"/>
                    </a:solidFill>
                  </a:tcPr>
                </a:tc>
                <a:tc>
                  <a:txBody>
                    <a:bodyPr/>
                    <a:lstStyle/>
                    <a:p>
                      <a:pPr algn="ctr" fontAlgn="b">
                        <a:buNone/>
                      </a:pPr>
                      <a:r>
                        <a:rPr lang="en-GB" sz="1200" b="0" i="0" u="none" strike="noStrike">
                          <a:solidFill>
                            <a:srgbClr val="285087"/>
                          </a:solidFill>
                          <a:effectLst/>
                          <a:latin typeface="Ubuntu" panose="020B0504030602030204" pitchFamily="34" charset="0"/>
                        </a:rPr>
                        <a:t>80%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43882"/>
                    </a:solid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DEA"/>
                    </a:solidFill>
                  </a:tcPr>
                </a:tc>
                <a:extLst>
                  <a:ext uri="{0D108BD9-81ED-4DB2-BD59-A6C34878D82A}">
                    <a16:rowId xmlns:a16="http://schemas.microsoft.com/office/drawing/2014/main" val="235962962"/>
                  </a:ext>
                </a:extLst>
              </a:tr>
              <a:tr h="647069">
                <a:tc>
                  <a:txBody>
                    <a:bodyPr/>
                    <a:lstStyle/>
                    <a:p>
                      <a:pPr algn="r" fontAlgn="b">
                        <a:buNone/>
                      </a:pPr>
                      <a:r>
                        <a:rPr lang="en-GB" sz="1200" b="0" i="0" u="none" strike="noStrike">
                          <a:solidFill>
                            <a:srgbClr val="285087"/>
                          </a:solidFill>
                          <a:effectLst/>
                          <a:latin typeface="Ubuntu" panose="020B0504030602030204" pitchFamily="34" charset="0"/>
                        </a:rPr>
                        <a:t>Online campaigns (e.g. social media)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EEA"/>
                    </a:solidFill>
                  </a:tcPr>
                </a:tc>
                <a:tc>
                  <a:txBody>
                    <a:bodyPr/>
                    <a:lstStyle/>
                    <a:p>
                      <a:pPr algn="ctr" fontAlgn="b">
                        <a:buNone/>
                      </a:pPr>
                      <a:r>
                        <a:rPr lang="en-GB" sz="1200" b="0" i="0" u="none" strike="noStrike">
                          <a:solidFill>
                            <a:srgbClr val="285087"/>
                          </a:solidFill>
                          <a:effectLst/>
                          <a:latin typeface="Ubuntu" panose="020B0504030602030204" pitchFamily="34" charset="0"/>
                        </a:rPr>
                        <a:t>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AECC"/>
                    </a:solidFill>
                  </a:tcPr>
                </a:tc>
                <a:tc>
                  <a:txBody>
                    <a:bodyPr/>
                    <a:lstStyle/>
                    <a:p>
                      <a:pPr algn="ctr" fontAlgn="b">
                        <a:buNone/>
                      </a:pPr>
                      <a:r>
                        <a:rPr lang="en-GB" sz="1200" b="0" i="0" u="none" strike="noStrike">
                          <a:solidFill>
                            <a:srgbClr val="285087"/>
                          </a:solidFill>
                          <a:effectLst/>
                          <a:latin typeface="Ubuntu" panose="020B0504030602030204" pitchFamily="34" charset="0"/>
                        </a:rPr>
                        <a:t>70%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4E90"/>
                    </a:solid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CE9"/>
                    </a:solidFill>
                  </a:tcPr>
                </a:tc>
                <a:extLst>
                  <a:ext uri="{0D108BD9-81ED-4DB2-BD59-A6C34878D82A}">
                    <a16:rowId xmlns:a16="http://schemas.microsoft.com/office/drawing/2014/main" val="1975525272"/>
                  </a:ext>
                </a:extLst>
              </a:tr>
              <a:tr h="647069">
                <a:tc>
                  <a:txBody>
                    <a:bodyPr/>
                    <a:lstStyle/>
                    <a:p>
                      <a:pPr algn="r" fontAlgn="t">
                        <a:buNone/>
                      </a:pPr>
                      <a:r>
                        <a:rPr lang="en-GB" sz="1200" b="0" i="0" u="none" strike="noStrike">
                          <a:solidFill>
                            <a:srgbClr val="285087"/>
                          </a:solidFill>
                          <a:effectLst/>
                          <a:latin typeface="Ubuntu" panose="020B0504030602030204" pitchFamily="34" charset="0"/>
                        </a:rPr>
                        <a:t>TV and newspaper adverts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DEA"/>
                    </a:solid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BE9"/>
                    </a:solidFill>
                  </a:tcPr>
                </a:tc>
                <a:tc>
                  <a:txBody>
                    <a:bodyPr/>
                    <a:lstStyle/>
                    <a:p>
                      <a:pPr algn="ctr" fontAlgn="b">
                        <a:buNone/>
                      </a:pPr>
                      <a:r>
                        <a:rPr lang="en-GB" sz="1200" b="0" i="0" u="none" strike="noStrike">
                          <a:solidFill>
                            <a:srgbClr val="285087"/>
                          </a:solidFill>
                          <a:effectLst/>
                          <a:latin typeface="Ubuntu" panose="020B0504030602030204" pitchFamily="34" charset="0"/>
                        </a:rPr>
                        <a:t>28%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A6C7"/>
                    </a:solidFill>
                  </a:tcPr>
                </a:tc>
                <a:tc>
                  <a:txBody>
                    <a:bodyPr/>
                    <a:lstStyle/>
                    <a:p>
                      <a:pPr algn="ctr" fontAlgn="b">
                        <a:buNone/>
                      </a:pPr>
                      <a:r>
                        <a:rPr lang="en-GB" sz="1200" b="0" i="0" u="none" strike="noStrike">
                          <a:solidFill>
                            <a:srgbClr val="285087"/>
                          </a:solidFill>
                          <a:effectLst/>
                          <a:latin typeface="Ubuntu" panose="020B0504030602030204" pitchFamily="34" charset="0"/>
                        </a:rPr>
                        <a:t>63%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5C99"/>
                    </a:solid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AE8"/>
                    </a:solidFill>
                  </a:tcPr>
                </a:tc>
                <a:extLst>
                  <a:ext uri="{0D108BD9-81ED-4DB2-BD59-A6C34878D82A}">
                    <a16:rowId xmlns:a16="http://schemas.microsoft.com/office/drawing/2014/main" val="1736800054"/>
                  </a:ext>
                </a:extLst>
              </a:tr>
              <a:tr h="647069">
                <a:tc>
                  <a:txBody>
                    <a:bodyPr/>
                    <a:lstStyle/>
                    <a:p>
                      <a:pPr algn="r" fontAlgn="b">
                        <a:buNone/>
                      </a:pPr>
                      <a:r>
                        <a:rPr lang="en-GB" sz="1200" b="0" i="0" u="none" strike="noStrike">
                          <a:solidFill>
                            <a:srgbClr val="285087"/>
                          </a:solidFill>
                          <a:effectLst/>
                          <a:latin typeface="Ubuntu" panose="020B0504030602030204" pitchFamily="34" charset="0"/>
                        </a:rPr>
                        <a:t>Information leaflets through community-based services </a:t>
                      </a:r>
                    </a:p>
                    <a:p>
                      <a:pPr algn="r" fontAlgn="b">
                        <a:buNone/>
                      </a:pPr>
                      <a:r>
                        <a:rPr lang="en-GB" sz="1200" b="0" i="0" u="none" strike="noStrike">
                          <a:solidFill>
                            <a:srgbClr val="285087"/>
                          </a:solidFill>
                          <a:effectLst/>
                          <a:latin typeface="Ubuntu" panose="020B0504030602030204" pitchFamily="34" charset="0"/>
                        </a:rPr>
                        <a:t>(e.g. health visitors, GPs, schools)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DEA"/>
                    </a:solidFill>
                  </a:tcPr>
                </a:tc>
                <a:tc>
                  <a:txBody>
                    <a:bodyPr/>
                    <a:lstStyle/>
                    <a:p>
                      <a:pPr algn="ctr" fontAlgn="b">
                        <a:buNone/>
                      </a:pPr>
                      <a:r>
                        <a:rPr lang="en-GB" sz="1200" b="0" i="0" u="none" strike="noStrike">
                          <a:solidFill>
                            <a:srgbClr val="285087"/>
                          </a:solidFill>
                          <a:effectLst/>
                          <a:latin typeface="Ubuntu" panose="020B0504030602030204" pitchFamily="34"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9E8"/>
                    </a:solidFill>
                  </a:tcPr>
                </a:tc>
                <a:tc>
                  <a:txBody>
                    <a:bodyPr/>
                    <a:lstStyle/>
                    <a:p>
                      <a:pPr algn="ctr" fontAlgn="b">
                        <a:buNone/>
                      </a:pPr>
                      <a:r>
                        <a:rPr lang="en-GB" sz="1200" b="0" i="0" u="none" strike="noStrike">
                          <a:solidFill>
                            <a:srgbClr val="285087"/>
                          </a:solidFill>
                          <a:effectLst/>
                          <a:latin typeface="Ubuntu" panose="020B0504030602030204" pitchFamily="34" charset="0"/>
                        </a:rPr>
                        <a:t>28%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A6C7"/>
                    </a:solidFill>
                  </a:tcPr>
                </a:tc>
                <a:tc>
                  <a:txBody>
                    <a:bodyPr/>
                    <a:lstStyle/>
                    <a:p>
                      <a:pPr algn="ctr" fontAlgn="b">
                        <a:buNone/>
                      </a:pPr>
                      <a:r>
                        <a:rPr lang="en-GB" sz="1200" b="0" i="0" u="none" strike="noStrike">
                          <a:solidFill>
                            <a:srgbClr val="285087"/>
                          </a:solidFill>
                          <a:effectLst/>
                          <a:latin typeface="Ubuntu" panose="020B0504030602030204" pitchFamily="34" charset="0"/>
                        </a:rPr>
                        <a:t>63%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5C99"/>
                    </a:solid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AE8"/>
                    </a:solidFill>
                  </a:tcPr>
                </a:tc>
                <a:extLst>
                  <a:ext uri="{0D108BD9-81ED-4DB2-BD59-A6C34878D82A}">
                    <a16:rowId xmlns:a16="http://schemas.microsoft.com/office/drawing/2014/main" val="1828611629"/>
                  </a:ext>
                </a:extLst>
              </a:tr>
              <a:tr h="647069">
                <a:tc>
                  <a:txBody>
                    <a:bodyPr/>
                    <a:lstStyle/>
                    <a:p>
                      <a:pPr algn="r" fontAlgn="b">
                        <a:buNone/>
                      </a:pPr>
                      <a:r>
                        <a:rPr lang="en-GB" sz="1200" b="0" i="0" u="none" strike="noStrike">
                          <a:solidFill>
                            <a:srgbClr val="285087"/>
                          </a:solidFill>
                          <a:effectLst/>
                          <a:latin typeface="Ubuntu" panose="020B0504030602030204" pitchFamily="34" charset="0"/>
                        </a:rPr>
                        <a:t>Information leaflets given to households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9E7"/>
                    </a:solidFill>
                  </a:tcPr>
                </a:tc>
                <a:tc>
                  <a:txBody>
                    <a:bodyPr/>
                    <a:lstStyle/>
                    <a:p>
                      <a:pPr algn="ctr" fontAlgn="b">
                        <a:buNone/>
                      </a:pPr>
                      <a:r>
                        <a:rPr lang="en-GB" sz="1200" b="0" i="0" u="none" strike="noStrike">
                          <a:solidFill>
                            <a:srgbClr val="285087"/>
                          </a:solidFill>
                          <a:effectLst/>
                          <a:latin typeface="Ubuntu" panose="020B0504030602030204" pitchFamily="34" charset="0"/>
                        </a:rPr>
                        <a:t>10%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CDF"/>
                    </a:solidFill>
                  </a:tcPr>
                </a:tc>
                <a:tc>
                  <a:txBody>
                    <a:bodyPr/>
                    <a:lstStyle/>
                    <a:p>
                      <a:pPr algn="ctr" fontAlgn="b">
                        <a:buNone/>
                      </a:pPr>
                      <a:r>
                        <a:rPr lang="en-GB" sz="1200" b="0" i="0" u="none" strike="noStrike">
                          <a:solidFill>
                            <a:srgbClr val="285087"/>
                          </a:solidFill>
                          <a:effectLst/>
                          <a:latin typeface="Ubuntu" panose="020B0504030602030204" pitchFamily="34" charset="0"/>
                        </a:rPr>
                        <a:t>36%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96BD"/>
                    </a:solidFill>
                  </a:tcPr>
                </a:tc>
                <a:tc>
                  <a:txBody>
                    <a:bodyPr/>
                    <a:lstStyle/>
                    <a:p>
                      <a:pPr algn="ctr" fontAlgn="b">
                        <a:buNone/>
                      </a:pPr>
                      <a:r>
                        <a:rPr lang="en-GB" sz="1200" b="0" i="0" u="none" strike="noStrike">
                          <a:solidFill>
                            <a:srgbClr val="285087"/>
                          </a:solidFill>
                          <a:effectLst/>
                          <a:latin typeface="Ubuntu" panose="020B0504030602030204" pitchFamily="34" charset="0"/>
                        </a:rPr>
                        <a:t>44%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85B3"/>
                    </a:solidFill>
                  </a:tcPr>
                </a:tc>
                <a:tc>
                  <a:txBody>
                    <a:bodyPr/>
                    <a:lstStyle/>
                    <a:p>
                      <a:pPr algn="ctr" fontAlgn="b">
                        <a:buNone/>
                      </a:pPr>
                      <a:r>
                        <a:rPr lang="en-GB" sz="1200" b="0" i="0" u="none" strike="noStrike">
                          <a:solidFill>
                            <a:srgbClr val="285087"/>
                          </a:solidFill>
                          <a:effectLst/>
                          <a:latin typeface="Ubuntu" panose="020B0504030602030204" pitchFamily="34" charset="0"/>
                        </a:rPr>
                        <a: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5E5"/>
                    </a:solidFill>
                  </a:tcPr>
                </a:tc>
                <a:extLst>
                  <a:ext uri="{0D108BD9-81ED-4DB2-BD59-A6C34878D82A}">
                    <a16:rowId xmlns:a16="http://schemas.microsoft.com/office/drawing/2014/main" val="686820959"/>
                  </a:ext>
                </a:extLst>
              </a:tr>
            </a:tbl>
          </a:graphicData>
        </a:graphic>
      </p:graphicFrame>
      <p:sp>
        <p:nvSpPr>
          <p:cNvPr id="7" name="TextBox 6">
            <a:extLst>
              <a:ext uri="{FF2B5EF4-FFF2-40B4-BE49-F238E27FC236}">
                <a16:creationId xmlns:a16="http://schemas.microsoft.com/office/drawing/2014/main" id="{2AF33F50-778B-41C9-529F-255A89ECC3A4}"/>
              </a:ext>
            </a:extLst>
          </p:cNvPr>
          <p:cNvSpPr txBox="1"/>
          <p:nvPr/>
        </p:nvSpPr>
        <p:spPr>
          <a:xfrm>
            <a:off x="221467"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for each statement: Less than 1%</a:t>
            </a:r>
          </a:p>
        </p:txBody>
      </p:sp>
    </p:spTree>
    <p:extLst>
      <p:ext uri="{BB962C8B-B14F-4D97-AF65-F5344CB8AC3E}">
        <p14:creationId xmlns:p14="http://schemas.microsoft.com/office/powerpoint/2010/main" val="1367495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9B49F-A0E8-5767-7A15-B98F87DDFFE5}"/>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5A45B795-BBFE-4006-7024-C84A1E7CD8DD}"/>
              </a:ext>
            </a:extLst>
          </p:cNvPr>
          <p:cNvGraphicFramePr>
            <a:graphicFrameLocks/>
          </p:cNvGraphicFramePr>
          <p:nvPr>
            <p:extLst>
              <p:ext uri="{D42A27DB-BD31-4B8C-83A1-F6EECF244321}">
                <p14:modId xmlns:p14="http://schemas.microsoft.com/office/powerpoint/2010/main" val="1307159177"/>
              </p:ext>
            </p:extLst>
          </p:nvPr>
        </p:nvGraphicFramePr>
        <p:xfrm>
          <a:off x="747397" y="2500498"/>
          <a:ext cx="9197016" cy="41617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D3E28BC8-8F60-B49B-3F38-2440CFC68F75}"/>
              </a:ext>
            </a:extLst>
          </p:cNvPr>
          <p:cNvSpPr txBox="1"/>
          <p:nvPr/>
        </p:nvSpPr>
        <p:spPr>
          <a:xfrm>
            <a:off x="239713" y="1644946"/>
            <a:ext cx="1021238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95082"/>
                </a:solidFill>
                <a:effectLst/>
                <a:uLnTx/>
                <a:uFillTx/>
                <a:latin typeface="Ubuntu" panose="020B0504030602030204" pitchFamily="34" charset="0"/>
                <a:ea typeface="Verdana" panose="020B0604030504040204" pitchFamily="34" charset="0"/>
                <a:cs typeface="+mn-cs"/>
              </a:rPr>
              <a:t>How important, if at all, do you think it is that a government in Wales takes action to limit exposure to second-hand smoke for the following groups in their own homes? </a:t>
            </a:r>
          </a:p>
        </p:txBody>
      </p:sp>
      <p:sp>
        <p:nvSpPr>
          <p:cNvPr id="5" name="Text Placeholder 2">
            <a:extLst>
              <a:ext uri="{FF2B5EF4-FFF2-40B4-BE49-F238E27FC236}">
                <a16:creationId xmlns:a16="http://schemas.microsoft.com/office/drawing/2014/main" id="{0DA5B100-902A-D55E-CB5A-8977C4BDDFEC}"/>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9" name="Title 1">
            <a:extLst>
              <a:ext uri="{FF2B5EF4-FFF2-40B4-BE49-F238E27FC236}">
                <a16:creationId xmlns:a16="http://schemas.microsoft.com/office/drawing/2014/main" id="{4DAEF452-EBEB-A26C-FD98-4C3FDE2E46DD}"/>
              </a:ext>
            </a:extLst>
          </p:cNvPr>
          <p:cNvSpPr txBox="1">
            <a:spLocks noGrp="1"/>
          </p:cNvSpPr>
          <p:nvPr>
            <p:ph type="ctrTitle"/>
          </p:nvPr>
        </p:nvSpPr>
        <p:spPr>
          <a:xfrm>
            <a:off x="239713" y="1003300"/>
            <a:ext cx="8869362" cy="676275"/>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Second-hand smoking</a:t>
            </a:r>
            <a:endParaRPr lang="en-US" sz="2400"/>
          </a:p>
        </p:txBody>
      </p:sp>
      <p:sp>
        <p:nvSpPr>
          <p:cNvPr id="6" name="TextBox 5">
            <a:extLst>
              <a:ext uri="{FF2B5EF4-FFF2-40B4-BE49-F238E27FC236}">
                <a16:creationId xmlns:a16="http://schemas.microsoft.com/office/drawing/2014/main" id="{DA954840-F7A3-6AEE-C3B6-0F4A1BFC2DAC}"/>
              </a:ext>
            </a:extLst>
          </p:cNvPr>
          <p:cNvSpPr txBox="1"/>
          <p:nvPr/>
        </p:nvSpPr>
        <p:spPr>
          <a:xfrm>
            <a:off x="221467"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for each statement: 2%</a:t>
            </a:r>
          </a:p>
        </p:txBody>
      </p:sp>
      <p:sp>
        <p:nvSpPr>
          <p:cNvPr id="7" name="Rectangle 6">
            <a:extLst>
              <a:ext uri="{FF2B5EF4-FFF2-40B4-BE49-F238E27FC236}">
                <a16:creationId xmlns:a16="http://schemas.microsoft.com/office/drawing/2014/main" id="{31DCC531-F922-E606-BAA0-F77C1D4A62EA}"/>
              </a:ext>
            </a:extLst>
          </p:cNvPr>
          <p:cNvSpPr/>
          <p:nvPr/>
        </p:nvSpPr>
        <p:spPr>
          <a:xfrm>
            <a:off x="4674394" y="5894710"/>
            <a:ext cx="1275347" cy="2654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C1B13A1-110D-5B4B-73E2-D622394FA59F}"/>
              </a:ext>
            </a:extLst>
          </p:cNvPr>
          <p:cNvSpPr txBox="1"/>
          <p:nvPr/>
        </p:nvSpPr>
        <p:spPr>
          <a:xfrm>
            <a:off x="6858438" y="2271628"/>
            <a:ext cx="2285124" cy="307777"/>
          </a:xfrm>
          <a:prstGeom prst="rect">
            <a:avLst/>
          </a:prstGeom>
          <a:noFill/>
        </p:spPr>
        <p:txBody>
          <a:bodyPr wrap="square" rtlCol="0">
            <a:spAutoFit/>
          </a:bodyPr>
          <a:lstStyle/>
          <a:p>
            <a:pPr algn="ctr"/>
            <a:r>
              <a:rPr lang="en-GB" sz="1400" b="1">
                <a:solidFill>
                  <a:srgbClr val="285087"/>
                </a:solidFill>
                <a:latin typeface="Ubuntu" panose="020B0504030602030204" pitchFamily="34" charset="0"/>
              </a:rPr>
              <a:t>Non-smoking adults</a:t>
            </a:r>
          </a:p>
        </p:txBody>
      </p:sp>
      <p:sp>
        <p:nvSpPr>
          <p:cNvPr id="11" name="TextBox 10">
            <a:extLst>
              <a:ext uri="{FF2B5EF4-FFF2-40B4-BE49-F238E27FC236}">
                <a16:creationId xmlns:a16="http://schemas.microsoft.com/office/drawing/2014/main" id="{EDDA08B7-6696-E8DD-A050-84223634229C}"/>
              </a:ext>
            </a:extLst>
          </p:cNvPr>
          <p:cNvSpPr txBox="1"/>
          <p:nvPr/>
        </p:nvSpPr>
        <p:spPr>
          <a:xfrm>
            <a:off x="1548251" y="2296964"/>
            <a:ext cx="2452460" cy="307777"/>
          </a:xfrm>
          <a:prstGeom prst="rect">
            <a:avLst/>
          </a:prstGeom>
          <a:noFill/>
        </p:spPr>
        <p:txBody>
          <a:bodyPr wrap="square" rtlCol="0">
            <a:spAutoFit/>
          </a:bodyPr>
          <a:lstStyle/>
          <a:p>
            <a:pPr algn="ctr"/>
            <a:r>
              <a:rPr lang="en-GB" sz="1400" b="1">
                <a:solidFill>
                  <a:srgbClr val="285087"/>
                </a:solidFill>
                <a:latin typeface="Ubuntu" panose="020B0504030602030204" pitchFamily="34" charset="0"/>
              </a:rPr>
              <a:t>Babies and children</a:t>
            </a:r>
          </a:p>
        </p:txBody>
      </p:sp>
    </p:spTree>
    <p:extLst>
      <p:ext uri="{BB962C8B-B14F-4D97-AF65-F5344CB8AC3E}">
        <p14:creationId xmlns:p14="http://schemas.microsoft.com/office/powerpoint/2010/main" val="374948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68A06-26ED-CB57-56BC-F1626D93FA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0E7FB0-ABE3-EFE3-2E27-B7628310C945}"/>
              </a:ext>
            </a:extLst>
          </p:cNvPr>
          <p:cNvSpPr>
            <a:spLocks noGrp="1"/>
          </p:cNvSpPr>
          <p:nvPr>
            <p:ph type="ctrTitle"/>
          </p:nvPr>
        </p:nvSpPr>
        <p:spPr/>
        <p:txBody>
          <a:bodyPr/>
          <a:lstStyle/>
          <a:p>
            <a:r>
              <a:rPr lang="en-US"/>
              <a:t>Child poverty</a:t>
            </a:r>
          </a:p>
        </p:txBody>
      </p:sp>
      <p:sp>
        <p:nvSpPr>
          <p:cNvPr id="3" name="Subtitle 2">
            <a:extLst>
              <a:ext uri="{FF2B5EF4-FFF2-40B4-BE49-F238E27FC236}">
                <a16:creationId xmlns:a16="http://schemas.microsoft.com/office/drawing/2014/main" id="{CBB469EA-6FC7-0B55-AB01-7065B9DDB96C}"/>
              </a:ext>
            </a:extLst>
          </p:cNvPr>
          <p:cNvSpPr>
            <a:spLocks noGrp="1"/>
          </p:cNvSpPr>
          <p:nvPr>
            <p:ph type="subTitle" idx="1"/>
          </p:nvPr>
        </p:nvSpPr>
        <p:spPr>
          <a:xfrm>
            <a:off x="433346" y="4019867"/>
            <a:ext cx="8542212" cy="971021"/>
          </a:xfrm>
        </p:spPr>
        <p:txBody>
          <a:bodyPr>
            <a:normAutofit lnSpcReduction="10000"/>
          </a:bodyPr>
          <a:lstStyle/>
          <a:p>
            <a:r>
              <a:rPr lang="en-US" sz="1800"/>
              <a:t>This section sought to understand people’s views about child poverty in Wales. Child poverty means that some children are growing up in households that do not have enough money to meet their basic needs (e.g. food, housing, heating, clothing, hygiene).</a:t>
            </a:r>
          </a:p>
        </p:txBody>
      </p:sp>
    </p:spTree>
    <p:extLst>
      <p:ext uri="{BB962C8B-B14F-4D97-AF65-F5344CB8AC3E}">
        <p14:creationId xmlns:p14="http://schemas.microsoft.com/office/powerpoint/2010/main" val="1649495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C34AA-5BBD-095E-41F5-3DF16745AA2F}"/>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CCFA2D1D-FCBA-BA4C-269B-D74C23578C3F}"/>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AC332B0D-0669-4603-C0C5-A2165C975501}"/>
              </a:ext>
            </a:extLst>
          </p:cNvPr>
          <p:cNvSpPr txBox="1">
            <a:spLocks/>
          </p:cNvSpPr>
          <p:nvPr/>
        </p:nvSpPr>
        <p:spPr>
          <a:xfrm>
            <a:off x="210835"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Child poverty</a:t>
            </a:r>
            <a:endParaRPr lang="en-US" sz="2400"/>
          </a:p>
        </p:txBody>
      </p:sp>
      <p:sp>
        <p:nvSpPr>
          <p:cNvPr id="6" name="TextBox 5">
            <a:extLst>
              <a:ext uri="{FF2B5EF4-FFF2-40B4-BE49-F238E27FC236}">
                <a16:creationId xmlns:a16="http://schemas.microsoft.com/office/drawing/2014/main" id="{BFADF8AA-9BA5-7DB5-5BD3-1E0C49D632B2}"/>
              </a:ext>
            </a:extLst>
          </p:cNvPr>
          <p:cNvSpPr txBox="1"/>
          <p:nvPr/>
        </p:nvSpPr>
        <p:spPr>
          <a:xfrm>
            <a:off x="221467" y="1636192"/>
            <a:ext cx="9560245" cy="312843"/>
          </a:xfrm>
          <a:prstGeom prst="rect">
            <a:avLst/>
          </a:prstGeom>
          <a:noFill/>
          <a:ln>
            <a:noFill/>
          </a:ln>
        </p:spPr>
        <p:txBody>
          <a:bodyPr wrap="square" rtlCol="0">
            <a:spAutoFit/>
          </a:bodyPr>
          <a:lstStyle/>
          <a:p>
            <a:pPr lvl="0">
              <a:defRPr/>
            </a:pPr>
            <a:r>
              <a:rPr lang="en-GB" sz="1400" b="1">
                <a:solidFill>
                  <a:srgbClr val="295082"/>
                </a:solidFill>
                <a:latin typeface="Ubuntu" panose="020B0504030602030204" pitchFamily="34" charset="0"/>
                <a:ea typeface="Verdana" panose="020B0604030504040204" pitchFamily="34" charset="0"/>
              </a:rPr>
              <a:t>How much of a problem, if at all, do you think child poverty is in the following? </a:t>
            </a:r>
          </a:p>
        </p:txBody>
      </p:sp>
      <p:graphicFrame>
        <p:nvGraphicFramePr>
          <p:cNvPr id="4" name="Chart 3">
            <a:extLst>
              <a:ext uri="{FF2B5EF4-FFF2-40B4-BE49-F238E27FC236}">
                <a16:creationId xmlns:a16="http://schemas.microsoft.com/office/drawing/2014/main" id="{03D0E5C9-AAA4-E379-9B19-B17B6B306C8B}"/>
              </a:ext>
            </a:extLst>
          </p:cNvPr>
          <p:cNvGraphicFramePr>
            <a:graphicFrameLocks/>
          </p:cNvGraphicFramePr>
          <p:nvPr>
            <p:extLst>
              <p:ext uri="{D42A27DB-BD31-4B8C-83A1-F6EECF244321}">
                <p14:modId xmlns:p14="http://schemas.microsoft.com/office/powerpoint/2010/main" val="345928593"/>
              </p:ext>
            </p:extLst>
          </p:nvPr>
        </p:nvGraphicFramePr>
        <p:xfrm>
          <a:off x="117193" y="2695074"/>
          <a:ext cx="10302153" cy="3811327"/>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3B34B785-51F5-6241-B03A-751EF3EF00CA}"/>
              </a:ext>
            </a:extLst>
          </p:cNvPr>
          <p:cNvSpPr/>
          <p:nvPr/>
        </p:nvSpPr>
        <p:spPr>
          <a:xfrm>
            <a:off x="4872793" y="5894710"/>
            <a:ext cx="854242" cy="1812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B42D272-0B30-2721-7318-F2E57C35917D}"/>
              </a:ext>
            </a:extLst>
          </p:cNvPr>
          <p:cNvSpPr txBox="1"/>
          <p:nvPr/>
        </p:nvSpPr>
        <p:spPr>
          <a:xfrm>
            <a:off x="6858438" y="2271628"/>
            <a:ext cx="2285124" cy="307777"/>
          </a:xfrm>
          <a:prstGeom prst="rect">
            <a:avLst/>
          </a:prstGeom>
          <a:noFill/>
        </p:spPr>
        <p:txBody>
          <a:bodyPr wrap="square" rtlCol="0">
            <a:spAutoFit/>
          </a:bodyPr>
          <a:lstStyle/>
          <a:p>
            <a:pPr algn="ctr"/>
            <a:r>
              <a:rPr lang="en-GB" sz="1400" b="1">
                <a:solidFill>
                  <a:srgbClr val="285087"/>
                </a:solidFill>
                <a:latin typeface="Ubuntu" panose="020B0504030602030204" pitchFamily="34" charset="0"/>
              </a:rPr>
              <a:t>Your local community</a:t>
            </a:r>
          </a:p>
        </p:txBody>
      </p:sp>
      <p:sp>
        <p:nvSpPr>
          <p:cNvPr id="9" name="TextBox 8">
            <a:extLst>
              <a:ext uri="{FF2B5EF4-FFF2-40B4-BE49-F238E27FC236}">
                <a16:creationId xmlns:a16="http://schemas.microsoft.com/office/drawing/2014/main" id="{1107E705-F4F9-6583-E4FA-FDA06623F8E7}"/>
              </a:ext>
            </a:extLst>
          </p:cNvPr>
          <p:cNvSpPr txBox="1"/>
          <p:nvPr/>
        </p:nvSpPr>
        <p:spPr>
          <a:xfrm>
            <a:off x="1548251" y="2296964"/>
            <a:ext cx="2452460" cy="307777"/>
          </a:xfrm>
          <a:prstGeom prst="rect">
            <a:avLst/>
          </a:prstGeom>
          <a:noFill/>
        </p:spPr>
        <p:txBody>
          <a:bodyPr wrap="square" rtlCol="0">
            <a:spAutoFit/>
          </a:bodyPr>
          <a:lstStyle/>
          <a:p>
            <a:pPr algn="ctr"/>
            <a:r>
              <a:rPr lang="en-GB" sz="1400" b="1">
                <a:solidFill>
                  <a:srgbClr val="285087"/>
                </a:solidFill>
                <a:latin typeface="Ubuntu" panose="020B0504030602030204" pitchFamily="34" charset="0"/>
              </a:rPr>
              <a:t>Wales</a:t>
            </a:r>
          </a:p>
        </p:txBody>
      </p:sp>
    </p:spTree>
    <p:extLst>
      <p:ext uri="{BB962C8B-B14F-4D97-AF65-F5344CB8AC3E}">
        <p14:creationId xmlns:p14="http://schemas.microsoft.com/office/powerpoint/2010/main" val="2760656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2FFAD-134E-1FD1-ABE7-6220DD23F374}"/>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55F9BFAF-1DF4-506D-0080-78224138BA3A}"/>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EBD2C12B-B885-300A-3D38-80E653C7294E}"/>
              </a:ext>
            </a:extLst>
          </p:cNvPr>
          <p:cNvSpPr txBox="1">
            <a:spLocks/>
          </p:cNvSpPr>
          <p:nvPr/>
        </p:nvSpPr>
        <p:spPr>
          <a:xfrm>
            <a:off x="210835"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Child poverty</a:t>
            </a:r>
            <a:endParaRPr lang="en-US" sz="2400"/>
          </a:p>
        </p:txBody>
      </p:sp>
      <p:sp>
        <p:nvSpPr>
          <p:cNvPr id="6" name="TextBox 5">
            <a:extLst>
              <a:ext uri="{FF2B5EF4-FFF2-40B4-BE49-F238E27FC236}">
                <a16:creationId xmlns:a16="http://schemas.microsoft.com/office/drawing/2014/main" id="{04DCFB88-9D17-6432-4B60-263FB928BEBC}"/>
              </a:ext>
            </a:extLst>
          </p:cNvPr>
          <p:cNvSpPr txBox="1"/>
          <p:nvPr/>
        </p:nvSpPr>
        <p:spPr>
          <a:xfrm>
            <a:off x="221467" y="1636192"/>
            <a:ext cx="9560245" cy="312843"/>
          </a:xfrm>
          <a:prstGeom prst="rect">
            <a:avLst/>
          </a:prstGeom>
          <a:noFill/>
          <a:ln>
            <a:noFill/>
          </a:ln>
        </p:spPr>
        <p:txBody>
          <a:bodyPr wrap="square" rtlCol="0">
            <a:spAutoFit/>
          </a:bodyPr>
          <a:lstStyle/>
          <a:p>
            <a:pPr lvl="0">
              <a:defRPr/>
            </a:pPr>
            <a:r>
              <a:rPr lang="en-GB" sz="1400" b="1">
                <a:solidFill>
                  <a:srgbClr val="295082"/>
                </a:solidFill>
                <a:latin typeface="Ubuntu" panose="020B0504030602030204" pitchFamily="34" charset="0"/>
                <a:ea typeface="Verdana" panose="020B0604030504040204" pitchFamily="34" charset="0"/>
              </a:rPr>
              <a:t>How harmful, if at all, do you think living in poverty is for a child’s ability to…? </a:t>
            </a:r>
          </a:p>
        </p:txBody>
      </p:sp>
      <p:graphicFrame>
        <p:nvGraphicFramePr>
          <p:cNvPr id="3" name="Table 2">
            <a:extLst>
              <a:ext uri="{FF2B5EF4-FFF2-40B4-BE49-F238E27FC236}">
                <a16:creationId xmlns:a16="http://schemas.microsoft.com/office/drawing/2014/main" id="{8B34910B-1D16-99E2-B591-7DCCFD4F10D6}"/>
              </a:ext>
            </a:extLst>
          </p:cNvPr>
          <p:cNvGraphicFramePr>
            <a:graphicFrameLocks noGrp="1"/>
          </p:cNvGraphicFramePr>
          <p:nvPr>
            <p:extLst>
              <p:ext uri="{D42A27DB-BD31-4B8C-83A1-F6EECF244321}">
                <p14:modId xmlns:p14="http://schemas.microsoft.com/office/powerpoint/2010/main" val="3387933936"/>
              </p:ext>
            </p:extLst>
          </p:nvPr>
        </p:nvGraphicFramePr>
        <p:xfrm>
          <a:off x="583106" y="2079427"/>
          <a:ext cx="9525601" cy="4219200"/>
        </p:xfrm>
        <a:graphic>
          <a:graphicData uri="http://schemas.openxmlformats.org/drawingml/2006/table">
            <a:tbl>
              <a:tblPr/>
              <a:tblGrid>
                <a:gridCol w="5180020">
                  <a:extLst>
                    <a:ext uri="{9D8B030D-6E8A-4147-A177-3AD203B41FA5}">
                      <a16:colId xmlns:a16="http://schemas.microsoft.com/office/drawing/2014/main" val="4164453099"/>
                    </a:ext>
                  </a:extLst>
                </a:gridCol>
                <a:gridCol w="1448527">
                  <a:extLst>
                    <a:ext uri="{9D8B030D-6E8A-4147-A177-3AD203B41FA5}">
                      <a16:colId xmlns:a16="http://schemas.microsoft.com/office/drawing/2014/main" val="2725497999"/>
                    </a:ext>
                  </a:extLst>
                </a:gridCol>
                <a:gridCol w="1448527">
                  <a:extLst>
                    <a:ext uri="{9D8B030D-6E8A-4147-A177-3AD203B41FA5}">
                      <a16:colId xmlns:a16="http://schemas.microsoft.com/office/drawing/2014/main" val="218570090"/>
                    </a:ext>
                  </a:extLst>
                </a:gridCol>
                <a:gridCol w="1448527">
                  <a:extLst>
                    <a:ext uri="{9D8B030D-6E8A-4147-A177-3AD203B41FA5}">
                      <a16:colId xmlns:a16="http://schemas.microsoft.com/office/drawing/2014/main" val="2207755072"/>
                    </a:ext>
                  </a:extLst>
                </a:gridCol>
              </a:tblGrid>
              <a:tr h="527400">
                <a:tc>
                  <a:txBody>
                    <a:bodyPr/>
                    <a:lstStyle/>
                    <a:p>
                      <a:pPr algn="l" fontAlgn="b">
                        <a:buNone/>
                      </a:pPr>
                      <a:endParaRPr lang="en-GB" sz="1200" b="0" i="0" u="none" strike="noStrike">
                        <a:solidFill>
                          <a:srgbClr val="285087"/>
                        </a:solidFill>
                        <a:effectLst/>
                        <a:latin typeface="Ubuntu" panose="020B0504030602030204" pitchFamily="34" charset="0"/>
                      </a:endParaRPr>
                    </a:p>
                  </a:txBody>
                  <a:tcPr anchor="ctr">
                    <a:lnL w="38100">
                      <a:solidFill>
                        <a:schemeClr val="bg1"/>
                      </a:solidFill>
                    </a:lnL>
                    <a:lnR w="38100" cap="flat" cmpd="sng" algn="ctr">
                      <a:solidFill>
                        <a:schemeClr val="bg1"/>
                      </a:solidFill>
                      <a:prstDash val="solid"/>
                      <a:round/>
                      <a:headEnd type="none" w="med" len="med"/>
                      <a:tailEnd type="none" w="med" len="med"/>
                    </a:lnR>
                    <a:lnT w="38100">
                      <a:solidFill>
                        <a:schemeClr val="bg1"/>
                      </a:solidFill>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Not at all </a:t>
                      </a:r>
                    </a:p>
                    <a:p>
                      <a:pPr algn="ctr" fontAlgn="ctr">
                        <a:buNone/>
                      </a:pPr>
                      <a:r>
                        <a:rPr lang="en-GB" sz="1200" b="0" i="0" u="none" strike="noStrike">
                          <a:solidFill>
                            <a:srgbClr val="285087"/>
                          </a:solidFill>
                          <a:effectLst/>
                          <a:latin typeface="Ubuntu" panose="020B0504030602030204" pitchFamily="34" charset="0"/>
                        </a:rPr>
                        <a:t>harmful</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Moderately</a:t>
                      </a:r>
                    </a:p>
                    <a:p>
                      <a:pPr algn="ctr" fontAlgn="ctr">
                        <a:buNone/>
                      </a:pPr>
                      <a:r>
                        <a:rPr lang="en-GB" sz="1200" b="0" i="0" u="none" strike="noStrike">
                          <a:solidFill>
                            <a:srgbClr val="285087"/>
                          </a:solidFill>
                          <a:effectLst/>
                          <a:latin typeface="Ubuntu" panose="020B0504030602030204" pitchFamily="34" charset="0"/>
                        </a:rPr>
                        <a:t> harmful</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Very </a:t>
                      </a:r>
                    </a:p>
                    <a:p>
                      <a:pPr algn="ctr" fontAlgn="ctr">
                        <a:buNone/>
                      </a:pPr>
                      <a:r>
                        <a:rPr lang="en-GB" sz="1200" b="0" i="0" u="none" strike="noStrike">
                          <a:solidFill>
                            <a:srgbClr val="285087"/>
                          </a:solidFill>
                          <a:effectLst/>
                          <a:latin typeface="Ubuntu" panose="020B0504030602030204" pitchFamily="34" charset="0"/>
                        </a:rPr>
                        <a:t>harmful</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42291005"/>
                  </a:ext>
                </a:extLst>
              </a:tr>
              <a:tr h="527400">
                <a:tc>
                  <a:txBody>
                    <a:bodyPr/>
                    <a:lstStyle/>
                    <a:p>
                      <a:pPr algn="r" fontAlgn="b">
                        <a:buNone/>
                      </a:pPr>
                      <a:r>
                        <a:rPr lang="en-GB" sz="1200" b="0" i="0" u="none" strike="noStrike" dirty="0">
                          <a:solidFill>
                            <a:srgbClr val="285087"/>
                          </a:solidFill>
                          <a:effectLst/>
                          <a:latin typeface="Ubuntu" panose="020B0504030602030204" pitchFamily="34" charset="0"/>
                        </a:rPr>
                        <a:t>Eat healthy food</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tc>
                  <a:txBody>
                    <a:bodyPr/>
                    <a:lstStyle/>
                    <a:p>
                      <a:pPr algn="ctr" fontAlgn="b">
                        <a:buNone/>
                      </a:pPr>
                      <a:r>
                        <a:rPr lang="en-GB" sz="1200" b="0" i="0" u="none" strike="noStrike">
                          <a:solidFill>
                            <a:srgbClr val="285087"/>
                          </a:solidFill>
                          <a:effectLst/>
                          <a:latin typeface="Ubuntu" panose="020B0504030602030204" pitchFamily="34" charset="0"/>
                        </a:rPr>
                        <a:t>17%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1D8"/>
                    </a:solidFill>
                  </a:tcPr>
                </a:tc>
                <a:tc>
                  <a:txBody>
                    <a:bodyPr/>
                    <a:lstStyle/>
                    <a:p>
                      <a:pPr algn="ctr" fontAlgn="b">
                        <a:buNone/>
                      </a:pPr>
                      <a:r>
                        <a:rPr lang="en-GB" sz="1200" b="0" i="0" u="none" strike="noStrike">
                          <a:solidFill>
                            <a:srgbClr val="285087"/>
                          </a:solidFill>
                          <a:effectLst/>
                          <a:latin typeface="Ubuntu" panose="020B0504030602030204" pitchFamily="34" charset="0"/>
                        </a:rPr>
                        <a:t>78%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43882"/>
                    </a:solidFill>
                  </a:tcPr>
                </a:tc>
                <a:extLst>
                  <a:ext uri="{0D108BD9-81ED-4DB2-BD59-A6C34878D82A}">
                    <a16:rowId xmlns:a16="http://schemas.microsoft.com/office/drawing/2014/main" val="1041508808"/>
                  </a:ext>
                </a:extLst>
              </a:tr>
              <a:tr h="527400">
                <a:tc>
                  <a:txBody>
                    <a:bodyPr/>
                    <a:lstStyle/>
                    <a:p>
                      <a:pPr algn="r" fontAlgn="t">
                        <a:buNone/>
                      </a:pPr>
                      <a:r>
                        <a:rPr lang="en-GB" sz="1200" b="0" i="0" u="none" strike="noStrike" dirty="0">
                          <a:solidFill>
                            <a:srgbClr val="285087"/>
                          </a:solidFill>
                          <a:effectLst/>
                          <a:latin typeface="Ubuntu" panose="020B0504030602030204" pitchFamily="34" charset="0"/>
                        </a:rPr>
                        <a:t>Live in a warm safe home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tc>
                  <a:txBody>
                    <a:bodyPr/>
                    <a:lstStyle/>
                    <a:p>
                      <a:pPr algn="ctr" fontAlgn="b">
                        <a:buNone/>
                      </a:pPr>
                      <a:r>
                        <a:rPr lang="en-GB" sz="1200" b="0" i="0" u="none" strike="noStrike">
                          <a:solidFill>
                            <a:srgbClr val="285087"/>
                          </a:solidFill>
                          <a:effectLst/>
                          <a:latin typeface="Ubuntu" panose="020B0504030602030204" pitchFamily="34" charset="0"/>
                        </a:rPr>
                        <a:t>18%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BFD7"/>
                    </a:solidFill>
                  </a:tcPr>
                </a:tc>
                <a:tc>
                  <a:txBody>
                    <a:bodyPr/>
                    <a:lstStyle/>
                    <a:p>
                      <a:pPr algn="ctr" fontAlgn="b">
                        <a:buNone/>
                      </a:pPr>
                      <a:r>
                        <a:rPr lang="en-GB" sz="1200" b="0" i="0" u="none" strike="noStrike">
                          <a:solidFill>
                            <a:srgbClr val="285087"/>
                          </a:solidFill>
                          <a:effectLst/>
                          <a:latin typeface="Ubuntu" panose="020B0504030602030204" pitchFamily="34" charset="0"/>
                        </a:rPr>
                        <a:t>77%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3B84"/>
                    </a:solidFill>
                  </a:tcPr>
                </a:tc>
                <a:extLst>
                  <a:ext uri="{0D108BD9-81ED-4DB2-BD59-A6C34878D82A}">
                    <a16:rowId xmlns:a16="http://schemas.microsoft.com/office/drawing/2014/main" val="3437270549"/>
                  </a:ext>
                </a:extLst>
              </a:tr>
              <a:tr h="527400">
                <a:tc>
                  <a:txBody>
                    <a:bodyPr/>
                    <a:lstStyle/>
                    <a:p>
                      <a:pPr algn="r" fontAlgn="b">
                        <a:buNone/>
                      </a:pPr>
                      <a:r>
                        <a:rPr lang="en-GB" sz="1200" b="0" i="0" u="none" strike="noStrike" dirty="0">
                          <a:solidFill>
                            <a:srgbClr val="285087"/>
                          </a:solidFill>
                          <a:effectLst/>
                          <a:latin typeface="Ubuntu" panose="020B0504030602030204" pitchFamily="34" charset="0"/>
                        </a:rPr>
                        <a:t>Have good physical health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tc>
                  <a:txBody>
                    <a:bodyPr/>
                    <a:lstStyle/>
                    <a:p>
                      <a:pPr algn="ctr" fontAlgn="b">
                        <a:buNone/>
                      </a:pPr>
                      <a:r>
                        <a:rPr lang="en-GB" sz="1200" b="0" i="0" u="none" strike="noStrike">
                          <a:solidFill>
                            <a:srgbClr val="285087"/>
                          </a:solidFill>
                          <a:effectLst/>
                          <a:latin typeface="Ubuntu" panose="020B0504030602030204" pitchFamily="34" charset="0"/>
                        </a:rPr>
                        <a:t>26%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ADCC"/>
                    </a:solidFill>
                  </a:tcPr>
                </a:tc>
                <a:tc>
                  <a:txBody>
                    <a:bodyPr/>
                    <a:lstStyle/>
                    <a:p>
                      <a:pPr algn="ctr" fontAlgn="b">
                        <a:buNone/>
                      </a:pPr>
                      <a:r>
                        <a:rPr lang="en-GB" sz="1200" b="0" i="0" u="none" strike="noStrike">
                          <a:solidFill>
                            <a:srgbClr val="285087"/>
                          </a:solidFill>
                          <a:effectLst/>
                          <a:latin typeface="Ubuntu" panose="020B0504030602030204" pitchFamily="34" charset="0"/>
                        </a:rPr>
                        <a:t>69%</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4D8F"/>
                    </a:solidFill>
                  </a:tcPr>
                </a:tc>
                <a:extLst>
                  <a:ext uri="{0D108BD9-81ED-4DB2-BD59-A6C34878D82A}">
                    <a16:rowId xmlns:a16="http://schemas.microsoft.com/office/drawing/2014/main" val="2717772100"/>
                  </a:ext>
                </a:extLst>
              </a:tr>
              <a:tr h="527400">
                <a:tc>
                  <a:txBody>
                    <a:bodyPr/>
                    <a:lstStyle/>
                    <a:p>
                      <a:pPr algn="r" fontAlgn="b">
                        <a:buNone/>
                      </a:pPr>
                      <a:r>
                        <a:rPr lang="en-GB" sz="1200" b="0" i="0" u="none" strike="noStrike" dirty="0">
                          <a:solidFill>
                            <a:srgbClr val="285087"/>
                          </a:solidFill>
                          <a:effectLst/>
                          <a:latin typeface="Ubuntu" panose="020B0504030602030204" pitchFamily="34" charset="0"/>
                        </a:rPr>
                        <a:t>Have good mental health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tc>
                  <a:txBody>
                    <a:bodyPr/>
                    <a:lstStyle/>
                    <a:p>
                      <a:pPr algn="ctr" fontAlgn="b">
                        <a:buNone/>
                      </a:pPr>
                      <a:r>
                        <a:rPr lang="en-GB" sz="1200" b="0" i="0" u="none" strike="noStrike">
                          <a:solidFill>
                            <a:srgbClr val="285087"/>
                          </a:solidFill>
                          <a:effectLst/>
                          <a:latin typeface="Ubuntu" panose="020B0504030602030204" pitchFamily="34" charset="0"/>
                        </a:rPr>
                        <a:t>27%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AACA"/>
                    </a:solidFill>
                  </a:tcPr>
                </a:tc>
                <a:tc>
                  <a:txBody>
                    <a:bodyPr/>
                    <a:lstStyle/>
                    <a:p>
                      <a:pPr algn="ctr" fontAlgn="b">
                        <a:buNone/>
                      </a:pPr>
                      <a:r>
                        <a:rPr lang="en-GB" sz="1200" b="0" i="0" u="none" strike="noStrike">
                          <a:solidFill>
                            <a:srgbClr val="285087"/>
                          </a:solidFill>
                          <a:effectLst/>
                          <a:latin typeface="Ubuntu" panose="020B0504030602030204" pitchFamily="34" charset="0"/>
                        </a:rPr>
                        <a:t>67%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5192"/>
                    </a:solidFill>
                  </a:tcPr>
                </a:tc>
                <a:extLst>
                  <a:ext uri="{0D108BD9-81ED-4DB2-BD59-A6C34878D82A}">
                    <a16:rowId xmlns:a16="http://schemas.microsoft.com/office/drawing/2014/main" val="2131169853"/>
                  </a:ext>
                </a:extLst>
              </a:tr>
              <a:tr h="527400">
                <a:tc>
                  <a:txBody>
                    <a:bodyPr/>
                    <a:lstStyle/>
                    <a:p>
                      <a:pPr algn="r" fontAlgn="b">
                        <a:buNone/>
                      </a:pPr>
                      <a:r>
                        <a:rPr lang="en-GB" sz="1200" b="0" i="0" u="none" strike="noStrike" dirty="0">
                          <a:solidFill>
                            <a:srgbClr val="285087"/>
                          </a:solidFill>
                          <a:effectLst/>
                          <a:latin typeface="Ubuntu" panose="020B0504030602030204" pitchFamily="34" charset="0"/>
                        </a:rPr>
                        <a:t>Attend school or training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5E5"/>
                    </a:solidFill>
                  </a:tcPr>
                </a:tc>
                <a:tc>
                  <a:txBody>
                    <a:bodyPr/>
                    <a:lstStyle/>
                    <a:p>
                      <a:pPr algn="ctr" fontAlgn="b">
                        <a:buNone/>
                      </a:pPr>
                      <a:r>
                        <a:rPr lang="en-GB" sz="1200" b="0" i="0" u="none" strike="noStrike">
                          <a:solidFill>
                            <a:srgbClr val="285087"/>
                          </a:solidFill>
                          <a:effectLst/>
                          <a:latin typeface="Ubuntu" panose="020B0504030602030204" pitchFamily="34" charset="0"/>
                        </a:rPr>
                        <a:t>39%</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90B9"/>
                    </a:solidFill>
                  </a:tcPr>
                </a:tc>
                <a:tc>
                  <a:txBody>
                    <a:bodyPr/>
                    <a:lstStyle/>
                    <a:p>
                      <a:pPr algn="ctr" fontAlgn="b">
                        <a:buNone/>
                      </a:pPr>
                      <a:r>
                        <a:rPr lang="en-GB" sz="1200" b="0" i="0" u="none" strike="noStrike">
                          <a:solidFill>
                            <a:srgbClr val="285087"/>
                          </a:solidFill>
                          <a:effectLst/>
                          <a:latin typeface="Ubuntu" panose="020B0504030602030204" pitchFamily="34" charset="0"/>
                        </a:rPr>
                        <a:t>50%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76A9"/>
                    </a:solidFill>
                  </a:tcPr>
                </a:tc>
                <a:extLst>
                  <a:ext uri="{0D108BD9-81ED-4DB2-BD59-A6C34878D82A}">
                    <a16:rowId xmlns:a16="http://schemas.microsoft.com/office/drawing/2014/main" val="1450943005"/>
                  </a:ext>
                </a:extLst>
              </a:tr>
              <a:tr h="527400">
                <a:tc>
                  <a:txBody>
                    <a:bodyPr/>
                    <a:lstStyle/>
                    <a:p>
                      <a:pPr algn="r" fontAlgn="b">
                        <a:buNone/>
                      </a:pPr>
                      <a:r>
                        <a:rPr lang="en-GB" sz="1200" b="0" i="0" u="none" strike="noStrike" dirty="0">
                          <a:solidFill>
                            <a:srgbClr val="285087"/>
                          </a:solidFill>
                          <a:effectLst/>
                          <a:latin typeface="Ubuntu" panose="020B0504030602030204" pitchFamily="34" charset="0"/>
                        </a:rPr>
                        <a:t>Access health services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12%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CDE0"/>
                    </a:solidFill>
                  </a:tcPr>
                </a:tc>
                <a:tc>
                  <a:txBody>
                    <a:bodyPr/>
                    <a:lstStyle/>
                    <a:p>
                      <a:pPr algn="ctr" fontAlgn="b">
                        <a:buNone/>
                      </a:pPr>
                      <a:r>
                        <a:rPr lang="en-GB" sz="1200" b="0" i="0" u="none" strike="noStrike">
                          <a:solidFill>
                            <a:srgbClr val="285087"/>
                          </a:solidFill>
                          <a:effectLst/>
                          <a:latin typeface="Ubuntu" panose="020B0504030602030204" pitchFamily="34" charset="0"/>
                        </a:rPr>
                        <a:t>41%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8BB7"/>
                    </a:solidFill>
                  </a:tcPr>
                </a:tc>
                <a:tc>
                  <a:txBody>
                    <a:bodyPr/>
                    <a:lstStyle/>
                    <a:p>
                      <a:pPr algn="ctr" fontAlgn="b">
                        <a:buNone/>
                      </a:pPr>
                      <a:r>
                        <a:rPr lang="en-GB" sz="1200" b="0" i="0" u="none" strike="noStrike">
                          <a:solidFill>
                            <a:srgbClr val="285087"/>
                          </a:solidFill>
                          <a:effectLst/>
                          <a:latin typeface="Ubuntu" panose="020B0504030602030204" pitchFamily="34" charset="0"/>
                        </a:rPr>
                        <a:t>45%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83B1"/>
                    </a:solidFill>
                  </a:tcPr>
                </a:tc>
                <a:extLst>
                  <a:ext uri="{0D108BD9-81ED-4DB2-BD59-A6C34878D82A}">
                    <a16:rowId xmlns:a16="http://schemas.microsoft.com/office/drawing/2014/main" val="4128274000"/>
                  </a:ext>
                </a:extLst>
              </a:tr>
              <a:tr h="527400">
                <a:tc>
                  <a:txBody>
                    <a:bodyPr/>
                    <a:lstStyle/>
                    <a:p>
                      <a:pPr algn="r" fontAlgn="b">
                        <a:buNone/>
                      </a:pPr>
                      <a:r>
                        <a:rPr lang="en-GB" sz="1200" b="0" i="0" u="none" strike="noStrike" dirty="0">
                          <a:solidFill>
                            <a:srgbClr val="285087"/>
                          </a:solidFill>
                          <a:effectLst/>
                          <a:latin typeface="Ubuntu" panose="020B0504030602030204" pitchFamily="34" charset="0"/>
                        </a:rPr>
                        <a:t>Make friends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10%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0E2"/>
                    </a:solidFill>
                  </a:tcPr>
                </a:tc>
                <a:tc>
                  <a:txBody>
                    <a:bodyPr/>
                    <a:lstStyle/>
                    <a:p>
                      <a:pPr algn="ctr" fontAlgn="b">
                        <a:buNone/>
                      </a:pPr>
                      <a:r>
                        <a:rPr lang="en-GB" sz="1200" b="0" i="0" u="none" strike="noStrike">
                          <a:solidFill>
                            <a:srgbClr val="285087"/>
                          </a:solidFill>
                          <a:effectLst/>
                          <a:latin typeface="Ubuntu" panose="020B0504030602030204" pitchFamily="34" charset="0"/>
                        </a:rPr>
                        <a:t>47%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7EAE"/>
                    </a:solidFill>
                  </a:tcPr>
                </a:tc>
                <a:tc>
                  <a:txBody>
                    <a:bodyPr/>
                    <a:lstStyle/>
                    <a:p>
                      <a:pPr algn="ctr" fontAlgn="b">
                        <a:buNone/>
                      </a:pPr>
                      <a:r>
                        <a:rPr lang="en-GB" sz="1200" b="0" i="0" u="none" strike="noStrike" dirty="0">
                          <a:solidFill>
                            <a:srgbClr val="285087"/>
                          </a:solidFill>
                          <a:effectLst/>
                          <a:latin typeface="Ubuntu" panose="020B0504030602030204" pitchFamily="34" charset="0"/>
                        </a:rPr>
                        <a:t>40%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8DB7"/>
                    </a:solidFill>
                  </a:tcPr>
                </a:tc>
                <a:extLst>
                  <a:ext uri="{0D108BD9-81ED-4DB2-BD59-A6C34878D82A}">
                    <a16:rowId xmlns:a16="http://schemas.microsoft.com/office/drawing/2014/main" val="1598754172"/>
                  </a:ext>
                </a:extLst>
              </a:tr>
            </a:tbl>
          </a:graphicData>
        </a:graphic>
      </p:graphicFrame>
      <p:sp>
        <p:nvSpPr>
          <p:cNvPr id="10" name="TextBox 9">
            <a:extLst>
              <a:ext uri="{FF2B5EF4-FFF2-40B4-BE49-F238E27FC236}">
                <a16:creationId xmlns:a16="http://schemas.microsoft.com/office/drawing/2014/main" id="{A8575265-1EFE-840D-5897-923AC7CAAC31}"/>
              </a:ext>
            </a:extLst>
          </p:cNvPr>
          <p:cNvSpPr txBox="1"/>
          <p:nvPr/>
        </p:nvSpPr>
        <p:spPr>
          <a:xfrm>
            <a:off x="221467"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for each statement: Less than or equal to 3%</a:t>
            </a:r>
          </a:p>
        </p:txBody>
      </p:sp>
    </p:spTree>
    <p:extLst>
      <p:ext uri="{BB962C8B-B14F-4D97-AF65-F5344CB8AC3E}">
        <p14:creationId xmlns:p14="http://schemas.microsoft.com/office/powerpoint/2010/main" val="1014644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A5BAD7-95A0-E2DE-B3E7-4366EC868A26}"/>
              </a:ext>
            </a:extLst>
          </p:cNvPr>
          <p:cNvSpPr/>
          <p:nvPr/>
        </p:nvSpPr>
        <p:spPr>
          <a:xfrm>
            <a:off x="5702589" y="3738052"/>
            <a:ext cx="4726926" cy="2604243"/>
          </a:xfrm>
          <a:prstGeom prst="rect">
            <a:avLst/>
          </a:prstGeom>
          <a:solidFill>
            <a:srgbClr val="FCD0E2"/>
          </a:solidFill>
          <a:ln w="12700" cap="flat" cmpd="sng" algn="ctr">
            <a:solidFill>
              <a:srgbClr val="24A2B5"/>
            </a:solidFill>
            <a:prstDash val="solid"/>
            <a:miter lim="800000"/>
          </a:ln>
          <a:effectLst/>
        </p:spPr>
        <p:txBody>
          <a:bodyPr rtlCol="0" anchor="ctr"/>
          <a:lstStyle/>
          <a:p>
            <a:pPr algn="ctr" defTabSz="986912">
              <a:defRPr/>
            </a:pPr>
            <a:endParaRPr lang="en-GB" sz="1943" kern="0">
              <a:solidFill>
                <a:prstClr val="white"/>
              </a:solidFill>
              <a:latin typeface="Ubuntu" panose="020B0504030602030204" pitchFamily="34" charset="0"/>
            </a:endParaRPr>
          </a:p>
        </p:txBody>
      </p:sp>
      <p:sp>
        <p:nvSpPr>
          <p:cNvPr id="9" name="TextBox 8">
            <a:extLst>
              <a:ext uri="{FF2B5EF4-FFF2-40B4-BE49-F238E27FC236}">
                <a16:creationId xmlns:a16="http://schemas.microsoft.com/office/drawing/2014/main" id="{34701F7D-EBD6-C2FE-47A6-863F6C20F97E}"/>
              </a:ext>
            </a:extLst>
          </p:cNvPr>
          <p:cNvSpPr txBox="1"/>
          <p:nvPr/>
        </p:nvSpPr>
        <p:spPr>
          <a:xfrm>
            <a:off x="239036" y="1622876"/>
            <a:ext cx="5014345" cy="5226446"/>
          </a:xfrm>
          <a:prstGeom prst="rect">
            <a:avLst/>
          </a:prstGeom>
          <a:noFill/>
          <a:ln>
            <a:noFill/>
          </a:ln>
        </p:spPr>
        <p:txBody>
          <a:bodyPr wrap="square" lIns="98694" tIns="49347" rIns="98694" bIns="49347" rtlCol="0" anchor="t">
            <a:spAutoFit/>
          </a:bodyPr>
          <a:lstStyle/>
          <a:p>
            <a:pPr marL="184785" indent="-184785">
              <a:lnSpc>
                <a:spcPct val="114000"/>
              </a:lnSpc>
              <a:spcAft>
                <a:spcPts val="1295"/>
              </a:spcAft>
              <a:buSzPct val="100000"/>
              <a:buFont typeface="Courier New" panose="02070309020205020404" pitchFamily="49" charset="0"/>
              <a:buChar char="o"/>
            </a:pPr>
            <a:r>
              <a:rPr lang="en-GB" sz="1295">
                <a:solidFill>
                  <a:srgbClr val="285087"/>
                </a:solidFill>
                <a:latin typeface="Ubuntu"/>
                <a:ea typeface="Verdana"/>
                <a:cs typeface="Times New Roman"/>
              </a:rPr>
              <a:t>Initial recruitment to the Time to Talk Public Health Panel (November 2022 to January 2023) was undertaken by telephone, face-to-face and social media advertising. </a:t>
            </a:r>
            <a:endParaRPr lang="en-US"/>
          </a:p>
          <a:p>
            <a:pPr marL="184785" indent="-184785">
              <a:lnSpc>
                <a:spcPct val="114000"/>
              </a:lnSpc>
              <a:spcAft>
                <a:spcPts val="1295"/>
              </a:spcAft>
              <a:buSzPct val="100000"/>
              <a:buFont typeface="Courier New" panose="02070309020205020404" pitchFamily="49" charset="0"/>
              <a:buChar char="o"/>
            </a:pPr>
            <a:r>
              <a:rPr lang="en-GB" sz="1250">
                <a:solidFill>
                  <a:srgbClr val="285087"/>
                </a:solidFill>
                <a:latin typeface="Ubuntu"/>
                <a:ea typeface="Verdana"/>
                <a:cs typeface="Times New Roman"/>
              </a:rPr>
              <a:t>Recruitment is continuous with individuals able to sign up via the </a:t>
            </a:r>
            <a:r>
              <a:rPr lang="en-GB" sz="1250" b="1" dirty="0">
                <a:solidFill>
                  <a:srgbClr val="F53F86"/>
                </a:solidFill>
                <a:latin typeface="Ubuntu"/>
                <a:ea typeface="Verdana"/>
                <a:cs typeface="Times New Roman"/>
                <a:hlinkClick r:id="rId2">
                  <a:extLst>
                    <a:ext uri="{A12FA001-AC4F-418D-AE19-62706E023703}">
                      <ahyp:hlinkClr xmlns:ahyp="http://schemas.microsoft.com/office/drawing/2018/hyperlinkcolor" val="tx"/>
                    </a:ext>
                  </a:extLst>
                </a:hlinkClick>
              </a:rPr>
              <a:t>Time to Talk Public Health Panel website</a:t>
            </a:r>
            <a:r>
              <a:rPr lang="en-GB" sz="1250" b="1" dirty="0">
                <a:solidFill>
                  <a:srgbClr val="F53F86"/>
                </a:solidFill>
                <a:latin typeface="Ubuntu"/>
                <a:ea typeface="Verdana"/>
                <a:cs typeface="Times New Roman"/>
              </a:rPr>
              <a:t> </a:t>
            </a:r>
            <a:r>
              <a:rPr lang="en-GB" sz="1250">
                <a:solidFill>
                  <a:srgbClr val="285087"/>
                </a:solidFill>
                <a:latin typeface="Ubuntu"/>
                <a:ea typeface="Verdana"/>
                <a:cs typeface="Times New Roman"/>
              </a:rPr>
              <a:t>(opens in new window) at any time. Based on initial demographic screening, individuals are either recruited directly to the panel or invited to join a waiting list if the quota for their demographic profile is full. </a:t>
            </a:r>
          </a:p>
          <a:p>
            <a:pPr marL="184785" indent="-184785">
              <a:lnSpc>
                <a:spcPct val="114000"/>
              </a:lnSpc>
              <a:spcAft>
                <a:spcPts val="1295"/>
              </a:spcAft>
              <a:buSzPct val="100000"/>
              <a:buFont typeface="Courier New" panose="02070309020205020404" pitchFamily="49" charset="0"/>
              <a:buChar char="o"/>
            </a:pPr>
            <a:r>
              <a:rPr lang="en-GB" sz="1250" dirty="0">
                <a:solidFill>
                  <a:srgbClr val="285087"/>
                </a:solidFill>
                <a:latin typeface="Ubuntu"/>
                <a:ea typeface="Verdana"/>
                <a:cs typeface="Times New Roman"/>
              </a:rPr>
              <a:t>During the delivery of each survey, additional targeted recruitment is undertaken through face-to-face interviews and social media advertising to increase sample representativeness as required. </a:t>
            </a:r>
          </a:p>
          <a:p>
            <a:pPr marL="184785" indent="-184785">
              <a:lnSpc>
                <a:spcPct val="114000"/>
              </a:lnSpc>
              <a:spcAft>
                <a:spcPts val="1295"/>
              </a:spcAft>
              <a:buSzPct val="100000"/>
              <a:buFont typeface="Courier New" panose="02070309020205020404" pitchFamily="49" charset="0"/>
              <a:buChar char="o"/>
            </a:pPr>
            <a:r>
              <a:rPr lang="en-GB" sz="1295">
                <a:solidFill>
                  <a:srgbClr val="285087"/>
                </a:solidFill>
                <a:latin typeface="Ubuntu"/>
                <a:ea typeface="Verdana"/>
                <a:cs typeface="Times New Roman"/>
              </a:rPr>
              <a:t>From April 2025, panel members have been invited to complete a survey every four months, either online or by telephone. </a:t>
            </a:r>
          </a:p>
          <a:p>
            <a:pPr marL="184785" indent="-184785">
              <a:lnSpc>
                <a:spcPct val="114000"/>
              </a:lnSpc>
              <a:spcAft>
                <a:spcPts val="1295"/>
              </a:spcAft>
              <a:buSzPct val="100000"/>
              <a:buFont typeface="Courier New" panose="02070309020205020404" pitchFamily="49" charset="0"/>
              <a:buChar char="o"/>
            </a:pPr>
            <a:r>
              <a:rPr lang="en-GB" sz="1295">
                <a:solidFill>
                  <a:srgbClr val="285087"/>
                </a:solidFill>
                <a:latin typeface="Ubuntu"/>
                <a:ea typeface="Verdana"/>
                <a:cs typeface="Times New Roman"/>
              </a:rPr>
              <a:t>The data for this survey were collected between 4</a:t>
            </a:r>
            <a:r>
              <a:rPr lang="en-GB" sz="1295" baseline="30000">
                <a:solidFill>
                  <a:srgbClr val="285087"/>
                </a:solidFill>
                <a:latin typeface="Ubuntu"/>
                <a:ea typeface="Verdana"/>
                <a:cs typeface="Times New Roman"/>
              </a:rPr>
              <a:t>th </a:t>
            </a:r>
            <a:r>
              <a:rPr lang="en-GB" sz="1295">
                <a:solidFill>
                  <a:srgbClr val="285087"/>
                </a:solidFill>
                <a:latin typeface="Ubuntu"/>
                <a:ea typeface="Verdana"/>
                <a:cs typeface="Times New Roman"/>
              </a:rPr>
              <a:t>February and 28</a:t>
            </a:r>
            <a:r>
              <a:rPr lang="en-GB" sz="1295" baseline="30000">
                <a:solidFill>
                  <a:srgbClr val="285087"/>
                </a:solidFill>
                <a:latin typeface="Ubuntu"/>
                <a:ea typeface="Verdana"/>
                <a:cs typeface="Times New Roman"/>
              </a:rPr>
              <a:t>th</a:t>
            </a:r>
            <a:r>
              <a:rPr lang="en-GB" sz="1295">
                <a:solidFill>
                  <a:srgbClr val="285087"/>
                </a:solidFill>
                <a:latin typeface="Ubuntu"/>
                <a:ea typeface="Verdana"/>
                <a:cs typeface="Times New Roman"/>
              </a:rPr>
              <a:t> February 2026.</a:t>
            </a:r>
          </a:p>
          <a:p>
            <a:pPr marL="184785" indent="-184785">
              <a:lnSpc>
                <a:spcPct val="114000"/>
              </a:lnSpc>
              <a:spcAft>
                <a:spcPts val="1295"/>
              </a:spcAft>
              <a:buSzPct val="100000"/>
              <a:buFont typeface="Courier New" panose="02070309020205020404" pitchFamily="49" charset="0"/>
              <a:buChar char="o"/>
            </a:pPr>
            <a:r>
              <a:rPr lang="en-GB" sz="1295">
                <a:solidFill>
                  <a:srgbClr val="285087"/>
                </a:solidFill>
                <a:latin typeface="Ubuntu"/>
                <a:ea typeface="Verdana"/>
                <a:cs typeface="Times New Roman"/>
              </a:rPr>
              <a:t>No financial incentives are provided for participation.</a:t>
            </a:r>
          </a:p>
        </p:txBody>
      </p:sp>
      <p:sp>
        <p:nvSpPr>
          <p:cNvPr id="10" name="TextBox 9">
            <a:extLst>
              <a:ext uri="{FF2B5EF4-FFF2-40B4-BE49-F238E27FC236}">
                <a16:creationId xmlns:a16="http://schemas.microsoft.com/office/drawing/2014/main" id="{27B4B185-5E9A-CCE1-5AF4-1190112F0E94}"/>
              </a:ext>
            </a:extLst>
          </p:cNvPr>
          <p:cNvSpPr txBox="1"/>
          <p:nvPr/>
        </p:nvSpPr>
        <p:spPr>
          <a:xfrm>
            <a:off x="5702595" y="1615696"/>
            <a:ext cx="4631561" cy="1826141"/>
          </a:xfrm>
          <a:prstGeom prst="rect">
            <a:avLst/>
          </a:prstGeom>
          <a:noFill/>
          <a:ln>
            <a:noFill/>
          </a:ln>
        </p:spPr>
        <p:txBody>
          <a:bodyPr wrap="square" rtlCol="0">
            <a:spAutoFit/>
          </a:bodyPr>
          <a:lstStyle/>
          <a:p>
            <a:pPr marL="185046" indent="-185046">
              <a:lnSpc>
                <a:spcPct val="114000"/>
              </a:lnSpc>
              <a:spcAft>
                <a:spcPts val="1295"/>
              </a:spcAft>
              <a:buSzPct val="100000"/>
              <a:buFont typeface="Courier New" panose="02070309020205020404" pitchFamily="49" charset="0"/>
              <a:buChar char="o"/>
            </a:pPr>
            <a:r>
              <a:rPr lang="en-GB" sz="1295">
                <a:solidFill>
                  <a:srgbClr val="285087"/>
                </a:solidFill>
                <a:latin typeface="Ubuntu" panose="020B0504030602030204" pitchFamily="34" charset="0"/>
                <a:ea typeface="Verdana" panose="020B0604030504040204" pitchFamily="34" charset="0"/>
                <a:cs typeface="Arial" panose="020B0604020202020204" pitchFamily="34" charset="0"/>
              </a:rPr>
              <a:t>Due to the panel being partially self-selected and focused on public health topics, the sample may be affected by bias towards residents with greater interest in public health topics and healthcare issues. This should be considered when interpreting findings. </a:t>
            </a:r>
          </a:p>
          <a:p>
            <a:pPr marL="185046" indent="-185046">
              <a:lnSpc>
                <a:spcPct val="114000"/>
              </a:lnSpc>
              <a:spcAft>
                <a:spcPts val="1295"/>
              </a:spcAft>
              <a:buSzPct val="100000"/>
              <a:buFont typeface="Courier New" panose="02070309020205020404" pitchFamily="49" charset="0"/>
              <a:buChar char="o"/>
            </a:pPr>
            <a:r>
              <a:rPr lang="en-GB" sz="1295">
                <a:solidFill>
                  <a:srgbClr val="285087"/>
                </a:solidFill>
                <a:latin typeface="Ubuntu" panose="020B0504030602030204" pitchFamily="34" charset="0"/>
                <a:ea typeface="Verdana" panose="020B0604030504040204" pitchFamily="34" charset="0"/>
                <a:cs typeface="Times New Roman" panose="02020603050405020304" pitchFamily="18" charset="0"/>
              </a:rPr>
              <a:t>Further information on the methods of the survey is provided in the Appendix. </a:t>
            </a:r>
          </a:p>
        </p:txBody>
      </p:sp>
      <p:sp>
        <p:nvSpPr>
          <p:cNvPr id="11" name="TextBox 10">
            <a:extLst>
              <a:ext uri="{FF2B5EF4-FFF2-40B4-BE49-F238E27FC236}">
                <a16:creationId xmlns:a16="http://schemas.microsoft.com/office/drawing/2014/main" id="{9961E073-0DD3-9E43-AB92-5D1EAC5BA195}"/>
              </a:ext>
            </a:extLst>
          </p:cNvPr>
          <p:cNvSpPr txBox="1"/>
          <p:nvPr/>
        </p:nvSpPr>
        <p:spPr>
          <a:xfrm>
            <a:off x="5702589" y="3813383"/>
            <a:ext cx="4726926" cy="2454533"/>
          </a:xfrm>
          <a:prstGeom prst="rect">
            <a:avLst/>
          </a:prstGeom>
          <a:noFill/>
        </p:spPr>
        <p:txBody>
          <a:bodyPr wrap="square" lIns="98694" tIns="49347" rIns="98694" bIns="49347" anchor="t">
            <a:spAutoFit/>
          </a:bodyPr>
          <a:lstStyle/>
          <a:p>
            <a:pPr marL="184785" indent="-184785">
              <a:lnSpc>
                <a:spcPct val="114000"/>
              </a:lnSpc>
              <a:spcAft>
                <a:spcPts val="1295"/>
              </a:spcAft>
              <a:buSzPct val="100000"/>
              <a:buFont typeface="Courier New" panose="02070309020205020404" pitchFamily="49" charset="0"/>
              <a:buChar char="o"/>
            </a:pPr>
            <a:r>
              <a:rPr lang="en-GB" sz="1250">
                <a:solidFill>
                  <a:srgbClr val="285087"/>
                </a:solidFill>
                <a:latin typeface="Ubuntu"/>
                <a:ea typeface="Verdana"/>
                <a:cs typeface="Times New Roman"/>
              </a:rPr>
              <a:t>A demographic breakdown of panel members who were invited to complete the survey and of the 1,656 participants who completed the survey in February 2026 is provided in the Appendix. </a:t>
            </a:r>
            <a:endParaRPr lang="en-GB" sz="1250">
              <a:solidFill>
                <a:srgbClr val="285087"/>
              </a:solidFill>
              <a:latin typeface="Ubuntu" panose="020B0504030602030204" pitchFamily="34" charset="0"/>
              <a:ea typeface="Verdana" panose="020B0604030504040204" pitchFamily="34" charset="0"/>
              <a:cs typeface="Times New Roman" panose="02020603050405020304" pitchFamily="18" charset="0"/>
            </a:endParaRPr>
          </a:p>
          <a:p>
            <a:pPr marL="184785" indent="-184785">
              <a:lnSpc>
                <a:spcPct val="114000"/>
              </a:lnSpc>
              <a:spcAft>
                <a:spcPts val="1295"/>
              </a:spcAft>
              <a:buSzPct val="100000"/>
              <a:buFont typeface="Courier New" panose="02070309020205020404" pitchFamily="49" charset="0"/>
              <a:buChar char="o"/>
            </a:pPr>
            <a:r>
              <a:rPr lang="en-US" sz="1250">
                <a:solidFill>
                  <a:srgbClr val="285087"/>
                </a:solidFill>
                <a:latin typeface="Ubuntu"/>
                <a:ea typeface="Verdana"/>
              </a:rPr>
              <a:t>Unless stated otherwise, data are weighted to reflect national population demographics by age, sex and deprivation. </a:t>
            </a:r>
            <a:endParaRPr lang="en-US" sz="1250">
              <a:solidFill>
                <a:srgbClr val="285087"/>
              </a:solidFill>
              <a:latin typeface="Ubuntu" panose="020B0504030602030204" pitchFamily="34" charset="0"/>
              <a:ea typeface="Verdana" panose="020B0604030504040204" pitchFamily="34" charset="0"/>
            </a:endParaRPr>
          </a:p>
          <a:p>
            <a:pPr marL="184785" indent="-184785">
              <a:lnSpc>
                <a:spcPct val="114000"/>
              </a:lnSpc>
              <a:spcAft>
                <a:spcPts val="1295"/>
              </a:spcAft>
              <a:buSzPct val="100000"/>
              <a:buFont typeface="Courier New" panose="02070309020205020404" pitchFamily="49" charset="0"/>
              <a:buChar char="o"/>
            </a:pPr>
            <a:r>
              <a:rPr lang="en-GB" sz="1250">
                <a:solidFill>
                  <a:srgbClr val="285087"/>
                </a:solidFill>
                <a:latin typeface="Ubuntu"/>
                <a:ea typeface="Verdana"/>
                <a:cs typeface="Times New Roman"/>
              </a:rPr>
              <a:t>Please note: percentages in this report may not total 100% due to rounding.</a:t>
            </a:r>
          </a:p>
        </p:txBody>
      </p:sp>
      <p:sp>
        <p:nvSpPr>
          <p:cNvPr id="12" name="Text Placeholder 2">
            <a:extLst>
              <a:ext uri="{FF2B5EF4-FFF2-40B4-BE49-F238E27FC236}">
                <a16:creationId xmlns:a16="http://schemas.microsoft.com/office/drawing/2014/main" id="{95ACD214-651C-9C87-5D7A-78B9904F327D}"/>
              </a:ext>
            </a:extLst>
          </p:cNvPr>
          <p:cNvSpPr>
            <a:spLocks noGrp="1"/>
          </p:cNvSpPr>
          <p:nvPr>
            <p:ph type="body" sz="quarter" idx="11"/>
          </p:nvPr>
        </p:nvSpPr>
        <p:spPr>
          <a:xfrm>
            <a:off x="7757780" y="384602"/>
            <a:ext cx="1924658" cy="286009"/>
          </a:xfrm>
        </p:spPr>
        <p:txBody>
          <a:bodyPr>
            <a:normAutofit/>
          </a:bodyPr>
          <a:lstStyle/>
          <a:p>
            <a:r>
              <a:rPr lang="en-US"/>
              <a:t>February 2026 Survey</a:t>
            </a:r>
          </a:p>
        </p:txBody>
      </p:sp>
      <p:sp>
        <p:nvSpPr>
          <p:cNvPr id="16" name="Title 1">
            <a:extLst>
              <a:ext uri="{FF2B5EF4-FFF2-40B4-BE49-F238E27FC236}">
                <a16:creationId xmlns:a16="http://schemas.microsoft.com/office/drawing/2014/main" id="{B4DDBE98-F6DA-C0D2-4889-670EFDC1A412}"/>
              </a:ext>
            </a:extLst>
          </p:cNvPr>
          <p:cNvSpPr txBox="1">
            <a:spLocks/>
          </p:cNvSpPr>
          <p:nvPr/>
        </p:nvSpPr>
        <p:spPr>
          <a:xfrm>
            <a:off x="239036" y="1144006"/>
            <a:ext cx="8870673" cy="416023"/>
          </a:xfrm>
          <a:prstGeom prst="rect">
            <a:avLst/>
          </a:prstGeom>
          <a:ln>
            <a:noFill/>
          </a:ln>
        </p:spPr>
        <p:txBody>
          <a:bodyPr anchor="b">
            <a:noAutofit/>
          </a:bodyPr>
          <a:lstStyle>
            <a:lvl1pPr algn="l" defTabSz="914400"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sz="2590"/>
              <a:t>Methodology</a:t>
            </a:r>
          </a:p>
        </p:txBody>
      </p:sp>
    </p:spTree>
    <p:extLst>
      <p:ext uri="{BB962C8B-B14F-4D97-AF65-F5344CB8AC3E}">
        <p14:creationId xmlns:p14="http://schemas.microsoft.com/office/powerpoint/2010/main" val="313222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F76E4-6ABA-637A-52D5-A521F022B798}"/>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1ADED5C1-DFC4-BDD0-0E7C-3B1B82A46D18}"/>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BE257907-5AD3-E24E-D0EA-CD742EB9B7F1}"/>
              </a:ext>
            </a:extLst>
          </p:cNvPr>
          <p:cNvSpPr txBox="1">
            <a:spLocks/>
          </p:cNvSpPr>
          <p:nvPr/>
        </p:nvSpPr>
        <p:spPr>
          <a:xfrm>
            <a:off x="210835"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Child poverty</a:t>
            </a:r>
            <a:endParaRPr lang="en-US" sz="2400"/>
          </a:p>
        </p:txBody>
      </p:sp>
      <p:sp>
        <p:nvSpPr>
          <p:cNvPr id="6" name="TextBox 5">
            <a:extLst>
              <a:ext uri="{FF2B5EF4-FFF2-40B4-BE49-F238E27FC236}">
                <a16:creationId xmlns:a16="http://schemas.microsoft.com/office/drawing/2014/main" id="{4BC6C00B-5E1E-4644-A020-7123EF3EF363}"/>
              </a:ext>
            </a:extLst>
          </p:cNvPr>
          <p:cNvSpPr txBox="1"/>
          <p:nvPr/>
        </p:nvSpPr>
        <p:spPr>
          <a:xfrm>
            <a:off x="221467" y="1636192"/>
            <a:ext cx="9560245" cy="523220"/>
          </a:xfrm>
          <a:prstGeom prst="rect">
            <a:avLst/>
          </a:prstGeom>
          <a:noFill/>
          <a:ln>
            <a:noFill/>
          </a:ln>
        </p:spPr>
        <p:txBody>
          <a:bodyPr wrap="square" rtlCol="0">
            <a:spAutoFit/>
          </a:bodyPr>
          <a:lstStyle/>
          <a:p>
            <a:pPr lvl="0">
              <a:defRPr/>
            </a:pPr>
            <a:r>
              <a:rPr lang="en-GB" sz="1400" b="1">
                <a:solidFill>
                  <a:srgbClr val="295082"/>
                </a:solidFill>
                <a:latin typeface="Ubuntu" panose="020B0504030602030204" pitchFamily="34" charset="0"/>
                <a:ea typeface="Verdana" panose="020B0604030504040204" pitchFamily="34" charset="0"/>
              </a:rPr>
              <a:t>Which of the following types of families did you already know are more likely to live in poverty?</a:t>
            </a:r>
          </a:p>
          <a:p>
            <a:pPr lvl="0">
              <a:defRPr/>
            </a:pPr>
            <a:r>
              <a:rPr lang="en-GB" sz="1400">
                <a:solidFill>
                  <a:srgbClr val="295082"/>
                </a:solidFill>
                <a:latin typeface="Ubuntu" panose="020B0504030602030204" pitchFamily="34" charset="0"/>
                <a:ea typeface="Verdana" panose="020B0604030504040204" pitchFamily="34" charset="0"/>
              </a:rPr>
              <a:t>(Select all that apply)</a:t>
            </a:r>
          </a:p>
        </p:txBody>
      </p:sp>
      <p:graphicFrame>
        <p:nvGraphicFramePr>
          <p:cNvPr id="3" name="Chart 2">
            <a:extLst>
              <a:ext uri="{FF2B5EF4-FFF2-40B4-BE49-F238E27FC236}">
                <a16:creationId xmlns:a16="http://schemas.microsoft.com/office/drawing/2014/main" id="{D0E15F52-094C-ABF5-9AEA-E3B8B11847C3}"/>
              </a:ext>
            </a:extLst>
          </p:cNvPr>
          <p:cNvGraphicFramePr>
            <a:graphicFrameLocks/>
          </p:cNvGraphicFramePr>
          <p:nvPr>
            <p:extLst>
              <p:ext uri="{D42A27DB-BD31-4B8C-83A1-F6EECF244321}">
                <p14:modId xmlns:p14="http://schemas.microsoft.com/office/powerpoint/2010/main" val="701690929"/>
              </p:ext>
            </p:extLst>
          </p:nvPr>
        </p:nvGraphicFramePr>
        <p:xfrm>
          <a:off x="309277" y="2200983"/>
          <a:ext cx="9525600" cy="45213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0244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CA7BE-3AC2-7531-F893-3000F1D83412}"/>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7F4A5188-B3FF-5098-15BA-0BC104D8DA68}"/>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05F779D6-EB26-253F-2CA8-DE067EBF4B15}"/>
              </a:ext>
            </a:extLst>
          </p:cNvPr>
          <p:cNvSpPr txBox="1">
            <a:spLocks/>
          </p:cNvSpPr>
          <p:nvPr/>
        </p:nvSpPr>
        <p:spPr>
          <a:xfrm>
            <a:off x="210835"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Child poverty</a:t>
            </a:r>
            <a:endParaRPr lang="en-US" sz="2400"/>
          </a:p>
        </p:txBody>
      </p:sp>
      <p:sp>
        <p:nvSpPr>
          <p:cNvPr id="6" name="TextBox 5">
            <a:extLst>
              <a:ext uri="{FF2B5EF4-FFF2-40B4-BE49-F238E27FC236}">
                <a16:creationId xmlns:a16="http://schemas.microsoft.com/office/drawing/2014/main" id="{5510B2C5-880B-DC78-B065-B1C2C75DA762}"/>
              </a:ext>
            </a:extLst>
          </p:cNvPr>
          <p:cNvSpPr txBox="1"/>
          <p:nvPr/>
        </p:nvSpPr>
        <p:spPr>
          <a:xfrm>
            <a:off x="221467" y="1636192"/>
            <a:ext cx="9560245" cy="312843"/>
          </a:xfrm>
          <a:prstGeom prst="rect">
            <a:avLst/>
          </a:prstGeom>
          <a:noFill/>
          <a:ln>
            <a:noFill/>
          </a:ln>
        </p:spPr>
        <p:txBody>
          <a:bodyPr wrap="square" rtlCol="0">
            <a:spAutoFit/>
          </a:bodyPr>
          <a:lstStyle/>
          <a:p>
            <a:pPr lvl="0">
              <a:defRPr/>
            </a:pPr>
            <a:r>
              <a:rPr lang="en-GB" sz="1400" b="1">
                <a:solidFill>
                  <a:srgbClr val="295082"/>
                </a:solidFill>
                <a:latin typeface="Ubuntu" panose="020B0504030602030204" pitchFamily="34" charset="0"/>
                <a:ea typeface="Verdana" panose="020B0604030504040204" pitchFamily="34" charset="0"/>
              </a:rPr>
              <a:t>How effective, if at all, do you think the following actions would be at reducing child poverty? </a:t>
            </a:r>
          </a:p>
        </p:txBody>
      </p:sp>
      <p:graphicFrame>
        <p:nvGraphicFramePr>
          <p:cNvPr id="3" name="Table 2">
            <a:extLst>
              <a:ext uri="{FF2B5EF4-FFF2-40B4-BE49-F238E27FC236}">
                <a16:creationId xmlns:a16="http://schemas.microsoft.com/office/drawing/2014/main" id="{74143035-DCA0-169F-EA25-9C5D8CCB7D42}"/>
              </a:ext>
            </a:extLst>
          </p:cNvPr>
          <p:cNvGraphicFramePr>
            <a:graphicFrameLocks noGrp="1"/>
          </p:cNvGraphicFramePr>
          <p:nvPr>
            <p:extLst>
              <p:ext uri="{D42A27DB-BD31-4B8C-83A1-F6EECF244321}">
                <p14:modId xmlns:p14="http://schemas.microsoft.com/office/powerpoint/2010/main" val="1507103037"/>
              </p:ext>
            </p:extLst>
          </p:nvPr>
        </p:nvGraphicFramePr>
        <p:xfrm>
          <a:off x="132347" y="2104389"/>
          <a:ext cx="10084643" cy="3911400"/>
        </p:xfrm>
        <a:graphic>
          <a:graphicData uri="http://schemas.openxmlformats.org/drawingml/2006/table">
            <a:tbl>
              <a:tblPr/>
              <a:tblGrid>
                <a:gridCol w="5522495">
                  <a:extLst>
                    <a:ext uri="{9D8B030D-6E8A-4147-A177-3AD203B41FA5}">
                      <a16:colId xmlns:a16="http://schemas.microsoft.com/office/drawing/2014/main" val="1118359656"/>
                    </a:ext>
                  </a:extLst>
                </a:gridCol>
                <a:gridCol w="1140537">
                  <a:extLst>
                    <a:ext uri="{9D8B030D-6E8A-4147-A177-3AD203B41FA5}">
                      <a16:colId xmlns:a16="http://schemas.microsoft.com/office/drawing/2014/main" val="1842442961"/>
                    </a:ext>
                  </a:extLst>
                </a:gridCol>
                <a:gridCol w="1140537">
                  <a:extLst>
                    <a:ext uri="{9D8B030D-6E8A-4147-A177-3AD203B41FA5}">
                      <a16:colId xmlns:a16="http://schemas.microsoft.com/office/drawing/2014/main" val="931496848"/>
                    </a:ext>
                  </a:extLst>
                </a:gridCol>
                <a:gridCol w="1140537">
                  <a:extLst>
                    <a:ext uri="{9D8B030D-6E8A-4147-A177-3AD203B41FA5}">
                      <a16:colId xmlns:a16="http://schemas.microsoft.com/office/drawing/2014/main" val="1479257487"/>
                    </a:ext>
                  </a:extLst>
                </a:gridCol>
                <a:gridCol w="1140537">
                  <a:extLst>
                    <a:ext uri="{9D8B030D-6E8A-4147-A177-3AD203B41FA5}">
                      <a16:colId xmlns:a16="http://schemas.microsoft.com/office/drawing/2014/main" val="2654676388"/>
                    </a:ext>
                  </a:extLst>
                </a:gridCol>
              </a:tblGrid>
              <a:tr h="488925">
                <a:tc>
                  <a:txBody>
                    <a:bodyPr/>
                    <a:lstStyle/>
                    <a:p>
                      <a:pPr algn="r" fontAlgn="b">
                        <a:buNone/>
                      </a:pPr>
                      <a:endParaRPr lang="en-GB" sz="1200" b="0" i="0" u="none" strike="noStrike">
                        <a:solidFill>
                          <a:srgbClr val="285087"/>
                        </a:solidFill>
                        <a:effectLst/>
                        <a:latin typeface="Ubuntu" panose="020B0504030602030204" pitchFamily="34" charset="0"/>
                      </a:endParaRPr>
                    </a:p>
                  </a:txBody>
                  <a:tcPr anchor="ctr">
                    <a:lnL w="38100">
                      <a:solidFill>
                        <a:schemeClr val="bg1"/>
                      </a:solidFill>
                    </a:lnL>
                    <a:lnR w="38100" cap="flat" cmpd="sng" algn="ctr">
                      <a:solidFill>
                        <a:schemeClr val="bg1"/>
                      </a:solidFill>
                      <a:prstDash val="solid"/>
                      <a:round/>
                      <a:headEnd type="none" w="med" len="med"/>
                      <a:tailEnd type="none" w="med" len="med"/>
                    </a:lnR>
                    <a:lnT w="38100">
                      <a:solidFill>
                        <a:schemeClr val="bg1"/>
                      </a:solidFill>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Not at all effective</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Moderately effective</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Very </a:t>
                      </a:r>
                    </a:p>
                    <a:p>
                      <a:pPr algn="ctr" fontAlgn="ctr">
                        <a:buNone/>
                      </a:pPr>
                      <a:r>
                        <a:rPr lang="en-GB" sz="1200" b="0" i="0" u="none" strike="noStrike">
                          <a:solidFill>
                            <a:srgbClr val="285087"/>
                          </a:solidFill>
                          <a:effectLst/>
                          <a:latin typeface="Ubuntu" panose="020B0504030602030204" pitchFamily="34" charset="0"/>
                        </a:rPr>
                        <a:t>effective</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Don’t </a:t>
                      </a:r>
                    </a:p>
                    <a:p>
                      <a:pPr algn="ctr" fontAlgn="ctr">
                        <a:buNone/>
                      </a:pPr>
                      <a:r>
                        <a:rPr lang="en-GB" sz="1200" b="0" i="0" u="none" strike="noStrike">
                          <a:solidFill>
                            <a:srgbClr val="285087"/>
                          </a:solidFill>
                          <a:effectLst/>
                          <a:latin typeface="Ubuntu" panose="020B0504030602030204" pitchFamily="34" charset="0"/>
                        </a:rPr>
                        <a:t>know</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27695533"/>
                  </a:ext>
                </a:extLst>
              </a:tr>
              <a:tr h="488925">
                <a:tc>
                  <a:txBody>
                    <a:bodyPr/>
                    <a:lstStyle/>
                    <a:p>
                      <a:pPr algn="r" fontAlgn="b">
                        <a:buNone/>
                      </a:pPr>
                      <a:r>
                        <a:rPr lang="en-GB" sz="1200" b="0" i="0" u="none" strike="noStrike" dirty="0">
                          <a:solidFill>
                            <a:srgbClr val="285087"/>
                          </a:solidFill>
                          <a:effectLst/>
                          <a:latin typeface="Ubuntu" panose="020B0504030602030204" pitchFamily="34" charset="0"/>
                        </a:rPr>
                        <a:t>Improving housing affordability and quality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DEA"/>
                    </a:solidFill>
                  </a:tcPr>
                </a:tc>
                <a:tc>
                  <a:txBody>
                    <a:bodyPr/>
                    <a:lstStyle/>
                    <a:p>
                      <a:pPr algn="ctr" fontAlgn="b">
                        <a:buNone/>
                      </a:pPr>
                      <a:r>
                        <a:rPr lang="en-GB" sz="1200" b="0" i="0" u="none" strike="noStrike">
                          <a:solidFill>
                            <a:srgbClr val="285087"/>
                          </a:solidFill>
                          <a:effectLst/>
                          <a:latin typeface="Ubuntu" panose="020B0504030602030204" pitchFamily="34" charset="0"/>
                        </a:rPr>
                        <a:t>19%</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B7D2"/>
                    </a:solidFill>
                  </a:tcPr>
                </a:tc>
                <a:tc>
                  <a:txBody>
                    <a:bodyPr/>
                    <a:lstStyle/>
                    <a:p>
                      <a:pPr algn="ctr" fontAlgn="b">
                        <a:buNone/>
                      </a:pPr>
                      <a:r>
                        <a:rPr lang="en-GB" sz="1200" b="0" i="0" u="none" strike="noStrike">
                          <a:solidFill>
                            <a:srgbClr val="285087"/>
                          </a:solidFill>
                          <a:effectLst/>
                          <a:latin typeface="Ubuntu" panose="020B0504030602030204" pitchFamily="34" charset="0"/>
                        </a:rPr>
                        <a:t>75%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43882"/>
                    </a:solid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extLst>
                  <a:ext uri="{0D108BD9-81ED-4DB2-BD59-A6C34878D82A}">
                    <a16:rowId xmlns:a16="http://schemas.microsoft.com/office/drawing/2014/main" val="3493279453"/>
                  </a:ext>
                </a:extLst>
              </a:tr>
              <a:tr h="488925">
                <a:tc>
                  <a:txBody>
                    <a:bodyPr/>
                    <a:lstStyle/>
                    <a:p>
                      <a:pPr algn="r" fontAlgn="b">
                        <a:buNone/>
                      </a:pPr>
                      <a:r>
                        <a:rPr lang="en-GB" sz="1200" b="0" i="0" u="none" strike="noStrike" dirty="0">
                          <a:solidFill>
                            <a:srgbClr val="285087"/>
                          </a:solidFill>
                          <a:effectLst/>
                          <a:latin typeface="Ubuntu" panose="020B0504030602030204" pitchFamily="34" charset="0"/>
                        </a:rPr>
                        <a:t>Improving access to secure jobs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EEB"/>
                    </a:solidFill>
                  </a:tcPr>
                </a:tc>
                <a:tc>
                  <a:txBody>
                    <a:bodyPr/>
                    <a:lstStyle/>
                    <a:p>
                      <a:pPr algn="ctr" fontAlgn="b">
                        <a:buNone/>
                      </a:pPr>
                      <a:r>
                        <a:rPr lang="en-GB" sz="1200" b="0" i="0" u="none" strike="noStrike">
                          <a:solidFill>
                            <a:srgbClr val="285087"/>
                          </a:solidFill>
                          <a:effectLst/>
                          <a:latin typeface="Ubuntu" panose="020B0504030602030204" pitchFamily="34" charset="0"/>
                        </a:rPr>
                        <a:t>21%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B3CF"/>
                    </a:solidFill>
                  </a:tcPr>
                </a:tc>
                <a:tc>
                  <a:txBody>
                    <a:bodyPr/>
                    <a:lstStyle/>
                    <a:p>
                      <a:pPr algn="ctr" fontAlgn="b">
                        <a:buNone/>
                      </a:pPr>
                      <a:r>
                        <a:rPr lang="en-GB" sz="1200" b="0" i="0" u="none" strike="noStrike">
                          <a:solidFill>
                            <a:srgbClr val="285087"/>
                          </a:solidFill>
                          <a:effectLst/>
                          <a:latin typeface="Ubuntu" panose="020B0504030602030204" pitchFamily="34" charset="0"/>
                        </a:rPr>
                        <a:t>73%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3D86"/>
                    </a:solid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DEA"/>
                    </a:solidFill>
                  </a:tcPr>
                </a:tc>
                <a:extLst>
                  <a:ext uri="{0D108BD9-81ED-4DB2-BD59-A6C34878D82A}">
                    <a16:rowId xmlns:a16="http://schemas.microsoft.com/office/drawing/2014/main" val="2124225464"/>
                  </a:ext>
                </a:extLst>
              </a:tr>
              <a:tr h="488925">
                <a:tc>
                  <a:txBody>
                    <a:bodyPr/>
                    <a:lstStyle/>
                    <a:p>
                      <a:pPr algn="r" fontAlgn="b">
                        <a:buNone/>
                      </a:pPr>
                      <a:r>
                        <a:rPr lang="en-GB" sz="1200" b="0" i="0" u="none" strike="noStrike" dirty="0">
                          <a:solidFill>
                            <a:srgbClr val="285087"/>
                          </a:solidFill>
                          <a:effectLst/>
                          <a:latin typeface="Ubuntu" panose="020B0504030602030204" pitchFamily="34" charset="0"/>
                        </a:rPr>
                        <a:t>Making childcare more affordable and accessible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BE9"/>
                    </a:solidFill>
                  </a:tcPr>
                </a:tc>
                <a:tc>
                  <a:txBody>
                    <a:bodyPr/>
                    <a:lstStyle/>
                    <a:p>
                      <a:pPr algn="ctr" fontAlgn="b">
                        <a:buNone/>
                      </a:pPr>
                      <a:r>
                        <a:rPr lang="en-GB" sz="1200" b="0" i="0" u="none" strike="noStrike">
                          <a:solidFill>
                            <a:srgbClr val="285087"/>
                          </a:solidFill>
                          <a:effectLst/>
                          <a:latin typeface="Ubuntu" panose="020B0504030602030204" pitchFamily="34" charset="0"/>
                        </a:rPr>
                        <a:t>23%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B0CE"/>
                    </a:solidFill>
                  </a:tcPr>
                </a:tc>
                <a:tc>
                  <a:txBody>
                    <a:bodyPr/>
                    <a:lstStyle/>
                    <a:p>
                      <a:pPr algn="ctr" fontAlgn="b">
                        <a:buNone/>
                      </a:pPr>
                      <a:r>
                        <a:rPr lang="en-GB" sz="1200" b="0" i="0" u="none" strike="noStrike">
                          <a:solidFill>
                            <a:srgbClr val="285087"/>
                          </a:solidFill>
                          <a:effectLst/>
                          <a:latin typeface="Ubuntu" panose="020B0504030602030204" pitchFamily="34" charset="0"/>
                        </a:rPr>
                        <a:t>70%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4489"/>
                    </a:solid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EEA"/>
                    </a:solidFill>
                  </a:tcPr>
                </a:tc>
                <a:extLst>
                  <a:ext uri="{0D108BD9-81ED-4DB2-BD59-A6C34878D82A}">
                    <a16:rowId xmlns:a16="http://schemas.microsoft.com/office/drawing/2014/main" val="2383138484"/>
                  </a:ext>
                </a:extLst>
              </a:tr>
              <a:tr h="488925">
                <a:tc>
                  <a:txBody>
                    <a:bodyPr/>
                    <a:lstStyle/>
                    <a:p>
                      <a:pPr algn="r" fontAlgn="t">
                        <a:buNone/>
                      </a:pPr>
                      <a:r>
                        <a:rPr lang="en-GB" sz="1200" b="0" i="0" u="none" strike="noStrike" dirty="0">
                          <a:solidFill>
                            <a:srgbClr val="285087"/>
                          </a:solidFill>
                          <a:effectLst/>
                          <a:latin typeface="Ubuntu" panose="020B0504030602030204" pitchFamily="34" charset="0"/>
                        </a:rPr>
                        <a:t>Government helping to reduce the cost of gas and electricity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BE9"/>
                    </a:solidFill>
                  </a:tcPr>
                </a:tc>
                <a:tc>
                  <a:txBody>
                    <a:bodyPr/>
                    <a:lstStyle/>
                    <a:p>
                      <a:pPr algn="ctr" fontAlgn="b">
                        <a:buNone/>
                      </a:pPr>
                      <a:r>
                        <a:rPr lang="en-GB" sz="1200" b="0" i="0" u="none" strike="noStrike">
                          <a:solidFill>
                            <a:srgbClr val="285087"/>
                          </a:solidFill>
                          <a:effectLst/>
                          <a:latin typeface="Ubuntu" panose="020B0504030602030204" pitchFamily="34" charset="0"/>
                        </a:rPr>
                        <a:t>23%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AECD"/>
                    </a:solidFill>
                  </a:tcPr>
                </a:tc>
                <a:tc>
                  <a:txBody>
                    <a:bodyPr/>
                    <a:lstStyle/>
                    <a:p>
                      <a:pPr algn="ctr" fontAlgn="b">
                        <a:buNone/>
                      </a:pPr>
                      <a:r>
                        <a:rPr lang="en-GB" sz="1200" b="0" i="0" u="none" strike="noStrike">
                          <a:solidFill>
                            <a:srgbClr val="285087"/>
                          </a:solidFill>
                          <a:effectLst/>
                          <a:latin typeface="Ubuntu" panose="020B0504030602030204" pitchFamily="34" charset="0"/>
                        </a:rPr>
                        <a:t>70%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448A"/>
                    </a:solid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extLst>
                  <a:ext uri="{0D108BD9-81ED-4DB2-BD59-A6C34878D82A}">
                    <a16:rowId xmlns:a16="http://schemas.microsoft.com/office/drawing/2014/main" val="2802738219"/>
                  </a:ext>
                </a:extLst>
              </a:tr>
              <a:tr h="488925">
                <a:tc>
                  <a:txBody>
                    <a:bodyPr/>
                    <a:lstStyle/>
                    <a:p>
                      <a:pPr algn="r" fontAlgn="b">
                        <a:buNone/>
                      </a:pPr>
                      <a:r>
                        <a:rPr lang="en-GB" sz="1200" b="0" i="0" u="none" strike="noStrike" dirty="0">
                          <a:solidFill>
                            <a:srgbClr val="285087"/>
                          </a:solidFill>
                          <a:effectLst/>
                          <a:latin typeface="Ubuntu" panose="020B0504030602030204" pitchFamily="34" charset="0"/>
                        </a:rPr>
                        <a:t>Making free school meals available to all secondary school pupils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3E4"/>
                    </a:solidFill>
                  </a:tcPr>
                </a:tc>
                <a:tc>
                  <a:txBody>
                    <a:bodyPr/>
                    <a:lstStyle/>
                    <a:p>
                      <a:pPr algn="ctr" fontAlgn="b">
                        <a:buNone/>
                      </a:pPr>
                      <a:r>
                        <a:rPr lang="en-GB" sz="1200" b="0" i="0" u="none" strike="noStrike">
                          <a:solidFill>
                            <a:srgbClr val="285087"/>
                          </a:solidFill>
                          <a:effectLst/>
                          <a:latin typeface="Ubuntu" panose="020B0504030602030204" pitchFamily="34" charset="0"/>
                        </a:rPr>
                        <a:t>28%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A5C7"/>
                    </a:solidFill>
                  </a:tcPr>
                </a:tc>
                <a:tc>
                  <a:txBody>
                    <a:bodyPr/>
                    <a:lstStyle/>
                    <a:p>
                      <a:pPr algn="ctr" fontAlgn="b">
                        <a:buNone/>
                      </a:pPr>
                      <a:r>
                        <a:rPr lang="en-GB" sz="1200" b="0" i="0" u="none" strike="noStrike">
                          <a:solidFill>
                            <a:srgbClr val="285087"/>
                          </a:solidFill>
                          <a:effectLst/>
                          <a:latin typeface="Ubuntu" panose="020B0504030602030204" pitchFamily="34" charset="0"/>
                        </a:rPr>
                        <a:t>62%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5796"/>
                    </a:solid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DEA"/>
                    </a:solidFill>
                  </a:tcPr>
                </a:tc>
                <a:extLst>
                  <a:ext uri="{0D108BD9-81ED-4DB2-BD59-A6C34878D82A}">
                    <a16:rowId xmlns:a16="http://schemas.microsoft.com/office/drawing/2014/main" val="2622798723"/>
                  </a:ext>
                </a:extLst>
              </a:tr>
              <a:tr h="488925">
                <a:tc>
                  <a:txBody>
                    <a:bodyPr/>
                    <a:lstStyle/>
                    <a:p>
                      <a:pPr algn="r" fontAlgn="b">
                        <a:buNone/>
                      </a:pPr>
                      <a:r>
                        <a:rPr lang="en-GB" sz="1200" b="0" i="0" u="none" strike="noStrike" dirty="0">
                          <a:solidFill>
                            <a:srgbClr val="285087"/>
                          </a:solidFill>
                          <a:effectLst/>
                          <a:latin typeface="Ubuntu" panose="020B0504030602030204" pitchFamily="34" charset="0"/>
                        </a:rPr>
                        <a:t>Supporting parents to access education and training for employment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AE8"/>
                    </a:solidFill>
                  </a:tcPr>
                </a:tc>
                <a:tc>
                  <a:txBody>
                    <a:bodyPr/>
                    <a:lstStyle/>
                    <a:p>
                      <a:pPr algn="ctr" fontAlgn="b">
                        <a:buNone/>
                      </a:pPr>
                      <a:r>
                        <a:rPr lang="en-GB" sz="1200" b="0" i="0" u="none" strike="noStrike">
                          <a:solidFill>
                            <a:srgbClr val="285087"/>
                          </a:solidFill>
                          <a:effectLst/>
                          <a:latin typeface="Ubuntu" panose="020B0504030602030204" pitchFamily="34" charset="0"/>
                        </a:rPr>
                        <a:t>32%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9CC1"/>
                    </a:solidFill>
                  </a:tcPr>
                </a:tc>
                <a:tc>
                  <a:txBody>
                    <a:bodyPr/>
                    <a:lstStyle/>
                    <a:p>
                      <a:pPr algn="ctr" fontAlgn="b">
                        <a:buNone/>
                      </a:pPr>
                      <a:r>
                        <a:rPr lang="en-GB" sz="1200" b="0" i="0" u="none" strike="noStrike">
                          <a:solidFill>
                            <a:srgbClr val="285087"/>
                          </a:solidFill>
                          <a:effectLst/>
                          <a:latin typeface="Ubuntu" panose="020B0504030602030204" pitchFamily="34" charset="0"/>
                        </a:rPr>
                        <a:t>61%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5897"/>
                    </a:solid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DEA"/>
                    </a:solidFill>
                  </a:tcPr>
                </a:tc>
                <a:extLst>
                  <a:ext uri="{0D108BD9-81ED-4DB2-BD59-A6C34878D82A}">
                    <a16:rowId xmlns:a16="http://schemas.microsoft.com/office/drawing/2014/main" val="2770755582"/>
                  </a:ext>
                </a:extLst>
              </a:tr>
              <a:tr h="488925">
                <a:tc>
                  <a:txBody>
                    <a:bodyPr/>
                    <a:lstStyle/>
                    <a:p>
                      <a:pPr algn="r" fontAlgn="b">
                        <a:buNone/>
                      </a:pPr>
                      <a:r>
                        <a:rPr lang="en-GB" sz="1200" b="0" i="0" u="none" strike="noStrike" dirty="0">
                          <a:solidFill>
                            <a:srgbClr val="285087"/>
                          </a:solidFill>
                          <a:effectLst/>
                          <a:latin typeface="Ubuntu" panose="020B0504030602030204" pitchFamily="34" charset="0"/>
                        </a:rPr>
                        <a:t>Increasing household income (e.g. benefits, tax credits)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12%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9DD"/>
                    </a:solidFill>
                  </a:tcPr>
                </a:tc>
                <a:tc>
                  <a:txBody>
                    <a:bodyPr/>
                    <a:lstStyle/>
                    <a:p>
                      <a:pPr algn="ctr" fontAlgn="b">
                        <a:buNone/>
                      </a:pPr>
                      <a:r>
                        <a:rPr lang="en-GB" sz="1200" b="0" i="0" u="none" strike="noStrike">
                          <a:solidFill>
                            <a:srgbClr val="285087"/>
                          </a:solidFill>
                          <a:effectLst/>
                          <a:latin typeface="Ubuntu" panose="020B0504030602030204" pitchFamily="34" charset="0"/>
                        </a:rPr>
                        <a:t>31%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9CC1"/>
                    </a:solidFill>
                  </a:tcPr>
                </a:tc>
                <a:tc>
                  <a:txBody>
                    <a:bodyPr/>
                    <a:lstStyle/>
                    <a:p>
                      <a:pPr algn="ctr" fontAlgn="b">
                        <a:buNone/>
                      </a:pPr>
                      <a:r>
                        <a:rPr lang="en-GB" sz="1200" b="0" i="0" u="none" strike="noStrike">
                          <a:solidFill>
                            <a:srgbClr val="285087"/>
                          </a:solidFill>
                          <a:effectLst/>
                          <a:latin typeface="Ubuntu" panose="020B0504030602030204" pitchFamily="34" charset="0"/>
                        </a:rPr>
                        <a:t>51%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6FA5"/>
                    </a:solidFill>
                  </a:tcPr>
                </a:tc>
                <a:tc>
                  <a:txBody>
                    <a:bodyPr/>
                    <a:lstStyle/>
                    <a:p>
                      <a:pPr algn="ctr" fontAlgn="b">
                        <a:buNone/>
                      </a:pPr>
                      <a:r>
                        <a:rPr lang="en-GB" sz="1200" b="0" i="0" u="none" strike="noStrike" dirty="0">
                          <a:solidFill>
                            <a:srgbClr val="285087"/>
                          </a:solidFill>
                          <a:effectLst/>
                          <a:latin typeface="Ubuntu" panose="020B0504030602030204" pitchFamily="34"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AE8"/>
                    </a:solidFill>
                  </a:tcPr>
                </a:tc>
                <a:extLst>
                  <a:ext uri="{0D108BD9-81ED-4DB2-BD59-A6C34878D82A}">
                    <a16:rowId xmlns:a16="http://schemas.microsoft.com/office/drawing/2014/main" val="1049966558"/>
                  </a:ext>
                </a:extLst>
              </a:tr>
            </a:tbl>
          </a:graphicData>
        </a:graphic>
      </p:graphicFrame>
      <p:sp>
        <p:nvSpPr>
          <p:cNvPr id="4" name="TextBox 6">
            <a:extLst>
              <a:ext uri="{FF2B5EF4-FFF2-40B4-BE49-F238E27FC236}">
                <a16:creationId xmlns:a16="http://schemas.microsoft.com/office/drawing/2014/main" id="{7A86CE75-A182-C397-3FA0-35EDD2D9BE95}"/>
              </a:ext>
            </a:extLst>
          </p:cNvPr>
          <p:cNvSpPr txBox="1"/>
          <p:nvPr/>
        </p:nvSpPr>
        <p:spPr>
          <a:xfrm>
            <a:off x="220178" y="6555805"/>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for each statement:  Less than or equal to 2%</a:t>
            </a:r>
          </a:p>
        </p:txBody>
      </p:sp>
    </p:spTree>
    <p:extLst>
      <p:ext uri="{BB962C8B-B14F-4D97-AF65-F5344CB8AC3E}">
        <p14:creationId xmlns:p14="http://schemas.microsoft.com/office/powerpoint/2010/main" val="3489510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04B32-4275-7BBA-FF12-FC572285C2D5}"/>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291164D6-4333-C0F4-A3FC-6B69532902D2}"/>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72ADDE73-3E20-A29F-400A-47B32E848CD2}"/>
              </a:ext>
            </a:extLst>
          </p:cNvPr>
          <p:cNvSpPr txBox="1">
            <a:spLocks/>
          </p:cNvSpPr>
          <p:nvPr/>
        </p:nvSpPr>
        <p:spPr>
          <a:xfrm>
            <a:off x="210835"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Child poverty</a:t>
            </a:r>
            <a:endParaRPr lang="en-US" sz="2400"/>
          </a:p>
        </p:txBody>
      </p:sp>
      <p:graphicFrame>
        <p:nvGraphicFramePr>
          <p:cNvPr id="3" name="Chart 2">
            <a:extLst>
              <a:ext uri="{FF2B5EF4-FFF2-40B4-BE49-F238E27FC236}">
                <a16:creationId xmlns:a16="http://schemas.microsoft.com/office/drawing/2014/main" id="{53BC20C5-F286-9CB9-C05B-35EEFFD21B25}"/>
              </a:ext>
            </a:extLst>
          </p:cNvPr>
          <p:cNvGraphicFramePr>
            <a:graphicFrameLocks/>
          </p:cNvGraphicFramePr>
          <p:nvPr>
            <p:extLst>
              <p:ext uri="{D42A27DB-BD31-4B8C-83A1-F6EECF244321}">
                <p14:modId xmlns:p14="http://schemas.microsoft.com/office/powerpoint/2010/main" val="1264794142"/>
              </p:ext>
            </p:extLst>
          </p:nvPr>
        </p:nvGraphicFramePr>
        <p:xfrm>
          <a:off x="583106" y="2085837"/>
          <a:ext cx="9525600" cy="476702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BD7B85C-C7A0-53AA-AD19-5CF9181C72ED}"/>
              </a:ext>
            </a:extLst>
          </p:cNvPr>
          <p:cNvSpPr txBox="1"/>
          <p:nvPr/>
        </p:nvSpPr>
        <p:spPr>
          <a:xfrm>
            <a:off x="221467" y="1636192"/>
            <a:ext cx="9560245" cy="312843"/>
          </a:xfrm>
          <a:prstGeom prst="rect">
            <a:avLst/>
          </a:prstGeom>
          <a:noFill/>
          <a:ln>
            <a:noFill/>
          </a:ln>
        </p:spPr>
        <p:txBody>
          <a:bodyPr wrap="square" rtlCol="0">
            <a:spAutoFit/>
          </a:bodyPr>
          <a:lstStyle/>
          <a:p>
            <a:pPr lvl="0">
              <a:defRPr/>
            </a:pPr>
            <a:r>
              <a:rPr lang="en-GB" sz="1400" b="1">
                <a:solidFill>
                  <a:srgbClr val="295082"/>
                </a:solidFill>
                <a:latin typeface="Ubuntu" panose="020B0504030602030204" pitchFamily="34" charset="0"/>
                <a:ea typeface="Verdana" panose="020B0604030504040204" pitchFamily="34" charset="0"/>
              </a:rPr>
              <a:t>Which of the following do you think would be more effective in reducing child poverty? </a:t>
            </a:r>
          </a:p>
        </p:txBody>
      </p:sp>
    </p:spTree>
    <p:extLst>
      <p:ext uri="{BB962C8B-B14F-4D97-AF65-F5344CB8AC3E}">
        <p14:creationId xmlns:p14="http://schemas.microsoft.com/office/powerpoint/2010/main" val="3724631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34235-8FA0-F489-2AF0-A806BC37841D}"/>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9FA4D2D8-02BD-7557-FCC0-B1A018CBFAF5}"/>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F6CAA0A1-4E6C-3A89-967B-D36E2FD4B295}"/>
              </a:ext>
            </a:extLst>
          </p:cNvPr>
          <p:cNvSpPr txBox="1">
            <a:spLocks/>
          </p:cNvSpPr>
          <p:nvPr/>
        </p:nvSpPr>
        <p:spPr>
          <a:xfrm>
            <a:off x="210835"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Child poverty</a:t>
            </a:r>
            <a:endParaRPr lang="en-US" sz="2400"/>
          </a:p>
        </p:txBody>
      </p:sp>
      <p:sp>
        <p:nvSpPr>
          <p:cNvPr id="6" name="TextBox 5">
            <a:extLst>
              <a:ext uri="{FF2B5EF4-FFF2-40B4-BE49-F238E27FC236}">
                <a16:creationId xmlns:a16="http://schemas.microsoft.com/office/drawing/2014/main" id="{C155049F-D7CA-84D1-A3D9-21B306DCF1F5}"/>
              </a:ext>
            </a:extLst>
          </p:cNvPr>
          <p:cNvSpPr txBox="1"/>
          <p:nvPr/>
        </p:nvSpPr>
        <p:spPr>
          <a:xfrm>
            <a:off x="221467" y="1636192"/>
            <a:ext cx="9560245" cy="523220"/>
          </a:xfrm>
          <a:prstGeom prst="rect">
            <a:avLst/>
          </a:prstGeom>
          <a:noFill/>
          <a:ln>
            <a:noFill/>
          </a:ln>
        </p:spPr>
        <p:txBody>
          <a:bodyPr wrap="square" rtlCol="0">
            <a:spAutoFit/>
          </a:bodyPr>
          <a:lstStyle/>
          <a:p>
            <a:pPr lvl="0">
              <a:defRPr/>
            </a:pPr>
            <a:r>
              <a:rPr lang="en-GB" sz="1400" b="1">
                <a:solidFill>
                  <a:srgbClr val="295082"/>
                </a:solidFill>
                <a:latin typeface="Ubuntu" panose="020B0504030602030204" pitchFamily="34" charset="0"/>
                <a:ea typeface="Verdana" panose="020B0604030504040204" pitchFamily="34" charset="0"/>
              </a:rPr>
              <a:t>How much of a priority do you think the following areas should be for a government in Wales to reduce child poverty? </a:t>
            </a:r>
          </a:p>
        </p:txBody>
      </p:sp>
      <p:graphicFrame>
        <p:nvGraphicFramePr>
          <p:cNvPr id="3" name="Table 2">
            <a:extLst>
              <a:ext uri="{FF2B5EF4-FFF2-40B4-BE49-F238E27FC236}">
                <a16:creationId xmlns:a16="http://schemas.microsoft.com/office/drawing/2014/main" id="{1196312C-1550-F989-068D-BD2BD6D1AE38}"/>
              </a:ext>
            </a:extLst>
          </p:cNvPr>
          <p:cNvGraphicFramePr>
            <a:graphicFrameLocks noGrp="1"/>
          </p:cNvGraphicFramePr>
          <p:nvPr>
            <p:extLst>
              <p:ext uri="{D42A27DB-BD31-4B8C-83A1-F6EECF244321}">
                <p14:modId xmlns:p14="http://schemas.microsoft.com/office/powerpoint/2010/main" val="2087139592"/>
              </p:ext>
            </p:extLst>
          </p:nvPr>
        </p:nvGraphicFramePr>
        <p:xfrm>
          <a:off x="691390" y="2159412"/>
          <a:ext cx="9525599" cy="4254480"/>
        </p:xfrm>
        <a:graphic>
          <a:graphicData uri="http://schemas.openxmlformats.org/drawingml/2006/table">
            <a:tbl>
              <a:tblPr/>
              <a:tblGrid>
                <a:gridCol w="4458127">
                  <a:extLst>
                    <a:ext uri="{9D8B030D-6E8A-4147-A177-3AD203B41FA5}">
                      <a16:colId xmlns:a16="http://schemas.microsoft.com/office/drawing/2014/main" val="2478860505"/>
                    </a:ext>
                  </a:extLst>
                </a:gridCol>
                <a:gridCol w="1266868">
                  <a:extLst>
                    <a:ext uri="{9D8B030D-6E8A-4147-A177-3AD203B41FA5}">
                      <a16:colId xmlns:a16="http://schemas.microsoft.com/office/drawing/2014/main" val="2742788236"/>
                    </a:ext>
                  </a:extLst>
                </a:gridCol>
                <a:gridCol w="1266868">
                  <a:extLst>
                    <a:ext uri="{9D8B030D-6E8A-4147-A177-3AD203B41FA5}">
                      <a16:colId xmlns:a16="http://schemas.microsoft.com/office/drawing/2014/main" val="851309251"/>
                    </a:ext>
                  </a:extLst>
                </a:gridCol>
                <a:gridCol w="1266868">
                  <a:extLst>
                    <a:ext uri="{9D8B030D-6E8A-4147-A177-3AD203B41FA5}">
                      <a16:colId xmlns:a16="http://schemas.microsoft.com/office/drawing/2014/main" val="672460905"/>
                    </a:ext>
                  </a:extLst>
                </a:gridCol>
                <a:gridCol w="1266868">
                  <a:extLst>
                    <a:ext uri="{9D8B030D-6E8A-4147-A177-3AD203B41FA5}">
                      <a16:colId xmlns:a16="http://schemas.microsoft.com/office/drawing/2014/main" val="1589411804"/>
                    </a:ext>
                  </a:extLst>
                </a:gridCol>
              </a:tblGrid>
              <a:tr h="421920">
                <a:tc>
                  <a:txBody>
                    <a:bodyPr/>
                    <a:lstStyle/>
                    <a:p>
                      <a:pPr algn="l" fontAlgn="b">
                        <a:buNone/>
                      </a:pPr>
                      <a:endParaRPr lang="en-GB" sz="1200" b="0" i="0" u="none" strike="noStrike">
                        <a:solidFill>
                          <a:srgbClr val="285087"/>
                        </a:solidFill>
                        <a:effectLst/>
                        <a:latin typeface="Ubuntu" panose="020B0504030602030204" pitchFamily="34" charset="0"/>
                      </a:endParaRPr>
                    </a:p>
                  </a:txBody>
                  <a:tcPr anchor="b">
                    <a:lnL w="38100">
                      <a:solidFill>
                        <a:schemeClr val="bg1"/>
                      </a:solidFill>
                    </a:lnL>
                    <a:lnR w="38100" cap="flat" cmpd="sng" algn="ctr">
                      <a:solidFill>
                        <a:schemeClr val="bg1"/>
                      </a:solidFill>
                      <a:prstDash val="solid"/>
                      <a:round/>
                      <a:headEnd type="none" w="med" len="med"/>
                      <a:tailEnd type="none" w="med" len="med"/>
                    </a:lnR>
                    <a:lnT w="38100">
                      <a:solidFill>
                        <a:schemeClr val="bg1"/>
                      </a:solidFill>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Low </a:t>
                      </a:r>
                    </a:p>
                    <a:p>
                      <a:pPr algn="ctr" fontAlgn="ctr">
                        <a:buNone/>
                      </a:pPr>
                      <a:r>
                        <a:rPr lang="en-GB" sz="1200" b="0" i="0" u="none" strike="noStrike">
                          <a:solidFill>
                            <a:srgbClr val="285087"/>
                          </a:solidFill>
                          <a:effectLst/>
                          <a:latin typeface="Ubuntu" panose="020B0504030602030204" pitchFamily="34" charset="0"/>
                        </a:rPr>
                        <a:t>priority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Medium </a:t>
                      </a:r>
                    </a:p>
                    <a:p>
                      <a:pPr algn="ctr" fontAlgn="ctr">
                        <a:buNone/>
                      </a:pPr>
                      <a:r>
                        <a:rPr lang="en-GB" sz="1200" b="0" i="0" u="none" strike="noStrike">
                          <a:solidFill>
                            <a:srgbClr val="285087"/>
                          </a:solidFill>
                          <a:effectLst/>
                          <a:latin typeface="Ubuntu" panose="020B0504030602030204" pitchFamily="34" charset="0"/>
                        </a:rPr>
                        <a:t>priority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High </a:t>
                      </a:r>
                    </a:p>
                    <a:p>
                      <a:pPr algn="ctr" fontAlgn="ctr">
                        <a:buNone/>
                      </a:pPr>
                      <a:r>
                        <a:rPr lang="en-GB" sz="1200" b="0" i="0" u="none" strike="noStrike">
                          <a:solidFill>
                            <a:srgbClr val="285087"/>
                          </a:solidFill>
                          <a:effectLst/>
                          <a:latin typeface="Ubuntu" panose="020B0504030602030204" pitchFamily="34" charset="0"/>
                        </a:rPr>
                        <a:t>priority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Don’t</a:t>
                      </a:r>
                    </a:p>
                    <a:p>
                      <a:pPr algn="ctr" fontAlgn="ctr">
                        <a:buNone/>
                      </a:pPr>
                      <a:r>
                        <a:rPr lang="en-GB" sz="1200" b="0" i="0" u="none" strike="noStrike">
                          <a:solidFill>
                            <a:srgbClr val="285087"/>
                          </a:solidFill>
                          <a:effectLst/>
                          <a:latin typeface="Ubuntu" panose="020B0504030602030204" pitchFamily="34" charset="0"/>
                        </a:rPr>
                        <a:t> know</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77986907"/>
                  </a:ext>
                </a:extLst>
              </a:tr>
              <a:tr h="421920">
                <a:tc>
                  <a:txBody>
                    <a:bodyPr/>
                    <a:lstStyle/>
                    <a:p>
                      <a:pPr algn="r" fontAlgn="t">
                        <a:buNone/>
                      </a:pPr>
                      <a:r>
                        <a:rPr lang="en-GB" sz="1200" b="0" i="0" u="none" strike="noStrike" dirty="0">
                          <a:solidFill>
                            <a:srgbClr val="285087"/>
                          </a:solidFill>
                          <a:effectLst/>
                          <a:latin typeface="Ubuntu" panose="020B0504030602030204" pitchFamily="34" charset="0"/>
                        </a:rPr>
                        <a:t>Affordability of essentials (e.g. food, energy costs)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DEA"/>
                    </a:solidFill>
                  </a:tcPr>
                </a:tc>
                <a:tc>
                  <a:txBody>
                    <a:bodyPr/>
                    <a:lstStyle/>
                    <a:p>
                      <a:pPr algn="ctr" fontAlgn="b">
                        <a:buNone/>
                      </a:pPr>
                      <a:r>
                        <a:rPr lang="en-GB" sz="1200" b="0" i="0" u="none" strike="noStrike">
                          <a:solidFill>
                            <a:srgbClr val="285087"/>
                          </a:solidFill>
                          <a:effectLst/>
                          <a:latin typeface="Ubuntu" panose="020B0504030602030204" pitchFamily="34" charset="0"/>
                        </a:rPr>
                        <a:t>12%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8DD"/>
                    </a:solidFill>
                  </a:tcPr>
                </a:tc>
                <a:tc>
                  <a:txBody>
                    <a:bodyPr/>
                    <a:lstStyle/>
                    <a:p>
                      <a:pPr algn="ctr" fontAlgn="b">
                        <a:buNone/>
                      </a:pPr>
                      <a:r>
                        <a:rPr lang="en-GB" sz="1200" b="0" i="0" u="none" strike="noStrike">
                          <a:solidFill>
                            <a:srgbClr val="285087"/>
                          </a:solidFill>
                          <a:effectLst/>
                          <a:latin typeface="Ubuntu" panose="020B0504030602030204" pitchFamily="34" charset="0"/>
                        </a:rPr>
                        <a:t>83%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43882"/>
                    </a:solidFill>
                  </a:tcPr>
                </a:tc>
                <a:tc>
                  <a:txBody>
                    <a:bodyPr/>
                    <a:lstStyle/>
                    <a:p>
                      <a:pPr algn="ctr" fontAlgn="b">
                        <a:buNone/>
                      </a:pPr>
                      <a:r>
                        <a:rPr lang="en-GB" sz="1200" b="0" i="0" u="none" strike="noStrike">
                          <a:solidFill>
                            <a:srgbClr val="285087"/>
                          </a:solidFill>
                          <a:effectLst/>
                          <a:latin typeface="Ubuntu" panose="020B0504030602030204" pitchFamily="34" charset="0"/>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extLst>
                  <a:ext uri="{0D108BD9-81ED-4DB2-BD59-A6C34878D82A}">
                    <a16:rowId xmlns:a16="http://schemas.microsoft.com/office/drawing/2014/main" val="551266342"/>
                  </a:ext>
                </a:extLst>
              </a:tr>
              <a:tr h="421920">
                <a:tc>
                  <a:txBody>
                    <a:bodyPr/>
                    <a:lstStyle/>
                    <a:p>
                      <a:pPr algn="r" fontAlgn="b">
                        <a:buNone/>
                      </a:pPr>
                      <a:r>
                        <a:rPr lang="en-GB" sz="1200" b="0" i="0" u="none" strike="noStrike" dirty="0">
                          <a:solidFill>
                            <a:srgbClr val="285087"/>
                          </a:solidFill>
                          <a:effectLst/>
                          <a:latin typeface="Ubuntu" panose="020B0504030602030204" pitchFamily="34" charset="0"/>
                        </a:rPr>
                        <a:t>Employment (e.g. jobs and training)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tc>
                  <a:txBody>
                    <a:bodyPr/>
                    <a:lstStyle/>
                    <a:p>
                      <a:pPr algn="ctr" fontAlgn="b">
                        <a:buNone/>
                      </a:pPr>
                      <a:r>
                        <a:rPr lang="en-GB" sz="1200" b="0" i="0" u="none" strike="noStrike">
                          <a:solidFill>
                            <a:srgbClr val="285087"/>
                          </a:solidFill>
                          <a:effectLst/>
                          <a:latin typeface="Ubuntu" panose="020B0504030602030204" pitchFamily="34" charset="0"/>
                        </a:rPr>
                        <a:t>18%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BED6"/>
                    </a:solidFill>
                  </a:tcPr>
                </a:tc>
                <a:tc>
                  <a:txBody>
                    <a:bodyPr/>
                    <a:lstStyle/>
                    <a:p>
                      <a:pPr algn="ctr" fontAlgn="b">
                        <a:buNone/>
                      </a:pPr>
                      <a:r>
                        <a:rPr lang="en-GB" sz="1200" b="0" i="0" u="none" strike="noStrike">
                          <a:solidFill>
                            <a:srgbClr val="285087"/>
                          </a:solidFill>
                          <a:effectLst/>
                          <a:latin typeface="Ubuntu" panose="020B0504030602030204" pitchFamily="34" charset="0"/>
                        </a:rPr>
                        <a:t>79%</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4088"/>
                    </a:solid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extLst>
                  <a:ext uri="{0D108BD9-81ED-4DB2-BD59-A6C34878D82A}">
                    <a16:rowId xmlns:a16="http://schemas.microsoft.com/office/drawing/2014/main" val="4087630875"/>
                  </a:ext>
                </a:extLst>
              </a:tr>
              <a:tr h="421920">
                <a:tc>
                  <a:txBody>
                    <a:bodyPr/>
                    <a:lstStyle/>
                    <a:p>
                      <a:pPr algn="r" fontAlgn="b">
                        <a:buNone/>
                      </a:pPr>
                      <a:r>
                        <a:rPr lang="en-GB" sz="1200" b="0" i="0" u="none" strike="noStrike" dirty="0">
                          <a:solidFill>
                            <a:srgbClr val="285087"/>
                          </a:solidFill>
                          <a:effectLst/>
                          <a:latin typeface="Ubuntu" panose="020B0504030602030204" pitchFamily="34" charset="0"/>
                        </a:rPr>
                        <a:t>Housing (e.g. affordability)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CEA"/>
                    </a:solidFill>
                  </a:tcPr>
                </a:tc>
                <a:tc>
                  <a:txBody>
                    <a:bodyPr/>
                    <a:lstStyle/>
                    <a:p>
                      <a:pPr algn="ctr" fontAlgn="b">
                        <a:buNone/>
                      </a:pPr>
                      <a:r>
                        <a:rPr lang="en-GB" sz="1200" b="0" i="0" u="none" strike="noStrike">
                          <a:solidFill>
                            <a:srgbClr val="285087"/>
                          </a:solidFill>
                          <a:effectLst/>
                          <a:latin typeface="Ubuntu" panose="020B0504030602030204" pitchFamily="34" charset="0"/>
                        </a:rPr>
                        <a:t>19%</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BBD5"/>
                    </a:solidFill>
                  </a:tcPr>
                </a:tc>
                <a:tc>
                  <a:txBody>
                    <a:bodyPr/>
                    <a:lstStyle/>
                    <a:p>
                      <a:pPr algn="ctr" fontAlgn="b">
                        <a:buNone/>
                      </a:pPr>
                      <a:r>
                        <a:rPr lang="en-GB" sz="1200" b="0" i="0" u="none" strike="noStrike">
                          <a:solidFill>
                            <a:srgbClr val="285087"/>
                          </a:solidFill>
                          <a:effectLst/>
                          <a:latin typeface="Ubuntu" panose="020B0504030602030204" pitchFamily="34" charset="0"/>
                        </a:rPr>
                        <a:t>77%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458A"/>
                    </a:solidFill>
                  </a:tcPr>
                </a:tc>
                <a:tc>
                  <a:txBody>
                    <a:bodyPr/>
                    <a:lstStyle/>
                    <a:p>
                      <a:pPr algn="ctr" fontAlgn="b">
                        <a:buNone/>
                      </a:pPr>
                      <a:r>
                        <a:rPr lang="en-GB" sz="1200" b="0" i="0" u="none" strike="noStrike">
                          <a:solidFill>
                            <a:srgbClr val="285087"/>
                          </a:solidFill>
                          <a:effectLst/>
                          <a:latin typeface="Ubuntu" panose="020B0504030602030204" pitchFamily="34" charset="0"/>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extLst>
                  <a:ext uri="{0D108BD9-81ED-4DB2-BD59-A6C34878D82A}">
                    <a16:rowId xmlns:a16="http://schemas.microsoft.com/office/drawing/2014/main" val="865406057"/>
                  </a:ext>
                </a:extLst>
              </a:tr>
              <a:tr h="421920">
                <a:tc>
                  <a:txBody>
                    <a:bodyPr/>
                    <a:lstStyle/>
                    <a:p>
                      <a:pPr algn="r" fontAlgn="b">
                        <a:buNone/>
                      </a:pPr>
                      <a:r>
                        <a:rPr lang="en-GB" sz="1200" b="0" i="0" u="none" strike="noStrike" dirty="0">
                          <a:solidFill>
                            <a:srgbClr val="285087"/>
                          </a:solidFill>
                          <a:effectLst/>
                          <a:latin typeface="Ubuntu" panose="020B0504030602030204" pitchFamily="34" charset="0"/>
                        </a:rPr>
                        <a:t>Education (e.g. schools)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DEA"/>
                    </a:solidFill>
                  </a:tcPr>
                </a:tc>
                <a:tc>
                  <a:txBody>
                    <a:bodyPr/>
                    <a:lstStyle/>
                    <a:p>
                      <a:pPr algn="ctr" fontAlgn="b">
                        <a:buNone/>
                      </a:pPr>
                      <a:r>
                        <a:rPr lang="en-GB" sz="1200" b="0" i="0" u="none" strike="noStrike">
                          <a:solidFill>
                            <a:srgbClr val="285087"/>
                          </a:solidFill>
                          <a:effectLst/>
                          <a:latin typeface="Ubuntu" panose="020B0504030602030204" pitchFamily="34" charset="0"/>
                        </a:rPr>
                        <a:t>19%</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BAD4"/>
                    </a:solidFill>
                  </a:tcPr>
                </a:tc>
                <a:tc>
                  <a:txBody>
                    <a:bodyPr/>
                    <a:lstStyle/>
                    <a:p>
                      <a:pPr algn="ctr" fontAlgn="b">
                        <a:buNone/>
                      </a:pPr>
                      <a:r>
                        <a:rPr lang="en-GB" sz="1200" b="0" i="0" u="none" strike="noStrike">
                          <a:solidFill>
                            <a:srgbClr val="285087"/>
                          </a:solidFill>
                          <a:effectLst/>
                          <a:latin typeface="Ubuntu" panose="020B0504030602030204" pitchFamily="34" charset="0"/>
                        </a:rPr>
                        <a:t>76%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478B"/>
                    </a:solid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extLst>
                  <a:ext uri="{0D108BD9-81ED-4DB2-BD59-A6C34878D82A}">
                    <a16:rowId xmlns:a16="http://schemas.microsoft.com/office/drawing/2014/main" val="2584687432"/>
                  </a:ext>
                </a:extLst>
              </a:tr>
              <a:tr h="421920">
                <a:tc>
                  <a:txBody>
                    <a:bodyPr/>
                    <a:lstStyle/>
                    <a:p>
                      <a:pPr algn="r" fontAlgn="b">
                        <a:buNone/>
                      </a:pPr>
                      <a:r>
                        <a:rPr lang="en-GB" sz="1200" b="0" i="0" u="none" strike="noStrike" dirty="0">
                          <a:solidFill>
                            <a:srgbClr val="285087"/>
                          </a:solidFill>
                          <a:effectLst/>
                          <a:latin typeface="Ubuntu" panose="020B0504030602030204" pitchFamily="34" charset="0"/>
                        </a:rPr>
                        <a:t>Health services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CE9"/>
                    </a:solidFill>
                  </a:tcPr>
                </a:tc>
                <a:tc>
                  <a:txBody>
                    <a:bodyPr/>
                    <a:lstStyle/>
                    <a:p>
                      <a:pPr algn="ctr" fontAlgn="b">
                        <a:buNone/>
                      </a:pPr>
                      <a:r>
                        <a:rPr lang="en-GB" sz="1200" b="0" i="0" u="none" strike="noStrike">
                          <a:solidFill>
                            <a:srgbClr val="285087"/>
                          </a:solidFill>
                          <a:effectLst/>
                          <a:latin typeface="Ubuntu" panose="020B0504030602030204" pitchFamily="34" charset="0"/>
                        </a:rPr>
                        <a:t>21%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B7D2"/>
                    </a:solidFill>
                  </a:tcPr>
                </a:tc>
                <a:tc>
                  <a:txBody>
                    <a:bodyPr/>
                    <a:lstStyle/>
                    <a:p>
                      <a:pPr algn="ctr" fontAlgn="b">
                        <a:buNone/>
                      </a:pPr>
                      <a:r>
                        <a:rPr lang="en-GB" sz="1200" b="0" i="0" u="none" strike="noStrike">
                          <a:solidFill>
                            <a:srgbClr val="285087"/>
                          </a:solidFill>
                          <a:effectLst/>
                          <a:latin typeface="Ubuntu" panose="020B0504030602030204" pitchFamily="34" charset="0"/>
                        </a:rPr>
                        <a:t>74%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4B8E"/>
                    </a:solid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EEB"/>
                    </a:solidFill>
                  </a:tcPr>
                </a:tc>
                <a:extLst>
                  <a:ext uri="{0D108BD9-81ED-4DB2-BD59-A6C34878D82A}">
                    <a16:rowId xmlns:a16="http://schemas.microsoft.com/office/drawing/2014/main" val="4129579906"/>
                  </a:ext>
                </a:extLst>
              </a:tr>
              <a:tr h="421920">
                <a:tc>
                  <a:txBody>
                    <a:bodyPr/>
                    <a:lstStyle/>
                    <a:p>
                      <a:pPr algn="r" fontAlgn="b">
                        <a:buNone/>
                      </a:pPr>
                      <a:r>
                        <a:rPr lang="en-GB" sz="1200" b="0" i="0" u="none" strike="noStrike">
                          <a:solidFill>
                            <a:srgbClr val="285087"/>
                          </a:solidFill>
                          <a:effectLst/>
                          <a:latin typeface="Ubuntu" panose="020B0504030602030204" pitchFamily="34" charset="0"/>
                        </a:rPr>
                        <a:t>Early years settings (e.g. nurseries)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9E8"/>
                    </a:solidFill>
                  </a:tcPr>
                </a:tc>
                <a:tc>
                  <a:txBody>
                    <a:bodyPr/>
                    <a:lstStyle/>
                    <a:p>
                      <a:pPr algn="ctr" fontAlgn="b">
                        <a:buNone/>
                      </a:pPr>
                      <a:r>
                        <a:rPr lang="en-GB" sz="1200" b="0" i="0" u="none" strike="noStrike">
                          <a:solidFill>
                            <a:srgbClr val="285087"/>
                          </a:solidFill>
                          <a:effectLst/>
                          <a:latin typeface="Ubuntu" panose="020B0504030602030204" pitchFamily="34" charset="0"/>
                        </a:rPr>
                        <a:t>28%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A9C9"/>
                    </a:solidFill>
                  </a:tcPr>
                </a:tc>
                <a:tc>
                  <a:txBody>
                    <a:bodyPr/>
                    <a:lstStyle/>
                    <a:p>
                      <a:pPr algn="ctr" fontAlgn="b">
                        <a:buNone/>
                      </a:pPr>
                      <a:r>
                        <a:rPr lang="en-GB" sz="1200" b="0" i="0" u="none" strike="noStrike">
                          <a:solidFill>
                            <a:srgbClr val="285087"/>
                          </a:solidFill>
                          <a:effectLst/>
                          <a:latin typeface="Ubuntu" panose="020B0504030602030204" pitchFamily="34" charset="0"/>
                        </a:rPr>
                        <a:t>65%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5D9A"/>
                    </a:solid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CEA"/>
                    </a:solidFill>
                  </a:tcPr>
                </a:tc>
                <a:extLst>
                  <a:ext uri="{0D108BD9-81ED-4DB2-BD59-A6C34878D82A}">
                    <a16:rowId xmlns:a16="http://schemas.microsoft.com/office/drawing/2014/main" val="236696602"/>
                  </a:ext>
                </a:extLst>
              </a:tr>
              <a:tr h="421920">
                <a:tc>
                  <a:txBody>
                    <a:bodyPr/>
                    <a:lstStyle/>
                    <a:p>
                      <a:pPr algn="r" fontAlgn="b">
                        <a:buNone/>
                      </a:pPr>
                      <a:r>
                        <a:rPr lang="en-GB" sz="1200" b="0" i="0" u="none" strike="noStrike">
                          <a:solidFill>
                            <a:srgbClr val="285087"/>
                          </a:solidFill>
                          <a:effectLst/>
                          <a:latin typeface="Ubuntu" panose="020B0504030602030204" pitchFamily="34" charset="0"/>
                        </a:rPr>
                        <a:t>Financial well-being (e.g. money management)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9E7"/>
                    </a:solidFill>
                  </a:tcPr>
                </a:tc>
                <a:tc>
                  <a:txBody>
                    <a:bodyPr/>
                    <a:lstStyle/>
                    <a:p>
                      <a:pPr algn="ctr" fontAlgn="b">
                        <a:buNone/>
                      </a:pPr>
                      <a:r>
                        <a:rPr lang="en-GB" sz="1200" b="0" i="0" u="none" strike="noStrike">
                          <a:solidFill>
                            <a:srgbClr val="285087"/>
                          </a:solidFill>
                          <a:effectLst/>
                          <a:latin typeface="Ubuntu" panose="020B0504030602030204" pitchFamily="34" charset="0"/>
                        </a:rPr>
                        <a:t>30%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A3C6"/>
                    </a:solidFill>
                  </a:tcPr>
                </a:tc>
                <a:tc>
                  <a:txBody>
                    <a:bodyPr/>
                    <a:lstStyle/>
                    <a:p>
                      <a:pPr algn="ctr" fontAlgn="b">
                        <a:buNone/>
                      </a:pPr>
                      <a:r>
                        <a:rPr lang="en-GB" sz="1200" b="0" i="0" u="none" strike="noStrike">
                          <a:solidFill>
                            <a:srgbClr val="285087"/>
                          </a:solidFill>
                          <a:effectLst/>
                          <a:latin typeface="Ubuntu" panose="020B0504030602030204" pitchFamily="34" charset="0"/>
                        </a:rPr>
                        <a:t>62%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7639D"/>
                    </a:solid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DEA"/>
                    </a:solidFill>
                  </a:tcPr>
                </a:tc>
                <a:extLst>
                  <a:ext uri="{0D108BD9-81ED-4DB2-BD59-A6C34878D82A}">
                    <a16:rowId xmlns:a16="http://schemas.microsoft.com/office/drawing/2014/main" val="2310522194"/>
                  </a:ext>
                </a:extLst>
              </a:tr>
              <a:tr h="421920">
                <a:tc>
                  <a:txBody>
                    <a:bodyPr/>
                    <a:lstStyle/>
                    <a:p>
                      <a:pPr algn="r" fontAlgn="b">
                        <a:buNone/>
                      </a:pPr>
                      <a:r>
                        <a:rPr lang="en-GB" sz="1200" b="0" i="0" u="none" strike="noStrike">
                          <a:solidFill>
                            <a:srgbClr val="285087"/>
                          </a:solidFill>
                          <a:effectLst/>
                          <a:latin typeface="Ubuntu" panose="020B0504030602030204" pitchFamily="34" charset="0"/>
                        </a:rPr>
                        <a:t>Welfare (e.g. benefits)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15%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4DA"/>
                    </a:solidFill>
                  </a:tcPr>
                </a:tc>
                <a:tc>
                  <a:txBody>
                    <a:bodyPr/>
                    <a:lstStyle/>
                    <a:p>
                      <a:pPr algn="ctr" fontAlgn="b">
                        <a:buNone/>
                      </a:pPr>
                      <a:r>
                        <a:rPr lang="en-GB" sz="1200" b="0" i="0" u="none" strike="noStrike">
                          <a:solidFill>
                            <a:srgbClr val="285087"/>
                          </a:solidFill>
                          <a:effectLst/>
                          <a:latin typeface="Ubuntu" panose="020B0504030602030204" pitchFamily="34" charset="0"/>
                        </a:rPr>
                        <a:t>36%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98BF"/>
                    </a:solidFill>
                  </a:tcPr>
                </a:tc>
                <a:tc>
                  <a:txBody>
                    <a:bodyPr/>
                    <a:lstStyle/>
                    <a:p>
                      <a:pPr algn="ctr" fontAlgn="b">
                        <a:buNone/>
                      </a:pPr>
                      <a:r>
                        <a:rPr lang="en-GB" sz="1200" b="0" i="0" u="none" strike="noStrike">
                          <a:solidFill>
                            <a:srgbClr val="285087"/>
                          </a:solidFill>
                          <a:effectLst/>
                          <a:latin typeface="Ubuntu" panose="020B0504030602030204" pitchFamily="34" charset="0"/>
                        </a:rPr>
                        <a:t>45%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86B3"/>
                    </a:solid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CE9"/>
                    </a:solidFill>
                  </a:tcPr>
                </a:tc>
                <a:extLst>
                  <a:ext uri="{0D108BD9-81ED-4DB2-BD59-A6C34878D82A}">
                    <a16:rowId xmlns:a16="http://schemas.microsoft.com/office/drawing/2014/main" val="1919450293"/>
                  </a:ext>
                </a:extLst>
              </a:tr>
              <a:tr h="421920">
                <a:tc>
                  <a:txBody>
                    <a:bodyPr/>
                    <a:lstStyle/>
                    <a:p>
                      <a:pPr algn="r" fontAlgn="b">
                        <a:buNone/>
                      </a:pPr>
                      <a:r>
                        <a:rPr lang="en-GB" sz="1200" b="0" i="0" u="none" strike="noStrike">
                          <a:solidFill>
                            <a:srgbClr val="285087"/>
                          </a:solidFill>
                          <a:effectLst/>
                          <a:latin typeface="Ubuntu" panose="020B0504030602030204" pitchFamily="34" charset="0"/>
                        </a:rPr>
                        <a:t>Public transport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9%</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0E2"/>
                    </a:solidFill>
                  </a:tcPr>
                </a:tc>
                <a:tc>
                  <a:txBody>
                    <a:bodyPr/>
                    <a:lstStyle/>
                    <a:p>
                      <a:pPr algn="ctr" fontAlgn="b">
                        <a:buNone/>
                      </a:pPr>
                      <a:r>
                        <a:rPr lang="en-GB" sz="1200" b="0" i="0" u="none" strike="noStrike">
                          <a:solidFill>
                            <a:srgbClr val="285087"/>
                          </a:solidFill>
                          <a:effectLst/>
                          <a:latin typeface="Ubuntu" panose="020B0504030602030204" pitchFamily="34" charset="0"/>
                        </a:rPr>
                        <a:t>44%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89B5"/>
                    </a:solidFill>
                  </a:tcPr>
                </a:tc>
                <a:tc>
                  <a:txBody>
                    <a:bodyPr/>
                    <a:lstStyle/>
                    <a:p>
                      <a:pPr algn="ctr" fontAlgn="b">
                        <a:buNone/>
                      </a:pPr>
                      <a:r>
                        <a:rPr lang="en-GB" sz="1200" b="0" i="0" u="none" strike="noStrike">
                          <a:solidFill>
                            <a:srgbClr val="285087"/>
                          </a:solidFill>
                          <a:effectLst/>
                          <a:latin typeface="Ubuntu" panose="020B0504030602030204" pitchFamily="34" charset="0"/>
                        </a:rPr>
                        <a:t>44%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87B4"/>
                    </a:solidFill>
                  </a:tcPr>
                </a:tc>
                <a:tc>
                  <a:txBody>
                    <a:bodyPr/>
                    <a:lstStyle/>
                    <a:p>
                      <a:pPr algn="ctr" fontAlgn="b">
                        <a:buNone/>
                      </a:pPr>
                      <a:r>
                        <a:rPr lang="en-GB" sz="1200" b="0" i="0" u="none" strike="noStrike" dirty="0">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CE9"/>
                    </a:solidFill>
                  </a:tcPr>
                </a:tc>
                <a:extLst>
                  <a:ext uri="{0D108BD9-81ED-4DB2-BD59-A6C34878D82A}">
                    <a16:rowId xmlns:a16="http://schemas.microsoft.com/office/drawing/2014/main" val="1063827593"/>
                  </a:ext>
                </a:extLst>
              </a:tr>
            </a:tbl>
          </a:graphicData>
        </a:graphic>
      </p:graphicFrame>
      <p:sp>
        <p:nvSpPr>
          <p:cNvPr id="7" name="TextBox 6">
            <a:extLst>
              <a:ext uri="{FF2B5EF4-FFF2-40B4-BE49-F238E27FC236}">
                <a16:creationId xmlns:a16="http://schemas.microsoft.com/office/drawing/2014/main" id="{89807313-FFA2-AB65-3D05-AF29D4DB70F3}"/>
              </a:ext>
            </a:extLst>
          </p:cNvPr>
          <p:cNvSpPr txBox="1"/>
          <p:nvPr/>
        </p:nvSpPr>
        <p:spPr>
          <a:xfrm>
            <a:off x="221467"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for each statement: 1%</a:t>
            </a:r>
          </a:p>
        </p:txBody>
      </p:sp>
    </p:spTree>
    <p:extLst>
      <p:ext uri="{BB962C8B-B14F-4D97-AF65-F5344CB8AC3E}">
        <p14:creationId xmlns:p14="http://schemas.microsoft.com/office/powerpoint/2010/main" val="4165184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E211A01-65CC-5291-E089-014A6348818A}"/>
              </a:ext>
            </a:extLst>
          </p:cNvPr>
          <p:cNvSpPr txBox="1"/>
          <p:nvPr/>
        </p:nvSpPr>
        <p:spPr>
          <a:xfrm>
            <a:off x="239037" y="4872242"/>
            <a:ext cx="8936958" cy="1024961"/>
          </a:xfrm>
          <a:prstGeom prst="rect">
            <a:avLst/>
          </a:prstGeom>
          <a:solidFill>
            <a:sysClr val="window" lastClr="FFFFFF"/>
          </a:solidFill>
        </p:spPr>
        <p:txBody>
          <a:bodyPr wrap="square" lIns="91440" tIns="45720" rIns="91440" bIns="45720" rtlCol="0" anchor="t">
            <a:spAutoFit/>
          </a:bodyPr>
          <a:lstStyle/>
          <a:p>
            <a:pPr defTabSz="193613">
              <a:lnSpc>
                <a:spcPct val="150000"/>
              </a:lnSpc>
              <a:spcAft>
                <a:spcPts val="648"/>
              </a:spcAft>
              <a:defRPr/>
            </a:pPr>
            <a:r>
              <a:rPr lang="en-GB" sz="1295" b="1" kern="0">
                <a:solidFill>
                  <a:srgbClr val="295082"/>
                </a:solidFill>
                <a:latin typeface="Ubuntu" panose="020B0504030602030204" pitchFamily="34" charset="0"/>
                <a:ea typeface="Calibri" panose="020F0502020204030204" pitchFamily="34" charset="0"/>
                <a:cs typeface="Times New Roman" panose="02020603050405020304" pitchFamily="18" charset="0"/>
              </a:rPr>
              <a:t>Questionnaire Development </a:t>
            </a:r>
          </a:p>
          <a:p>
            <a:pPr defTabSz="193613">
              <a:lnSpc>
                <a:spcPct val="150000"/>
              </a:lnSpc>
              <a:spcAft>
                <a:spcPts val="648"/>
              </a:spcAft>
              <a:defRPr/>
            </a:pPr>
            <a:r>
              <a:rPr lang="en-GB" sz="1250" kern="0">
                <a:solidFill>
                  <a:srgbClr val="295082"/>
                </a:solidFill>
                <a:latin typeface="Ubuntu"/>
                <a:ea typeface="Calibri"/>
                <a:cs typeface="Times New Roman"/>
              </a:rPr>
              <a:t>The questions used in the February 2026 survey were developed in partnership with colleagues in Public Health Wales, Welsh Government, and Bangor University. </a:t>
            </a:r>
          </a:p>
        </p:txBody>
      </p:sp>
      <p:sp>
        <p:nvSpPr>
          <p:cNvPr id="8" name="TextBox 7">
            <a:extLst>
              <a:ext uri="{FF2B5EF4-FFF2-40B4-BE49-F238E27FC236}">
                <a16:creationId xmlns:a16="http://schemas.microsoft.com/office/drawing/2014/main" id="{A82A3F46-2EAD-3C87-9C0D-3D54942FFC83}"/>
              </a:ext>
            </a:extLst>
          </p:cNvPr>
          <p:cNvSpPr txBox="1"/>
          <p:nvPr/>
        </p:nvSpPr>
        <p:spPr>
          <a:xfrm>
            <a:off x="239037" y="2878559"/>
            <a:ext cx="9933088" cy="1477777"/>
          </a:xfrm>
          <a:prstGeom prst="rect">
            <a:avLst/>
          </a:prstGeom>
          <a:solidFill>
            <a:sysClr val="window" lastClr="FFFFFF"/>
          </a:solidFill>
        </p:spPr>
        <p:txBody>
          <a:bodyPr wrap="square" rtlCol="0">
            <a:spAutoFit/>
          </a:bodyPr>
          <a:lstStyle/>
          <a:p>
            <a:pPr defTabSz="193613">
              <a:lnSpc>
                <a:spcPct val="150000"/>
              </a:lnSpc>
              <a:spcAft>
                <a:spcPts val="648"/>
              </a:spcAft>
              <a:defRPr/>
            </a:pPr>
            <a:r>
              <a:rPr lang="en-GB" sz="1295" b="1" kern="0">
                <a:solidFill>
                  <a:srgbClr val="295082"/>
                </a:solidFill>
                <a:latin typeface="Ubuntu" panose="020B0504030602030204" pitchFamily="34" charset="0"/>
                <a:ea typeface="Calibri" panose="020F0502020204030204" pitchFamily="34" charset="0"/>
                <a:cs typeface="Times New Roman" panose="02020603050405020304" pitchFamily="18" charset="0"/>
              </a:rPr>
              <a:t>Wider Project Support Acknowledgements:</a:t>
            </a:r>
          </a:p>
          <a:p>
            <a:pPr defTabSz="193613">
              <a:lnSpc>
                <a:spcPct val="150000"/>
              </a:lnSpc>
              <a:spcAft>
                <a:spcPts val="648"/>
              </a:spcAft>
              <a:defRPr/>
            </a:pPr>
            <a:r>
              <a:rPr lang="en-GB" sz="1295" kern="0">
                <a:solidFill>
                  <a:srgbClr val="295082"/>
                </a:solidFill>
                <a:latin typeface="Ubuntu" panose="020B0504030602030204" pitchFamily="34" charset="0"/>
                <a:ea typeface="Calibri" panose="020F0502020204030204" pitchFamily="34" charset="0"/>
                <a:cs typeface="Times New Roman" panose="02020603050405020304" pitchFamily="18" charset="0"/>
              </a:rPr>
              <a:t>Policy and International Health, WHO CC: Dr Sumina Azam, Dr Louisa Petchey, Prof Jo Peden, Nicola Rees </a:t>
            </a:r>
          </a:p>
          <a:p>
            <a:pPr defTabSz="193613">
              <a:lnSpc>
                <a:spcPct val="150000"/>
              </a:lnSpc>
              <a:spcAft>
                <a:spcPts val="648"/>
              </a:spcAft>
              <a:defRPr/>
            </a:pPr>
            <a:r>
              <a:rPr lang="en-GB" sz="1295" kern="0">
                <a:solidFill>
                  <a:srgbClr val="295082"/>
                </a:solidFill>
                <a:latin typeface="Ubuntu" panose="020B0504030602030204" pitchFamily="34" charset="0"/>
                <a:ea typeface="Calibri" panose="020F0502020204030204" pitchFamily="34" charset="0"/>
                <a:cs typeface="Times New Roman" panose="02020603050405020304" pitchFamily="18" charset="0"/>
              </a:rPr>
              <a:t>Communications Team: Aamir Mohammed, Sarah Hibbard, Katie Allen, Rebecca Hopkins, Danny Donovan, Angharad Willis</a:t>
            </a:r>
          </a:p>
          <a:p>
            <a:pPr defTabSz="193613">
              <a:lnSpc>
                <a:spcPct val="150000"/>
              </a:lnSpc>
              <a:spcAft>
                <a:spcPts val="648"/>
              </a:spcAft>
              <a:defRPr/>
            </a:pPr>
            <a:r>
              <a:rPr lang="en-GB" sz="1295" kern="0">
                <a:solidFill>
                  <a:srgbClr val="295082"/>
                </a:solidFill>
                <a:latin typeface="Ubuntu" panose="020B0504030602030204" pitchFamily="34" charset="0"/>
                <a:ea typeface="Calibri" panose="020F0502020204030204" pitchFamily="34" charset="0"/>
                <a:cs typeface="Times New Roman" panose="02020603050405020304" pitchFamily="18" charset="0"/>
              </a:rPr>
              <a:t>Welsh Government: Semele Mylona</a:t>
            </a:r>
          </a:p>
        </p:txBody>
      </p:sp>
      <p:sp>
        <p:nvSpPr>
          <p:cNvPr id="9" name="TextBox 8">
            <a:extLst>
              <a:ext uri="{FF2B5EF4-FFF2-40B4-BE49-F238E27FC236}">
                <a16:creationId xmlns:a16="http://schemas.microsoft.com/office/drawing/2014/main" id="{338B7C8E-1DD8-730C-8D86-F785D8CDAF2E}"/>
              </a:ext>
            </a:extLst>
          </p:cNvPr>
          <p:cNvSpPr txBox="1"/>
          <p:nvPr/>
        </p:nvSpPr>
        <p:spPr>
          <a:xfrm>
            <a:off x="245266" y="1723527"/>
            <a:ext cx="8930728" cy="358111"/>
          </a:xfrm>
          <a:prstGeom prst="rect">
            <a:avLst/>
          </a:prstGeom>
          <a:noFill/>
        </p:spPr>
        <p:txBody>
          <a:bodyPr wrap="square" rtlCol="0">
            <a:spAutoFit/>
          </a:bodyPr>
          <a:lstStyle/>
          <a:p>
            <a:pPr defTabSz="493456"/>
            <a:r>
              <a:rPr lang="en-GB" sz="1727" b="1">
                <a:solidFill>
                  <a:srgbClr val="295082"/>
                </a:solidFill>
                <a:latin typeface="Ubuntu" panose="020B0504030602030204" pitchFamily="34" charset="0"/>
                <a:ea typeface="Verdana" panose="020B0604030504040204" pitchFamily="34" charset="0"/>
              </a:rPr>
              <a:t>Project Team: </a:t>
            </a:r>
            <a:r>
              <a:rPr lang="en-GB" sz="1727">
                <a:solidFill>
                  <a:srgbClr val="295082"/>
                </a:solidFill>
                <a:latin typeface="Ubuntu" panose="020B0504030602030204" pitchFamily="34" charset="0"/>
                <a:ea typeface="Verdana" panose="020B0604030504040204" pitchFamily="34" charset="0"/>
              </a:rPr>
              <a:t>Dr Catherine Sharp, Prof Karen Hughes, </a:t>
            </a:r>
            <a:r>
              <a:rPr lang="en-GB" sz="1727">
                <a:solidFill>
                  <a:srgbClr val="295082"/>
                </a:solidFill>
                <a:latin typeface="Ubuntu" panose="020B0504030602030204" pitchFamily="34" charset="0"/>
                <a:ea typeface="Calibri" panose="020F0502020204030204" pitchFamily="34" charset="0"/>
                <a:cs typeface="Times New Roman" panose="02020603050405020304" pitchFamily="18" charset="0"/>
              </a:rPr>
              <a:t>Dr Charlotte Welch </a:t>
            </a:r>
            <a:endParaRPr lang="en-GB" sz="1727">
              <a:solidFill>
                <a:srgbClr val="295082"/>
              </a:solidFill>
              <a:latin typeface="Ubuntu" panose="020B0504030602030204" pitchFamily="34" charset="0"/>
              <a:ea typeface="Verdana" panose="020B0604030504040204" pitchFamily="34" charset="0"/>
            </a:endParaRPr>
          </a:p>
        </p:txBody>
      </p:sp>
      <p:sp>
        <p:nvSpPr>
          <p:cNvPr id="12" name="Title 1">
            <a:extLst>
              <a:ext uri="{FF2B5EF4-FFF2-40B4-BE49-F238E27FC236}">
                <a16:creationId xmlns:a16="http://schemas.microsoft.com/office/drawing/2014/main" id="{6BCDB5AF-3A2E-9789-6023-B3BD5FE5A5D0}"/>
              </a:ext>
            </a:extLst>
          </p:cNvPr>
          <p:cNvSpPr txBox="1">
            <a:spLocks/>
          </p:cNvSpPr>
          <p:nvPr/>
        </p:nvSpPr>
        <p:spPr>
          <a:xfrm>
            <a:off x="239036" y="1144006"/>
            <a:ext cx="8870673" cy="416023"/>
          </a:xfrm>
          <a:prstGeom prst="rect">
            <a:avLst/>
          </a:prstGeom>
          <a:ln>
            <a:noFill/>
          </a:ln>
        </p:spPr>
        <p:txBody>
          <a:bodyPr anchor="b">
            <a:noAutofit/>
          </a:bodyPr>
          <a:lstStyle>
            <a:lvl1pPr algn="l" defTabSz="914400"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pPr defTabSz="986912"/>
            <a:r>
              <a:rPr lang="en-US" sz="2590"/>
              <a:t>Project contributors</a:t>
            </a:r>
          </a:p>
        </p:txBody>
      </p:sp>
      <p:sp>
        <p:nvSpPr>
          <p:cNvPr id="2" name="TextBox 1">
            <a:extLst>
              <a:ext uri="{FF2B5EF4-FFF2-40B4-BE49-F238E27FC236}">
                <a16:creationId xmlns:a16="http://schemas.microsoft.com/office/drawing/2014/main" id="{A4DB056A-7D39-8D04-F9E5-49F91665AA76}"/>
              </a:ext>
            </a:extLst>
          </p:cNvPr>
          <p:cNvSpPr txBox="1"/>
          <p:nvPr/>
        </p:nvSpPr>
        <p:spPr>
          <a:xfrm>
            <a:off x="239036" y="2140354"/>
            <a:ext cx="10452776" cy="358111"/>
          </a:xfrm>
          <a:prstGeom prst="rect">
            <a:avLst/>
          </a:prstGeom>
          <a:noFill/>
        </p:spPr>
        <p:txBody>
          <a:bodyPr wrap="square" rtlCol="0">
            <a:spAutoFit/>
          </a:bodyPr>
          <a:lstStyle/>
          <a:p>
            <a:pPr defTabSz="493456">
              <a:spcAft>
                <a:spcPts val="648"/>
              </a:spcAft>
            </a:pPr>
            <a:r>
              <a:rPr lang="en-GB" sz="1727" b="1">
                <a:solidFill>
                  <a:srgbClr val="295082"/>
                </a:solidFill>
                <a:latin typeface="Ubuntu" panose="020B0504030602030204" pitchFamily="34" charset="0"/>
                <a:ea typeface="Verdana" panose="020B0604030504040204" pitchFamily="34" charset="0"/>
                <a:cs typeface="Verdana" panose="020B0604030504040204" pitchFamily="34" charset="0"/>
              </a:rPr>
              <a:t>Policy and International Health, WHO Collaborating Centre on Investment for Health &amp; Well-being</a:t>
            </a:r>
          </a:p>
        </p:txBody>
      </p:sp>
      <p:sp>
        <p:nvSpPr>
          <p:cNvPr id="5" name="Text Placeholder 2">
            <a:extLst>
              <a:ext uri="{FF2B5EF4-FFF2-40B4-BE49-F238E27FC236}">
                <a16:creationId xmlns:a16="http://schemas.microsoft.com/office/drawing/2014/main" id="{6947F1DA-DD47-60F2-2FE3-CBBA7CC4136F}"/>
              </a:ext>
            </a:extLst>
          </p:cNvPr>
          <p:cNvSpPr>
            <a:spLocks noGrp="1"/>
          </p:cNvSpPr>
          <p:nvPr>
            <p:ph type="body" sz="quarter" idx="11"/>
          </p:nvPr>
        </p:nvSpPr>
        <p:spPr>
          <a:xfrm>
            <a:off x="7539038" y="312738"/>
            <a:ext cx="2143125" cy="292100"/>
          </a:xfrm>
        </p:spPr>
        <p:txBody>
          <a:bodyPr>
            <a:noAutofit/>
          </a:bodyPr>
          <a:lstStyle/>
          <a:p>
            <a:r>
              <a:rPr lang="en-US"/>
              <a:t>February 2026 Survey</a:t>
            </a:r>
          </a:p>
        </p:txBody>
      </p:sp>
    </p:spTree>
    <p:extLst>
      <p:ext uri="{BB962C8B-B14F-4D97-AF65-F5344CB8AC3E}">
        <p14:creationId xmlns:p14="http://schemas.microsoft.com/office/powerpoint/2010/main" val="3815588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3705FC-98A6-88D9-AE87-45A39B944E35}"/>
              </a:ext>
            </a:extLst>
          </p:cNvPr>
          <p:cNvSpPr txBox="1"/>
          <p:nvPr/>
        </p:nvSpPr>
        <p:spPr>
          <a:xfrm>
            <a:off x="318710" y="1906728"/>
            <a:ext cx="5579959" cy="1254831"/>
          </a:xfrm>
          <a:prstGeom prst="rect">
            <a:avLst/>
          </a:prstGeom>
          <a:noFill/>
        </p:spPr>
        <p:txBody>
          <a:bodyPr wrap="square" rtlCol="0">
            <a:spAutoFit/>
          </a:bodyPr>
          <a:lstStyle/>
          <a:p>
            <a:pPr algn="ctr" defTabSz="493456"/>
            <a:r>
              <a:rPr lang="en-GB" sz="1511">
                <a:solidFill>
                  <a:srgbClr val="295082"/>
                </a:solidFill>
                <a:latin typeface="Ubuntu" panose="020B0504030602030204" pitchFamily="34" charset="0"/>
                <a:ea typeface="Verdana" panose="020B0604030504040204" pitchFamily="34" charset="0"/>
                <a:cs typeface="Arial" panose="020B0604020202020204" pitchFamily="34" charset="0"/>
              </a:rPr>
              <a:t>Recruitment to Time to Talk Public Health is continuous as we want to speak with a broad range of individuals across Wales.</a:t>
            </a:r>
          </a:p>
          <a:p>
            <a:pPr algn="ctr" defTabSz="493456"/>
            <a:endParaRPr lang="en-GB" sz="1511">
              <a:solidFill>
                <a:srgbClr val="295082"/>
              </a:solidFill>
              <a:latin typeface="Ubuntu" panose="020B0504030602030204" pitchFamily="34" charset="0"/>
              <a:ea typeface="Verdana" panose="020B0604030504040204" pitchFamily="34" charset="0"/>
              <a:cs typeface="Arial" panose="020B0604020202020204" pitchFamily="34" charset="0"/>
            </a:endParaRPr>
          </a:p>
          <a:p>
            <a:pPr algn="ctr" defTabSz="493456"/>
            <a:r>
              <a:rPr lang="en-GB" sz="1511" b="1">
                <a:solidFill>
                  <a:srgbClr val="295082"/>
                </a:solidFill>
                <a:latin typeface="Ubuntu" panose="020B0504030602030204" pitchFamily="34" charset="0"/>
                <a:ea typeface="Verdana" panose="020B0604030504040204" pitchFamily="34" charset="0"/>
                <a:cs typeface="Arial" panose="020B0604020202020204" pitchFamily="34" charset="0"/>
              </a:rPr>
              <a:t>If you live in Wales and are aged 16 years or over, </a:t>
            </a:r>
          </a:p>
          <a:p>
            <a:pPr algn="ctr" defTabSz="493456"/>
            <a:r>
              <a:rPr lang="en-GB" sz="1511" b="1">
                <a:solidFill>
                  <a:srgbClr val="295082"/>
                </a:solidFill>
                <a:latin typeface="Ubuntu" panose="020B0504030602030204" pitchFamily="34" charset="0"/>
                <a:ea typeface="Verdana" panose="020B0604030504040204" pitchFamily="34" charset="0"/>
                <a:cs typeface="Arial" panose="020B0604020202020204" pitchFamily="34" charset="0"/>
              </a:rPr>
              <a:t>this is your opportunity to be heard.</a:t>
            </a:r>
          </a:p>
        </p:txBody>
      </p:sp>
      <p:sp>
        <p:nvSpPr>
          <p:cNvPr id="4" name="TextBox 3">
            <a:extLst>
              <a:ext uri="{FF2B5EF4-FFF2-40B4-BE49-F238E27FC236}">
                <a16:creationId xmlns:a16="http://schemas.microsoft.com/office/drawing/2014/main" id="{E0A943A6-38D9-4C63-D3BA-55975A7B8921}"/>
              </a:ext>
            </a:extLst>
          </p:cNvPr>
          <p:cNvSpPr txBox="1"/>
          <p:nvPr/>
        </p:nvSpPr>
        <p:spPr>
          <a:xfrm>
            <a:off x="782177" y="5636362"/>
            <a:ext cx="4656739" cy="391326"/>
          </a:xfrm>
          <a:prstGeom prst="rect">
            <a:avLst/>
          </a:prstGeom>
          <a:noFill/>
        </p:spPr>
        <p:txBody>
          <a:bodyPr wrap="square" rtlCol="0">
            <a:spAutoFit/>
          </a:bodyPr>
          <a:lstStyle/>
          <a:p>
            <a:pPr defTabSz="493456"/>
            <a:r>
              <a:rPr lang="en-GB" sz="1943" b="1" err="1">
                <a:solidFill>
                  <a:srgbClr val="295082"/>
                </a:solidFill>
                <a:latin typeface="Ubuntu" panose="020B0504030602030204" pitchFamily="34" charset="0"/>
                <a:ea typeface="Verdana" panose="020B0604030504040204" pitchFamily="34" charset="0"/>
                <a:cs typeface="Arial" panose="020B0604020202020204" pitchFamily="34" charset="0"/>
              </a:rPr>
              <a:t>TalkPHWales.com</a:t>
            </a:r>
            <a:endParaRPr lang="en-GB" sz="1943" b="1">
              <a:solidFill>
                <a:srgbClr val="295082"/>
              </a:solidFill>
              <a:latin typeface="Ubuntu" panose="020B0504030602030204" pitchFamily="34" charset="0"/>
              <a:ea typeface="Verdan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F46BE0-0B3C-8804-D385-516D30FEC204}"/>
              </a:ext>
            </a:extLst>
          </p:cNvPr>
          <p:cNvSpPr txBox="1"/>
          <p:nvPr/>
        </p:nvSpPr>
        <p:spPr>
          <a:xfrm>
            <a:off x="782177" y="6625904"/>
            <a:ext cx="4656739" cy="391326"/>
          </a:xfrm>
          <a:prstGeom prst="rect">
            <a:avLst/>
          </a:prstGeom>
          <a:noFill/>
        </p:spPr>
        <p:txBody>
          <a:bodyPr wrap="square" rtlCol="0">
            <a:spAutoFit/>
          </a:bodyPr>
          <a:lstStyle/>
          <a:p>
            <a:pPr defTabSz="493456"/>
            <a:r>
              <a:rPr lang="en-GB" sz="1943" b="1" err="1">
                <a:solidFill>
                  <a:srgbClr val="295082"/>
                </a:solidFill>
                <a:latin typeface="Ubuntu" panose="020B0504030602030204" pitchFamily="34" charset="0"/>
                <a:ea typeface="Verdana" panose="020B0604030504040204" pitchFamily="34" charset="0"/>
                <a:cs typeface="Arial" panose="020B0604020202020204" pitchFamily="34" charset="0"/>
              </a:rPr>
              <a:t>TalkPHWales@wales.nhs.uk</a:t>
            </a:r>
            <a:endParaRPr lang="en-GB" sz="1943" b="1">
              <a:solidFill>
                <a:srgbClr val="295082"/>
              </a:solidFill>
              <a:latin typeface="Ubuntu" panose="020B0504030602030204" pitchFamily="34" charset="0"/>
              <a:ea typeface="Verdana" panose="020B0604030504040204" pitchFamily="34" charset="0"/>
              <a:cs typeface="Arial" panose="020B0604020202020204" pitchFamily="34" charset="0"/>
            </a:endParaRPr>
          </a:p>
        </p:txBody>
      </p:sp>
      <p:sp>
        <p:nvSpPr>
          <p:cNvPr id="6" name="TextBox 5">
            <a:extLst>
              <a:ext uri="{FF2B5EF4-FFF2-40B4-BE49-F238E27FC236}">
                <a16:creationId xmlns:a16="http://schemas.microsoft.com/office/drawing/2014/main" id="{FDD63DB9-E84C-7AD4-F655-208FEECC3C89}"/>
              </a:ext>
            </a:extLst>
          </p:cNvPr>
          <p:cNvSpPr txBox="1"/>
          <p:nvPr/>
        </p:nvSpPr>
        <p:spPr>
          <a:xfrm>
            <a:off x="782177" y="6131133"/>
            <a:ext cx="4656739" cy="391326"/>
          </a:xfrm>
          <a:prstGeom prst="rect">
            <a:avLst/>
          </a:prstGeom>
          <a:noFill/>
        </p:spPr>
        <p:txBody>
          <a:bodyPr wrap="square" rtlCol="0">
            <a:spAutoFit/>
          </a:bodyPr>
          <a:lstStyle/>
          <a:p>
            <a:pPr defTabSz="493456"/>
            <a:r>
              <a:rPr lang="en-GB" sz="1943" b="1">
                <a:solidFill>
                  <a:srgbClr val="2D5088"/>
                </a:solidFill>
                <a:latin typeface="Ubuntu" panose="020B0504030602030204" pitchFamily="34" charset="0"/>
                <a:ea typeface="Verdana" panose="020B0604030504040204" pitchFamily="34" charset="0"/>
              </a:rPr>
              <a:t>02920 227744</a:t>
            </a:r>
          </a:p>
        </p:txBody>
      </p:sp>
      <p:sp>
        <p:nvSpPr>
          <p:cNvPr id="7" name="TextBox 6">
            <a:extLst>
              <a:ext uri="{FF2B5EF4-FFF2-40B4-BE49-F238E27FC236}">
                <a16:creationId xmlns:a16="http://schemas.microsoft.com/office/drawing/2014/main" id="{8377CD19-8467-2762-87E5-1F3D70370A54}"/>
              </a:ext>
            </a:extLst>
          </p:cNvPr>
          <p:cNvSpPr txBox="1"/>
          <p:nvPr/>
        </p:nvSpPr>
        <p:spPr>
          <a:xfrm>
            <a:off x="6170587" y="2170648"/>
            <a:ext cx="1784351" cy="1022459"/>
          </a:xfrm>
          <a:prstGeom prst="rect">
            <a:avLst/>
          </a:prstGeom>
          <a:noFill/>
        </p:spPr>
        <p:txBody>
          <a:bodyPr wrap="square" rtlCol="0">
            <a:spAutoFit/>
          </a:bodyPr>
          <a:lstStyle/>
          <a:p>
            <a:pPr algn="ctr" defTabSz="493456"/>
            <a:r>
              <a:rPr lang="en-GB" sz="3022" b="1">
                <a:solidFill>
                  <a:prstClr val="white"/>
                </a:solidFill>
                <a:latin typeface="Ubuntu" panose="020B0504030602030204" pitchFamily="34" charset="0"/>
                <a:ea typeface="Verdana" panose="020B0604030504040204" pitchFamily="34" charset="0"/>
                <a:cs typeface="Arial" panose="020B0604020202020204" pitchFamily="34" charset="0"/>
              </a:rPr>
              <a:t>Join the Group</a:t>
            </a:r>
          </a:p>
        </p:txBody>
      </p:sp>
      <p:sp>
        <p:nvSpPr>
          <p:cNvPr id="8" name="TextBox 7">
            <a:extLst>
              <a:ext uri="{FF2B5EF4-FFF2-40B4-BE49-F238E27FC236}">
                <a16:creationId xmlns:a16="http://schemas.microsoft.com/office/drawing/2014/main" id="{1340CE03-C90E-3737-78E9-896B88502196}"/>
              </a:ext>
            </a:extLst>
          </p:cNvPr>
          <p:cNvSpPr txBox="1"/>
          <p:nvPr/>
        </p:nvSpPr>
        <p:spPr>
          <a:xfrm>
            <a:off x="4369490" y="6179204"/>
            <a:ext cx="1289096" cy="789832"/>
          </a:xfrm>
          <a:prstGeom prst="rect">
            <a:avLst/>
          </a:prstGeom>
          <a:noFill/>
        </p:spPr>
        <p:txBody>
          <a:bodyPr wrap="square" rtlCol="0">
            <a:spAutoFit/>
          </a:bodyPr>
          <a:lstStyle/>
          <a:p>
            <a:pPr algn="ctr" defTabSz="493456"/>
            <a:r>
              <a:rPr lang="en-GB" sz="1511" b="1">
                <a:solidFill>
                  <a:prstClr val="white"/>
                </a:solidFill>
                <a:latin typeface="Ubuntu" panose="020B0504030602030204" pitchFamily="34" charset="0"/>
                <a:ea typeface="Verdana" panose="020B0604030504040204" pitchFamily="34" charset="0"/>
                <a:cs typeface="Arial" panose="020B0604020202020204" pitchFamily="34" charset="0"/>
              </a:rPr>
              <a:t>How does the panel work?</a:t>
            </a:r>
          </a:p>
        </p:txBody>
      </p:sp>
      <p:sp>
        <p:nvSpPr>
          <p:cNvPr id="9" name="TextBox 8">
            <a:extLst>
              <a:ext uri="{FF2B5EF4-FFF2-40B4-BE49-F238E27FC236}">
                <a16:creationId xmlns:a16="http://schemas.microsoft.com/office/drawing/2014/main" id="{E6703BBC-8A62-7D55-C196-7C7F0BFBFACC}"/>
              </a:ext>
            </a:extLst>
          </p:cNvPr>
          <p:cNvSpPr txBox="1"/>
          <p:nvPr/>
        </p:nvSpPr>
        <p:spPr>
          <a:xfrm>
            <a:off x="6034615" y="6191944"/>
            <a:ext cx="1078120" cy="557332"/>
          </a:xfrm>
          <a:prstGeom prst="rect">
            <a:avLst/>
          </a:prstGeom>
          <a:noFill/>
        </p:spPr>
        <p:txBody>
          <a:bodyPr wrap="square" rtlCol="0">
            <a:spAutoFit/>
          </a:bodyPr>
          <a:lstStyle/>
          <a:p>
            <a:pPr algn="ctr" defTabSz="493456"/>
            <a:r>
              <a:rPr lang="en-GB" sz="1511" b="1">
                <a:solidFill>
                  <a:prstClr val="white"/>
                </a:solidFill>
                <a:latin typeface="Ubuntu" panose="020B0504030602030204" pitchFamily="34" charset="0"/>
                <a:ea typeface="Verdana" panose="020B0604030504040204" pitchFamily="34" charset="0"/>
                <a:cs typeface="Arial" panose="020B0604020202020204" pitchFamily="34" charset="0"/>
              </a:rPr>
              <a:t>Have your say!</a:t>
            </a:r>
          </a:p>
        </p:txBody>
      </p:sp>
      <p:sp>
        <p:nvSpPr>
          <p:cNvPr id="10" name="TextBox 9">
            <a:extLst>
              <a:ext uri="{FF2B5EF4-FFF2-40B4-BE49-F238E27FC236}">
                <a16:creationId xmlns:a16="http://schemas.microsoft.com/office/drawing/2014/main" id="{86A234EE-2C03-ECEE-7E22-1C15D17F90F7}"/>
              </a:ext>
            </a:extLst>
          </p:cNvPr>
          <p:cNvSpPr txBox="1"/>
          <p:nvPr/>
        </p:nvSpPr>
        <p:spPr>
          <a:xfrm>
            <a:off x="7513750" y="6123033"/>
            <a:ext cx="1289096" cy="789832"/>
          </a:xfrm>
          <a:prstGeom prst="rect">
            <a:avLst/>
          </a:prstGeom>
          <a:noFill/>
        </p:spPr>
        <p:txBody>
          <a:bodyPr wrap="square" rtlCol="0">
            <a:spAutoFit/>
          </a:bodyPr>
          <a:lstStyle/>
          <a:p>
            <a:pPr algn="ctr" defTabSz="493456"/>
            <a:r>
              <a:rPr lang="en-GB" sz="1511" b="1">
                <a:solidFill>
                  <a:prstClr val="white"/>
                </a:solidFill>
                <a:latin typeface="Ubuntu" panose="020B0504030602030204" pitchFamily="34" charset="0"/>
                <a:ea typeface="Verdana" panose="020B0604030504040204" pitchFamily="34" charset="0"/>
                <a:cs typeface="Arial" panose="020B0604020202020204" pitchFamily="34" charset="0"/>
              </a:rPr>
              <a:t>What is public health?</a:t>
            </a:r>
          </a:p>
        </p:txBody>
      </p:sp>
      <p:sp>
        <p:nvSpPr>
          <p:cNvPr id="11" name="TextBox 10">
            <a:extLst>
              <a:ext uri="{FF2B5EF4-FFF2-40B4-BE49-F238E27FC236}">
                <a16:creationId xmlns:a16="http://schemas.microsoft.com/office/drawing/2014/main" id="{1D817024-741D-85C7-518F-E18212396A59}"/>
              </a:ext>
            </a:extLst>
          </p:cNvPr>
          <p:cNvSpPr txBox="1"/>
          <p:nvPr/>
        </p:nvSpPr>
        <p:spPr>
          <a:xfrm>
            <a:off x="9075369" y="6214314"/>
            <a:ext cx="1289096" cy="557332"/>
          </a:xfrm>
          <a:prstGeom prst="rect">
            <a:avLst/>
          </a:prstGeom>
          <a:noFill/>
        </p:spPr>
        <p:txBody>
          <a:bodyPr wrap="square" rtlCol="0">
            <a:spAutoFit/>
          </a:bodyPr>
          <a:lstStyle/>
          <a:p>
            <a:pPr algn="ctr" defTabSz="493456"/>
            <a:r>
              <a:rPr lang="en-GB" sz="1511" b="1">
                <a:solidFill>
                  <a:prstClr val="white"/>
                </a:solidFill>
                <a:latin typeface="Ubuntu" panose="020B0504030602030204" pitchFamily="34" charset="0"/>
                <a:ea typeface="Verdana" panose="020B0604030504040204" pitchFamily="34" charset="0"/>
                <a:cs typeface="Arial" panose="020B0604020202020204" pitchFamily="34" charset="0"/>
              </a:rPr>
              <a:t>Make a difference!</a:t>
            </a:r>
          </a:p>
        </p:txBody>
      </p:sp>
      <p:sp>
        <p:nvSpPr>
          <p:cNvPr id="12" name="TextBox 11">
            <a:extLst>
              <a:ext uri="{FF2B5EF4-FFF2-40B4-BE49-F238E27FC236}">
                <a16:creationId xmlns:a16="http://schemas.microsoft.com/office/drawing/2014/main" id="{58C4C3EF-17E2-CE76-EEC5-0DDC3FC0E5B0}"/>
              </a:ext>
            </a:extLst>
          </p:cNvPr>
          <p:cNvSpPr txBox="1"/>
          <p:nvPr/>
        </p:nvSpPr>
        <p:spPr>
          <a:xfrm>
            <a:off x="318709" y="1197790"/>
            <a:ext cx="9674024" cy="557397"/>
          </a:xfrm>
          <a:prstGeom prst="rect">
            <a:avLst/>
          </a:prstGeom>
          <a:noFill/>
        </p:spPr>
        <p:txBody>
          <a:bodyPr wrap="square" rtlCol="0">
            <a:spAutoFit/>
          </a:bodyPr>
          <a:lstStyle/>
          <a:p>
            <a:pPr defTabSz="493456"/>
            <a:r>
              <a:rPr lang="en-GB" sz="3022" b="1">
                <a:solidFill>
                  <a:srgbClr val="295082"/>
                </a:solidFill>
                <a:latin typeface="Ubuntu" panose="020B0504030602030204" pitchFamily="34" charset="0"/>
                <a:ea typeface="Verdana" panose="020B0604030504040204" pitchFamily="34" charset="0"/>
              </a:rPr>
              <a:t>Want to be involved in Time to Talk Public Health?</a:t>
            </a:r>
            <a:endParaRPr lang="en-US" sz="3022" b="1">
              <a:solidFill>
                <a:srgbClr val="295082"/>
              </a:solidFill>
              <a:latin typeface="Ubuntu" panose="020B050403060203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3C4C21DE-FC4C-CD80-2094-C0F9361BD289}"/>
              </a:ext>
            </a:extLst>
          </p:cNvPr>
          <p:cNvSpPr txBox="1"/>
          <p:nvPr/>
        </p:nvSpPr>
        <p:spPr>
          <a:xfrm>
            <a:off x="226174" y="3372457"/>
            <a:ext cx="2590707" cy="860492"/>
          </a:xfrm>
          <a:prstGeom prst="rect">
            <a:avLst/>
          </a:prstGeom>
          <a:noFill/>
        </p:spPr>
        <p:txBody>
          <a:bodyPr wrap="square" rtlCol="0">
            <a:spAutoFit/>
          </a:bodyPr>
          <a:lstStyle/>
          <a:p>
            <a:pPr defTabSz="493456">
              <a:lnSpc>
                <a:spcPct val="114000"/>
              </a:lnSpc>
            </a:pPr>
            <a:r>
              <a:rPr lang="en-GB" sz="1511" b="1">
                <a:solidFill>
                  <a:srgbClr val="50BAAB"/>
                </a:solidFill>
                <a:latin typeface="Ubuntu" panose="020B0504030602030204" pitchFamily="34" charset="0"/>
                <a:ea typeface="Verdana" panose="020B0604030504040204" pitchFamily="34" charset="0"/>
              </a:rPr>
              <a:t>Want to learn more about how to live a healthy and prosperous life?</a:t>
            </a:r>
          </a:p>
        </p:txBody>
      </p:sp>
      <p:sp>
        <p:nvSpPr>
          <p:cNvPr id="13" name="TextBox 12">
            <a:extLst>
              <a:ext uri="{FF2B5EF4-FFF2-40B4-BE49-F238E27FC236}">
                <a16:creationId xmlns:a16="http://schemas.microsoft.com/office/drawing/2014/main" id="{36A0C5B3-E600-07BA-E9B5-126F1CD923DD}"/>
              </a:ext>
            </a:extLst>
          </p:cNvPr>
          <p:cNvSpPr txBox="1"/>
          <p:nvPr/>
        </p:nvSpPr>
        <p:spPr>
          <a:xfrm>
            <a:off x="3587925" y="3372456"/>
            <a:ext cx="2060865" cy="860492"/>
          </a:xfrm>
          <a:prstGeom prst="rect">
            <a:avLst/>
          </a:prstGeom>
          <a:noFill/>
        </p:spPr>
        <p:txBody>
          <a:bodyPr wrap="square">
            <a:spAutoFit/>
          </a:bodyPr>
          <a:lstStyle/>
          <a:p>
            <a:pPr algn="r" defTabSz="493456">
              <a:lnSpc>
                <a:spcPct val="114000"/>
              </a:lnSpc>
            </a:pPr>
            <a:r>
              <a:rPr lang="en-GB" sz="1511" b="1">
                <a:solidFill>
                  <a:srgbClr val="FF1081"/>
                </a:solidFill>
                <a:latin typeface="Ubuntu" panose="020B0504030602030204" pitchFamily="34" charset="0"/>
                <a:ea typeface="Verdana" panose="020B0604030504040204" pitchFamily="34" charset="0"/>
              </a:rPr>
              <a:t>Want to find out how to help your community flourish?</a:t>
            </a:r>
          </a:p>
        </p:txBody>
      </p:sp>
      <p:sp>
        <p:nvSpPr>
          <p:cNvPr id="15" name="TextBox 14">
            <a:extLst>
              <a:ext uri="{FF2B5EF4-FFF2-40B4-BE49-F238E27FC236}">
                <a16:creationId xmlns:a16="http://schemas.microsoft.com/office/drawing/2014/main" id="{BFE575D5-8053-A657-17D2-6067E8D02B46}"/>
              </a:ext>
            </a:extLst>
          </p:cNvPr>
          <p:cNvSpPr txBox="1"/>
          <p:nvPr/>
        </p:nvSpPr>
        <p:spPr>
          <a:xfrm>
            <a:off x="589430" y="4541658"/>
            <a:ext cx="4538760" cy="789832"/>
          </a:xfrm>
          <a:prstGeom prst="rect">
            <a:avLst/>
          </a:prstGeom>
          <a:noFill/>
        </p:spPr>
        <p:txBody>
          <a:bodyPr wrap="square">
            <a:spAutoFit/>
          </a:bodyPr>
          <a:lstStyle/>
          <a:p>
            <a:pPr algn="ctr" defTabSz="493456"/>
            <a:r>
              <a:rPr lang="en-GB" sz="1511" b="1">
                <a:solidFill>
                  <a:srgbClr val="FF4C00"/>
                </a:solidFill>
                <a:latin typeface="Ubuntu" panose="020B0504030602030204" pitchFamily="34" charset="0"/>
                <a:ea typeface="Verdana" panose="020B0604030504040204" pitchFamily="34" charset="0"/>
              </a:rPr>
              <a:t>Public Health Wales works to protect and improve health and well-being and reduce health inequalities for the people of Wales.</a:t>
            </a:r>
            <a:endParaRPr lang="en-GB" sz="1511">
              <a:solidFill>
                <a:srgbClr val="FF4C00"/>
              </a:solidFill>
              <a:latin typeface="Calibri" panose="020F0502020204030204"/>
            </a:endParaRPr>
          </a:p>
        </p:txBody>
      </p:sp>
      <p:sp>
        <p:nvSpPr>
          <p:cNvPr id="18" name="Text Placeholder 2">
            <a:extLst>
              <a:ext uri="{FF2B5EF4-FFF2-40B4-BE49-F238E27FC236}">
                <a16:creationId xmlns:a16="http://schemas.microsoft.com/office/drawing/2014/main" id="{F753C57D-2247-1E21-8659-D52A3806B938}"/>
              </a:ext>
            </a:extLst>
          </p:cNvPr>
          <p:cNvSpPr>
            <a:spLocks noGrp="1"/>
          </p:cNvSpPr>
          <p:nvPr>
            <p:ph type="body" sz="quarter" idx="11"/>
          </p:nvPr>
        </p:nvSpPr>
        <p:spPr>
          <a:xfrm>
            <a:off x="7539038" y="312738"/>
            <a:ext cx="2143125" cy="292100"/>
          </a:xfrm>
        </p:spPr>
        <p:txBody>
          <a:bodyPr>
            <a:noAutofit/>
          </a:bodyPr>
          <a:lstStyle/>
          <a:p>
            <a:r>
              <a:rPr lang="en-US"/>
              <a:t>February 2026 Survey</a:t>
            </a:r>
          </a:p>
        </p:txBody>
      </p:sp>
    </p:spTree>
    <p:extLst>
      <p:ext uri="{BB962C8B-B14F-4D97-AF65-F5344CB8AC3E}">
        <p14:creationId xmlns:p14="http://schemas.microsoft.com/office/powerpoint/2010/main" val="2569233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921D5-8780-3B0E-97F7-1AC276A262E9}"/>
              </a:ext>
            </a:extLst>
          </p:cNvPr>
          <p:cNvSpPr>
            <a:spLocks noGrp="1"/>
          </p:cNvSpPr>
          <p:nvPr>
            <p:ph type="ctrTitle"/>
          </p:nvPr>
        </p:nvSpPr>
        <p:spPr>
          <a:xfrm>
            <a:off x="356584" y="4179359"/>
            <a:ext cx="8870673" cy="661766"/>
          </a:xfrm>
        </p:spPr>
        <p:txBody>
          <a:bodyPr/>
          <a:lstStyle/>
          <a:p>
            <a:r>
              <a:rPr lang="en-US" sz="4749"/>
              <a:t>Appendix</a:t>
            </a:r>
            <a:br>
              <a:rPr lang="en-US" sz="4749"/>
            </a:br>
            <a:endParaRPr lang="en-US"/>
          </a:p>
        </p:txBody>
      </p:sp>
      <p:sp>
        <p:nvSpPr>
          <p:cNvPr id="3" name="Subtitle 2">
            <a:extLst>
              <a:ext uri="{FF2B5EF4-FFF2-40B4-BE49-F238E27FC236}">
                <a16:creationId xmlns:a16="http://schemas.microsoft.com/office/drawing/2014/main" id="{634DB13B-720C-FAF9-5E7A-4526C913E8A9}"/>
              </a:ext>
            </a:extLst>
          </p:cNvPr>
          <p:cNvSpPr>
            <a:spLocks noGrp="1"/>
          </p:cNvSpPr>
          <p:nvPr>
            <p:ph type="subTitle" idx="1"/>
          </p:nvPr>
        </p:nvSpPr>
        <p:spPr>
          <a:xfrm>
            <a:off x="356897" y="4365740"/>
            <a:ext cx="9152079" cy="1788228"/>
          </a:xfrm>
        </p:spPr>
        <p:txBody>
          <a:bodyPr>
            <a:normAutofit/>
          </a:bodyPr>
          <a:lstStyle/>
          <a:p>
            <a:pPr>
              <a:lnSpc>
                <a:spcPct val="114000"/>
              </a:lnSpc>
            </a:pPr>
            <a:r>
              <a:rPr lang="en-US" sz="2159"/>
              <a:t>Demographics</a:t>
            </a:r>
          </a:p>
          <a:p>
            <a:pPr>
              <a:lnSpc>
                <a:spcPct val="114000"/>
              </a:lnSpc>
            </a:pPr>
            <a:r>
              <a:rPr lang="en-US" sz="2159"/>
              <a:t>Methods </a:t>
            </a:r>
          </a:p>
          <a:p>
            <a:pPr>
              <a:lnSpc>
                <a:spcPct val="113999"/>
              </a:lnSpc>
            </a:pPr>
            <a:endParaRPr lang="en-GB" sz="2159">
              <a:latin typeface="Ubuntu"/>
              <a:ea typeface="Calibri"/>
              <a:cs typeface="Times New Roman"/>
            </a:endParaRPr>
          </a:p>
          <a:p>
            <a:endParaRPr lang="en-US"/>
          </a:p>
        </p:txBody>
      </p:sp>
    </p:spTree>
    <p:extLst>
      <p:ext uri="{BB962C8B-B14F-4D97-AF65-F5344CB8AC3E}">
        <p14:creationId xmlns:p14="http://schemas.microsoft.com/office/powerpoint/2010/main" val="3246458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A21BF8F-E49B-255E-90A8-C2C17690723B}"/>
              </a:ext>
            </a:extLst>
          </p:cNvPr>
          <p:cNvGraphicFramePr>
            <a:graphicFrameLocks noGrp="1"/>
          </p:cNvGraphicFramePr>
          <p:nvPr>
            <p:extLst>
              <p:ext uri="{D42A27DB-BD31-4B8C-83A1-F6EECF244321}">
                <p14:modId xmlns:p14="http://schemas.microsoft.com/office/powerpoint/2010/main" val="577333555"/>
              </p:ext>
            </p:extLst>
          </p:nvPr>
        </p:nvGraphicFramePr>
        <p:xfrm>
          <a:off x="121218" y="1608826"/>
          <a:ext cx="10287947" cy="4384435"/>
        </p:xfrm>
        <a:graphic>
          <a:graphicData uri="http://schemas.openxmlformats.org/drawingml/2006/table">
            <a:tbl>
              <a:tblPr>
                <a:tableStyleId>{2D5ABB26-0587-4C30-8999-92F81FD0307C}</a:tableStyleId>
              </a:tblPr>
              <a:tblGrid>
                <a:gridCol w="1351999">
                  <a:extLst>
                    <a:ext uri="{9D8B030D-6E8A-4147-A177-3AD203B41FA5}">
                      <a16:colId xmlns:a16="http://schemas.microsoft.com/office/drawing/2014/main" val="2689057673"/>
                    </a:ext>
                  </a:extLst>
                </a:gridCol>
                <a:gridCol w="1706708">
                  <a:extLst>
                    <a:ext uri="{9D8B030D-6E8A-4147-A177-3AD203B41FA5}">
                      <a16:colId xmlns:a16="http://schemas.microsoft.com/office/drawing/2014/main" val="1375922657"/>
                    </a:ext>
                  </a:extLst>
                </a:gridCol>
                <a:gridCol w="1445848">
                  <a:extLst>
                    <a:ext uri="{9D8B030D-6E8A-4147-A177-3AD203B41FA5}">
                      <a16:colId xmlns:a16="http://schemas.microsoft.com/office/drawing/2014/main" val="4118330733"/>
                    </a:ext>
                  </a:extLst>
                </a:gridCol>
                <a:gridCol w="1445848">
                  <a:extLst>
                    <a:ext uri="{9D8B030D-6E8A-4147-A177-3AD203B41FA5}">
                      <a16:colId xmlns:a16="http://schemas.microsoft.com/office/drawing/2014/main" val="1852145660"/>
                    </a:ext>
                  </a:extLst>
                </a:gridCol>
                <a:gridCol w="1445848">
                  <a:extLst>
                    <a:ext uri="{9D8B030D-6E8A-4147-A177-3AD203B41FA5}">
                      <a16:colId xmlns:a16="http://schemas.microsoft.com/office/drawing/2014/main" val="3313214802"/>
                    </a:ext>
                  </a:extLst>
                </a:gridCol>
                <a:gridCol w="1445848">
                  <a:extLst>
                    <a:ext uri="{9D8B030D-6E8A-4147-A177-3AD203B41FA5}">
                      <a16:colId xmlns:a16="http://schemas.microsoft.com/office/drawing/2014/main" val="4150328780"/>
                    </a:ext>
                  </a:extLst>
                </a:gridCol>
                <a:gridCol w="1445848">
                  <a:extLst>
                    <a:ext uri="{9D8B030D-6E8A-4147-A177-3AD203B41FA5}">
                      <a16:colId xmlns:a16="http://schemas.microsoft.com/office/drawing/2014/main" val="1142098686"/>
                    </a:ext>
                  </a:extLst>
                </a:gridCol>
              </a:tblGrid>
              <a:tr h="490987">
                <a:tc rowSpan="2">
                  <a:txBody>
                    <a:bodyPr/>
                    <a:lstStyle/>
                    <a:p>
                      <a:pPr algn="l" fontAlgn="b"/>
                      <a:r>
                        <a:rPr lang="en-GB" sz="1300" u="none" strike="noStrike">
                          <a:solidFill>
                            <a:schemeClr val="bg1"/>
                          </a:solidFill>
                          <a:effectLst/>
                          <a:latin typeface="Ubuntu" panose="020B0504030602030204" pitchFamily="34" charset="0"/>
                          <a:ea typeface="Verdana" panose="020B0604030504040204" pitchFamily="34" charset="0"/>
                        </a:rPr>
                        <a:t> </a:t>
                      </a:r>
                      <a:endParaRPr lang="en-GB" sz="1300" b="0" i="0" u="none" strike="noStrike">
                        <a:solidFill>
                          <a:schemeClr val="bg1"/>
                        </a:solidFill>
                        <a:effectLst/>
                        <a:latin typeface="Ubuntu" panose="020B0504030602030204" pitchFamily="34" charset="0"/>
                        <a:ea typeface="Verdana" panose="020B0604030504040204" pitchFamily="34" charset="0"/>
                      </a:endParaRPr>
                    </a:p>
                  </a:txBody>
                  <a:tcPr marL="98694" marR="98694" marT="49347" marB="49347" anchor="b">
                    <a:lnT w="12700" cap="flat" cmpd="sng" algn="ctr">
                      <a:solidFill>
                        <a:schemeClr val="tx1"/>
                      </a:solidFill>
                      <a:prstDash val="solid"/>
                      <a:round/>
                      <a:headEnd type="none" w="med" len="med"/>
                      <a:tailEnd type="none" w="med" len="med"/>
                    </a:lnT>
                    <a:solidFill>
                      <a:srgbClr val="0096B0"/>
                    </a:solidFill>
                  </a:tcPr>
                </a:tc>
                <a:tc rowSpan="2">
                  <a:txBody>
                    <a:bodyPr/>
                    <a:lstStyle/>
                    <a:p>
                      <a:pPr algn="l" fontAlgn="b"/>
                      <a:r>
                        <a:rPr lang="en-GB" sz="1300" u="none" strike="noStrike">
                          <a:solidFill>
                            <a:schemeClr val="bg1"/>
                          </a:solidFill>
                          <a:effectLst/>
                          <a:latin typeface="Ubuntu" panose="020B0504030602030204" pitchFamily="34" charset="0"/>
                          <a:ea typeface="Verdana" panose="020B0604030504040204" pitchFamily="34" charset="0"/>
                        </a:rPr>
                        <a:t> </a:t>
                      </a:r>
                      <a:endParaRPr lang="en-GB" sz="1300" b="0" i="0" u="none" strike="noStrike">
                        <a:solidFill>
                          <a:schemeClr val="bg1"/>
                        </a:solidFill>
                        <a:effectLst/>
                        <a:latin typeface="Ubuntu" panose="020B0504030602030204" pitchFamily="34" charset="0"/>
                        <a:ea typeface="Verdana" panose="020B0604030504040204" pitchFamily="34" charset="0"/>
                      </a:endParaRPr>
                    </a:p>
                  </a:txBody>
                  <a:tcPr marL="98694" marR="98694" marT="49347" marB="49347" anchor="b">
                    <a:lnT w="12700" cap="flat" cmpd="sng" algn="ctr">
                      <a:solidFill>
                        <a:schemeClr val="tx1"/>
                      </a:solidFill>
                      <a:prstDash val="solid"/>
                      <a:round/>
                      <a:headEnd type="none" w="med" len="med"/>
                      <a:tailEnd type="none" w="med" len="med"/>
                    </a:lnT>
                    <a:solidFill>
                      <a:srgbClr val="0096B0"/>
                    </a:solidFill>
                  </a:tcPr>
                </a:tc>
                <a:tc rowSpan="2">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r>
                        <a:rPr lang="en-GB" sz="1300" u="none" strike="noStrike">
                          <a:solidFill>
                            <a:schemeClr val="bg1"/>
                          </a:solidFill>
                          <a:effectLst/>
                          <a:latin typeface="Ubuntu" panose="020B0504030602030204" pitchFamily="34" charset="0"/>
                          <a:ea typeface="Verdana" panose="020B0604030504040204" pitchFamily="34" charset="0"/>
                        </a:rPr>
                        <a:t>Population </a:t>
                      </a:r>
                    </a:p>
                    <a:p>
                      <a:pPr marL="0" marR="0" lvl="0" indent="0" algn="ctr" defTabSz="914374" rtl="0" eaLnBrk="1" fontAlgn="auto" latinLnBrk="0" hangingPunct="1">
                        <a:lnSpc>
                          <a:spcPct val="100000"/>
                        </a:lnSpc>
                        <a:spcBef>
                          <a:spcPts val="0"/>
                        </a:spcBef>
                        <a:spcAft>
                          <a:spcPts val="0"/>
                        </a:spcAft>
                        <a:buClrTx/>
                        <a:buSzTx/>
                        <a:buFontTx/>
                        <a:buNone/>
                        <a:tabLst/>
                        <a:defRPr/>
                      </a:pPr>
                      <a:r>
                        <a:rPr lang="en-GB" sz="1300" u="none" strike="noStrike">
                          <a:solidFill>
                            <a:schemeClr val="bg1"/>
                          </a:solidFill>
                          <a:effectLst/>
                          <a:latin typeface="Ubuntu" panose="020B0504030602030204" pitchFamily="34" charset="0"/>
                          <a:ea typeface="Verdana" panose="020B0604030504040204" pitchFamily="34" charset="0"/>
                        </a:rPr>
                        <a:t>(16+ years)</a:t>
                      </a:r>
                      <a:endParaRPr lang="en-GB" sz="1300" b="1" i="0" u="none" strike="noStrike">
                        <a:solidFill>
                          <a:schemeClr val="bg1"/>
                        </a:solidFill>
                        <a:effectLst/>
                        <a:latin typeface="Ubuntu" panose="020B0504030602030204" pitchFamily="34" charset="0"/>
                        <a:ea typeface="Verdana" panose="020B0604030504040204" pitchFamily="34" charset="0"/>
                      </a:endParaRPr>
                    </a:p>
                  </a:txBody>
                  <a:tcPr marL="98694" marR="98694" marT="49347" marB="49347" anchor="ctr">
                    <a:lnT w="12700" cap="flat" cmpd="sng" algn="ctr">
                      <a:solidFill>
                        <a:schemeClr val="tx1"/>
                      </a:solidFill>
                      <a:prstDash val="solid"/>
                      <a:round/>
                      <a:headEnd type="none" w="med" len="med"/>
                      <a:tailEnd type="none" w="med" len="med"/>
                    </a:lnT>
                    <a:solidFill>
                      <a:srgbClr val="0096B0"/>
                    </a:solidFill>
                  </a:tcPr>
                </a:tc>
                <a:tc gridSpan="2">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r>
                        <a:rPr lang="en-GB" sz="1300" b="0" i="0" u="none" strike="noStrike">
                          <a:solidFill>
                            <a:schemeClr val="bg1"/>
                          </a:solidFill>
                          <a:effectLst/>
                          <a:latin typeface="Ubuntu" panose="020B0504030602030204" pitchFamily="34" charset="0"/>
                          <a:ea typeface="Verdana" panose="020B0604030504040204" pitchFamily="34" charset="0"/>
                        </a:rPr>
                        <a:t>Panel sample</a:t>
                      </a:r>
                    </a:p>
                  </a:txBody>
                  <a:tcPr marL="98694" marR="98694" marT="49347" marB="49347" anchor="ctr">
                    <a:lnT w="12700" cap="flat" cmpd="sng" algn="ctr">
                      <a:solidFill>
                        <a:schemeClr val="tx1"/>
                      </a:solidFill>
                      <a:prstDash val="solid"/>
                      <a:round/>
                      <a:headEnd type="none" w="med" len="med"/>
                      <a:tailEnd type="none" w="med" len="med"/>
                    </a:lnT>
                    <a:solidFill>
                      <a:srgbClr val="0096B0"/>
                    </a:solidFill>
                  </a:tcPr>
                </a:tc>
                <a:tc hMerge="1">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endParaRPr lang="en-GB" sz="1200" b="1" i="0" u="none" strike="noStrike">
                        <a:solidFill>
                          <a:schemeClr val="bg1"/>
                        </a:solidFill>
                        <a:effectLst/>
                        <a:latin typeface="Verdana" panose="020B0604030504040204" pitchFamily="34" charset="0"/>
                        <a:ea typeface="Verdana" panose="020B0604030504040204" pitchFamily="34" charset="0"/>
                      </a:endParaRPr>
                    </a:p>
                  </a:txBody>
                  <a:tcPr anchor="ctr">
                    <a:lnT w="12700" cap="flat" cmpd="sng" algn="ctr">
                      <a:solidFill>
                        <a:schemeClr val="tx1"/>
                      </a:solidFill>
                      <a:prstDash val="solid"/>
                      <a:round/>
                      <a:headEnd type="none" w="med" len="med"/>
                      <a:tailEnd type="none" w="med" len="med"/>
                    </a:lnT>
                    <a:solidFill>
                      <a:srgbClr val="1B73A0"/>
                    </a:solidFill>
                  </a:tcPr>
                </a:tc>
                <a:tc gridSpan="2">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r>
                        <a:rPr lang="en-GB" sz="1300" u="none" strike="noStrike">
                          <a:solidFill>
                            <a:schemeClr val="bg1"/>
                          </a:solidFill>
                          <a:effectLst/>
                          <a:latin typeface="Ubuntu" panose="020B0504030602030204" pitchFamily="34" charset="0"/>
                          <a:ea typeface="Verdana" panose="020B0604030504040204" pitchFamily="34" charset="0"/>
                        </a:rPr>
                        <a:t>February 2026 survey sample</a:t>
                      </a:r>
                      <a:endParaRPr lang="en-GB" sz="1300" b="1" i="0" u="none" strike="noStrike">
                        <a:solidFill>
                          <a:schemeClr val="bg1"/>
                        </a:solidFill>
                        <a:effectLst/>
                        <a:latin typeface="Ubuntu" panose="020B0504030602030204" pitchFamily="34" charset="0"/>
                        <a:ea typeface="Verdana" panose="020B0604030504040204" pitchFamily="34" charset="0"/>
                      </a:endParaRPr>
                    </a:p>
                  </a:txBody>
                  <a:tcPr marL="98694" marR="98694" marT="49347" marB="49347" anchor="ctr">
                    <a:lnT w="12700" cap="flat" cmpd="sng" algn="ctr">
                      <a:solidFill>
                        <a:schemeClr val="tx1"/>
                      </a:solidFill>
                      <a:prstDash val="solid"/>
                      <a:round/>
                      <a:headEnd type="none" w="med" len="med"/>
                      <a:tailEnd type="none" w="med" len="med"/>
                    </a:lnT>
                    <a:solidFill>
                      <a:srgbClr val="0096B0"/>
                    </a:solidFill>
                  </a:tcPr>
                </a:tc>
                <a:tc hMerge="1">
                  <a:txBody>
                    <a:bodyPr/>
                    <a:lstStyle/>
                    <a:p>
                      <a:pPr marL="0" marR="0" lvl="0" indent="0" algn="r" defTabSz="914374" rtl="0" eaLnBrk="1" fontAlgn="auto" latinLnBrk="0" hangingPunct="1">
                        <a:lnSpc>
                          <a:spcPct val="100000"/>
                        </a:lnSpc>
                        <a:spcBef>
                          <a:spcPts val="0"/>
                        </a:spcBef>
                        <a:spcAft>
                          <a:spcPts val="0"/>
                        </a:spcAft>
                        <a:buClrTx/>
                        <a:buSzTx/>
                        <a:buFontTx/>
                        <a:buNone/>
                        <a:tabLst/>
                        <a:defRPr/>
                      </a:pPr>
                      <a:endParaRPr lang="en-GB" sz="1400" b="1" i="0" u="none" strike="noStrike">
                        <a:solidFill>
                          <a:schemeClr val="bg1"/>
                        </a:solidFill>
                        <a:effectLst/>
                        <a:latin typeface="Verdana" panose="020B0604030504040204" pitchFamily="34" charset="0"/>
                        <a:ea typeface="Verdana" panose="020B0604030504040204" pitchFamily="34" charset="0"/>
                      </a:endParaRPr>
                    </a:p>
                  </a:txBody>
                  <a:tcPr anchor="ctr">
                    <a:lnT w="12700" cap="flat" cmpd="sng" algn="ctr">
                      <a:solidFill>
                        <a:schemeClr val="tx1"/>
                      </a:solidFill>
                      <a:prstDash val="solid"/>
                      <a:round/>
                      <a:headEnd type="none" w="med" len="med"/>
                      <a:tailEnd type="none" w="med" len="med"/>
                    </a:lnT>
                    <a:solidFill>
                      <a:srgbClr val="1B73A0"/>
                    </a:solidFill>
                  </a:tcPr>
                </a:tc>
                <a:extLst>
                  <a:ext uri="{0D108BD9-81ED-4DB2-BD59-A6C34878D82A}">
                    <a16:rowId xmlns:a16="http://schemas.microsoft.com/office/drawing/2014/main" val="2546779638"/>
                  </a:ext>
                </a:extLst>
              </a:tr>
              <a:tr h="299496">
                <a:tc vMerge="1">
                  <a:txBody>
                    <a:bodyPr/>
                    <a:lstStyle/>
                    <a:p>
                      <a:endParaRPr lang="en-GB"/>
                    </a:p>
                  </a:txBody>
                  <a:tcPr/>
                </a:tc>
                <a:tc vMerge="1">
                  <a:txBody>
                    <a:bodyPr/>
                    <a:lstStyle/>
                    <a:p>
                      <a:endParaRPr lang="en-GB"/>
                    </a:p>
                  </a:txBody>
                  <a:tcPr/>
                </a:tc>
                <a:tc vMerge="1">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endParaRPr lang="en-GB" sz="1300" b="0" i="0" u="none" strike="noStrike">
                        <a:solidFill>
                          <a:schemeClr val="bg1"/>
                        </a:solidFill>
                        <a:effectLst/>
                        <a:highlight>
                          <a:srgbClr val="FF00FF"/>
                        </a:highlight>
                        <a:latin typeface="Ubuntu" panose="020B0504030602030204" pitchFamily="34" charset="0"/>
                        <a:ea typeface="Verdana" panose="020B0604030504040204" pitchFamily="34" charset="0"/>
                      </a:endParaRPr>
                    </a:p>
                  </a:txBody>
                  <a:tcPr marL="98694" marR="98694" marT="49347" marB="49347" anchor="ctr">
                    <a:solidFill>
                      <a:srgbClr val="0096B0"/>
                    </a:solidFill>
                  </a:tcPr>
                </a:tc>
                <a:tc gridSpan="2">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r>
                        <a:rPr lang="en-GB" sz="1300" b="0" i="0" u="none" strike="noStrike">
                          <a:solidFill>
                            <a:schemeClr val="bg1"/>
                          </a:solidFill>
                          <a:effectLst/>
                          <a:latin typeface="Ubuntu" panose="020B0504030602030204" pitchFamily="34" charset="0"/>
                          <a:ea typeface="Verdana" panose="020B0604030504040204" pitchFamily="34" charset="0"/>
                        </a:rPr>
                        <a:t>N = 3,208</a:t>
                      </a:r>
                      <a:endParaRPr lang="en-GB" sz="1300" b="0" i="0" u="none" strike="noStrike">
                        <a:solidFill>
                          <a:schemeClr val="bg1"/>
                        </a:solidFill>
                        <a:effectLst/>
                        <a:highlight>
                          <a:srgbClr val="FF00FF"/>
                        </a:highlight>
                        <a:latin typeface="Ubuntu" panose="020B0504030602030204" pitchFamily="34" charset="0"/>
                        <a:ea typeface="Verdana" panose="020B0604030504040204" pitchFamily="34" charset="0"/>
                      </a:endParaRPr>
                    </a:p>
                  </a:txBody>
                  <a:tcPr marL="98694" marR="98694" marT="49347" marB="49347" anchor="ctr">
                    <a:solidFill>
                      <a:srgbClr val="0096B0"/>
                    </a:solidFill>
                  </a:tcPr>
                </a:tc>
                <a:tc hMerge="1">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endParaRPr lang="en-GB" sz="1200" b="0" i="0" u="none" strike="noStrike">
                        <a:solidFill>
                          <a:schemeClr val="bg1"/>
                        </a:solidFill>
                        <a:effectLst/>
                        <a:latin typeface="Verdana" panose="020B0604030504040204" pitchFamily="34" charset="0"/>
                        <a:ea typeface="Verdana" panose="020B0604030504040204" pitchFamily="34" charset="0"/>
                      </a:endParaRPr>
                    </a:p>
                  </a:txBody>
                  <a:tcPr anchor="ctr">
                    <a:solidFill>
                      <a:srgbClr val="1B73A0"/>
                    </a:solidFill>
                  </a:tcPr>
                </a:tc>
                <a:tc gridSpan="2">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r>
                        <a:rPr lang="en-GB" sz="1300" b="0" i="0" u="none" strike="noStrike">
                          <a:solidFill>
                            <a:schemeClr val="bg1"/>
                          </a:solidFill>
                          <a:effectLst/>
                          <a:latin typeface="Ubuntu" panose="020B0504030602030204" pitchFamily="34" charset="0"/>
                          <a:ea typeface="Verdana" panose="020B0604030504040204" pitchFamily="34" charset="0"/>
                        </a:rPr>
                        <a:t>N = 1, 656</a:t>
                      </a:r>
                    </a:p>
                  </a:txBody>
                  <a:tcPr marL="98694" marR="98694" marT="49347" marB="49347" anchor="ctr">
                    <a:solidFill>
                      <a:srgbClr val="0096B0"/>
                    </a:solidFill>
                  </a:tcPr>
                </a:tc>
                <a:tc hMerge="1">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r>
                        <a:rPr lang="en-GB" sz="1200" b="0" i="0" u="none" strike="noStrike">
                          <a:solidFill>
                            <a:schemeClr val="bg1"/>
                          </a:solidFill>
                          <a:effectLst/>
                          <a:latin typeface="Verdana" panose="020B0604030504040204" pitchFamily="34" charset="0"/>
                          <a:ea typeface="Verdana" panose="020B0604030504040204" pitchFamily="34" charset="0"/>
                        </a:rPr>
                        <a:t>%</a:t>
                      </a:r>
                    </a:p>
                  </a:txBody>
                  <a:tcPr anchor="ctr">
                    <a:solidFill>
                      <a:srgbClr val="1B73A0"/>
                    </a:solidFill>
                  </a:tcPr>
                </a:tc>
                <a:extLst>
                  <a:ext uri="{0D108BD9-81ED-4DB2-BD59-A6C34878D82A}">
                    <a16:rowId xmlns:a16="http://schemas.microsoft.com/office/drawing/2014/main" val="1140307301"/>
                  </a:ext>
                </a:extLst>
              </a:tr>
              <a:tr h="299496">
                <a:tc rowSpan="3">
                  <a:txBody>
                    <a:bodyPr/>
                    <a:lstStyle/>
                    <a:p>
                      <a:pPr algn="l" fontAlgn="t"/>
                      <a:r>
                        <a:rPr lang="en-GB" sz="1300" u="none" strike="noStrike">
                          <a:solidFill>
                            <a:srgbClr val="2D5088"/>
                          </a:solidFill>
                          <a:effectLst/>
                          <a:latin typeface="Ubuntu" panose="020B0504030602030204" pitchFamily="34" charset="0"/>
                          <a:ea typeface="Verdana" panose="020B0604030504040204" pitchFamily="34" charset="0"/>
                        </a:rPr>
                        <a:t>Sex</a:t>
                      </a:r>
                      <a:endParaRPr lang="en-GB" sz="1300" b="0" i="0" u="none" strike="noStrike" baseline="0">
                        <a:solidFill>
                          <a:srgbClr val="2D5088"/>
                        </a:solidFill>
                        <a:effectLst/>
                        <a:latin typeface="Ubuntu" panose="020B0504030602030204" pitchFamily="34" charset="0"/>
                        <a:ea typeface="Verdana" panose="020B0604030504040204" pitchFamily="34" charset="0"/>
                      </a:endParaRPr>
                    </a:p>
                  </a:txBody>
                  <a:tcPr marL="98694" marR="98694" marT="49347" marB="49347">
                    <a:lnB w="12700" cap="flat" cmpd="sng" algn="ctr">
                      <a:solidFill>
                        <a:schemeClr val="bg1">
                          <a:lumMod val="85000"/>
                        </a:schemeClr>
                      </a:solidFill>
                      <a:prstDash val="solid"/>
                      <a:round/>
                      <a:headEnd type="none" w="med" len="med"/>
                      <a:tailEnd type="none" w="med" len="med"/>
                    </a:lnB>
                    <a:solidFill>
                      <a:srgbClr val="E9F8FA"/>
                    </a:solidFill>
                  </a:tcPr>
                </a:tc>
                <a:tc>
                  <a:txBody>
                    <a:bodyPr/>
                    <a:lstStyle/>
                    <a:p>
                      <a:pPr algn="l" fontAlgn="b"/>
                      <a:r>
                        <a:rPr lang="en-GB" sz="1300" u="none" strike="noStrike">
                          <a:solidFill>
                            <a:srgbClr val="2D5088"/>
                          </a:solidFill>
                          <a:effectLst/>
                          <a:latin typeface="Ubuntu" panose="020B0504030602030204" pitchFamily="34" charset="0"/>
                          <a:ea typeface="Verdana" panose="020B0604030504040204" pitchFamily="34" charset="0"/>
                        </a:rPr>
                        <a:t>Male</a:t>
                      </a:r>
                      <a:endParaRPr lang="en-GB" sz="1300" b="0" i="0" u="none" strike="noStrike">
                        <a:solidFill>
                          <a:srgbClr val="2D5088"/>
                        </a:solidFill>
                        <a:effectLst/>
                        <a:latin typeface="Ubuntu" panose="020B0504030602030204" pitchFamily="34" charset="0"/>
                        <a:ea typeface="Verdana" panose="020B0604030504040204" pitchFamily="34" charset="0"/>
                      </a:endParaRPr>
                    </a:p>
                  </a:txBody>
                  <a:tcPr marL="98694" marR="98694" marT="49347" marB="49347" anchor="c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49%</a:t>
                      </a:r>
                    </a:p>
                  </a:txBody>
                  <a:tcPr marL="0" marR="0" marT="0" marB="0" anchor="c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1,392</a:t>
                      </a:r>
                    </a:p>
                  </a:txBody>
                  <a:tcPr marL="0" marR="0" marT="0" marB="0" anchor="ctr">
                    <a:solidFill>
                      <a:srgbClr val="E9F8FA"/>
                    </a:solidFill>
                  </a:tcPr>
                </a:tc>
                <a:tc>
                  <a:txBody>
                    <a:bodyPr/>
                    <a:lstStyle/>
                    <a:p>
                      <a:pPr algn="ctr" fontAlgn="b"/>
                      <a:r>
                        <a:rPr lang="en-GB" sz="1300" b="0" i="0" u="none" strike="noStrike">
                          <a:solidFill>
                            <a:srgbClr val="285087"/>
                          </a:solidFill>
                          <a:effectLst/>
                          <a:latin typeface="Ubuntu" panose="020B0504030602030204" pitchFamily="34" charset="0"/>
                        </a:rPr>
                        <a:t>43%</a:t>
                      </a:r>
                    </a:p>
                  </a:txBody>
                  <a:tcPr marL="98694" marR="98694" marT="49347" marB="49347" anchor="c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770</a:t>
                      </a:r>
                    </a:p>
                  </a:txBody>
                  <a:tcPr marL="0" marR="0" marT="0" marB="0" anchor="c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46%</a:t>
                      </a:r>
                    </a:p>
                  </a:txBody>
                  <a:tcPr marL="0" marR="0" marT="0" marB="0" anchor="ctr">
                    <a:solidFill>
                      <a:srgbClr val="E9F8FA"/>
                    </a:solidFill>
                  </a:tcPr>
                </a:tc>
                <a:extLst>
                  <a:ext uri="{0D108BD9-81ED-4DB2-BD59-A6C34878D82A}">
                    <a16:rowId xmlns:a16="http://schemas.microsoft.com/office/drawing/2014/main" val="3092299020"/>
                  </a:ext>
                </a:extLst>
              </a:tr>
              <a:tr h="299496">
                <a:tc vMerge="1">
                  <a:txBody>
                    <a:bodyPr/>
                    <a:lstStyle/>
                    <a:p>
                      <a:endParaRPr lang="en-GB"/>
                    </a:p>
                  </a:txBody>
                  <a:tcPr/>
                </a:tc>
                <a:tc>
                  <a:txBody>
                    <a:bodyPr/>
                    <a:lstStyle/>
                    <a:p>
                      <a:pPr algn="l" fontAlgn="b"/>
                      <a:r>
                        <a:rPr lang="en-GB" sz="1300" u="none" strike="noStrike">
                          <a:solidFill>
                            <a:srgbClr val="2D5088"/>
                          </a:solidFill>
                          <a:effectLst/>
                          <a:latin typeface="Ubuntu" panose="020B0504030602030204" pitchFamily="34" charset="0"/>
                          <a:ea typeface="Verdana" panose="020B0604030504040204" pitchFamily="34" charset="0"/>
                        </a:rPr>
                        <a:t>Female</a:t>
                      </a:r>
                      <a:endParaRPr lang="en-GB" sz="1300" b="0" i="0" u="none" strike="noStrike">
                        <a:solidFill>
                          <a:srgbClr val="2D5088"/>
                        </a:solidFill>
                        <a:effectLst/>
                        <a:latin typeface="Ubuntu" panose="020B0504030602030204" pitchFamily="34" charset="0"/>
                        <a:ea typeface="Verdana" panose="020B0604030504040204" pitchFamily="34" charset="0"/>
                      </a:endParaRPr>
                    </a:p>
                  </a:txBody>
                  <a:tcPr marL="98694" marR="98694" marT="49347" marB="49347" anchor="c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51%</a:t>
                      </a:r>
                    </a:p>
                  </a:txBody>
                  <a:tcPr marL="0" marR="0" marT="0" marB="0" anchor="c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1,792</a:t>
                      </a:r>
                    </a:p>
                  </a:txBody>
                  <a:tcPr marL="0" marR="0" marT="0" marB="0" anchor="ctr">
                    <a:solidFill>
                      <a:srgbClr val="E9F8FA"/>
                    </a:solidFill>
                  </a:tcPr>
                </a:tc>
                <a:tc>
                  <a:txBody>
                    <a:bodyPr/>
                    <a:lstStyle/>
                    <a:p>
                      <a:pPr algn="ctr" fontAlgn="b"/>
                      <a:r>
                        <a:rPr lang="en-GB" sz="1300" b="0" i="0" u="none" strike="noStrike">
                          <a:solidFill>
                            <a:srgbClr val="285087"/>
                          </a:solidFill>
                          <a:effectLst/>
                          <a:latin typeface="Ubuntu" panose="020B0504030602030204" pitchFamily="34" charset="0"/>
                        </a:rPr>
                        <a:t>56%</a:t>
                      </a:r>
                    </a:p>
                  </a:txBody>
                  <a:tcPr marL="98694" marR="98694" marT="49347" marB="49347" anchor="c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875</a:t>
                      </a:r>
                    </a:p>
                  </a:txBody>
                  <a:tcPr marL="0" marR="0" marT="0" marB="0" anchor="c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53%</a:t>
                      </a:r>
                    </a:p>
                  </a:txBody>
                  <a:tcPr marL="0" marR="0" marT="0" marB="0" anchor="ctr">
                    <a:solidFill>
                      <a:srgbClr val="E9F8FA"/>
                    </a:solidFill>
                  </a:tcPr>
                </a:tc>
                <a:extLst>
                  <a:ext uri="{0D108BD9-81ED-4DB2-BD59-A6C34878D82A}">
                    <a16:rowId xmlns:a16="http://schemas.microsoft.com/office/drawing/2014/main" val="3066351385"/>
                  </a:ext>
                </a:extLst>
              </a:tr>
              <a:tr h="299496">
                <a:tc vMerge="1">
                  <a:txBody>
                    <a:bodyPr/>
                    <a:lstStyle/>
                    <a:p>
                      <a:endParaRPr lang="en-GB"/>
                    </a:p>
                  </a:txBody>
                  <a:tcPr/>
                </a:tc>
                <a:tc>
                  <a:txBody>
                    <a:bodyPr/>
                    <a:lstStyle/>
                    <a:p>
                      <a:pPr algn="l" fontAlgn="b"/>
                      <a:r>
                        <a:rPr lang="en-GB" sz="1300" u="none" strike="noStrike">
                          <a:solidFill>
                            <a:srgbClr val="2D5088"/>
                          </a:solidFill>
                          <a:effectLst/>
                          <a:latin typeface="Ubuntu" panose="020B0504030602030204" pitchFamily="34" charset="0"/>
                          <a:ea typeface="Verdana" panose="020B0604030504040204" pitchFamily="34" charset="0"/>
                        </a:rPr>
                        <a:t>Other</a:t>
                      </a:r>
                      <a:endParaRPr lang="en-GB" sz="1300" b="0" i="0" u="none" strike="noStrike">
                        <a:solidFill>
                          <a:srgbClr val="2D5088"/>
                        </a:solidFill>
                        <a:effectLst/>
                        <a:latin typeface="Ubuntu" panose="020B0504030602030204" pitchFamily="34" charset="0"/>
                        <a:ea typeface="Verdana" panose="020B0604030504040204" pitchFamily="34" charset="0"/>
                      </a:endParaRPr>
                    </a:p>
                  </a:txBody>
                  <a:tcPr marL="98694" marR="98694" marT="49347" marB="49347" anchor="ctr">
                    <a:lnB w="12700" cap="flat" cmpd="sng" algn="ctr">
                      <a:solidFill>
                        <a:schemeClr val="bg1">
                          <a:lumMod val="85000"/>
                        </a:schemeClr>
                      </a:solidFill>
                      <a:prstDash val="solid"/>
                      <a:round/>
                      <a:headEnd type="none" w="med" len="med"/>
                      <a:tailEnd type="none" w="med" len="med"/>
                    </a:lnB>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a:t>
                      </a:r>
                    </a:p>
                  </a:txBody>
                  <a:tcPr marL="0" marR="0" marT="0" marB="0" anchor="ctr">
                    <a:lnB w="12700" cap="flat" cmpd="sng" algn="ctr">
                      <a:solidFill>
                        <a:schemeClr val="bg1">
                          <a:lumMod val="85000"/>
                        </a:schemeClr>
                      </a:solidFill>
                      <a:prstDash val="solid"/>
                      <a:round/>
                      <a:headEnd type="none" w="med" len="med"/>
                      <a:tailEnd type="none" w="med" len="med"/>
                    </a:lnB>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23</a:t>
                      </a:r>
                    </a:p>
                  </a:txBody>
                  <a:tcPr marL="0" marR="0" marT="0" marB="0" anchor="ctr">
                    <a:lnB w="12700" cap="flat" cmpd="sng" algn="ctr">
                      <a:solidFill>
                        <a:schemeClr val="bg1">
                          <a:lumMod val="85000"/>
                        </a:schemeClr>
                      </a:solidFill>
                      <a:prstDash val="solid"/>
                      <a:round/>
                      <a:headEnd type="none" w="med" len="med"/>
                      <a:tailEnd type="none" w="med" len="med"/>
                    </a:lnB>
                    <a:solidFill>
                      <a:srgbClr val="E9F8FA"/>
                    </a:solidFill>
                  </a:tcPr>
                </a:tc>
                <a:tc>
                  <a:txBody>
                    <a:bodyPr/>
                    <a:lstStyle/>
                    <a:p>
                      <a:pPr algn="ctr" fontAlgn="b"/>
                      <a:r>
                        <a:rPr lang="en-GB" sz="1300" b="0" i="0" u="none" strike="noStrike">
                          <a:solidFill>
                            <a:srgbClr val="285087"/>
                          </a:solidFill>
                          <a:effectLst/>
                          <a:latin typeface="Ubuntu" panose="020B0504030602030204" pitchFamily="34" charset="0"/>
                        </a:rPr>
                        <a:t>1%</a:t>
                      </a:r>
                    </a:p>
                  </a:txBody>
                  <a:tcPr marL="98694" marR="98694" marT="49347" marB="49347" anchor="ctr">
                    <a:lnB w="12700" cap="flat" cmpd="sng" algn="ctr">
                      <a:solidFill>
                        <a:schemeClr val="bg1">
                          <a:lumMod val="85000"/>
                        </a:schemeClr>
                      </a:solidFill>
                      <a:prstDash val="solid"/>
                      <a:round/>
                      <a:headEnd type="none" w="med" len="med"/>
                      <a:tailEnd type="none" w="med" len="med"/>
                    </a:lnB>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11</a:t>
                      </a:r>
                    </a:p>
                  </a:txBody>
                  <a:tcPr marL="0" marR="0" marT="0" marB="0" anchor="ctr">
                    <a:lnB w="12700" cap="flat" cmpd="sng" algn="ctr">
                      <a:solidFill>
                        <a:schemeClr val="bg1">
                          <a:lumMod val="85000"/>
                        </a:schemeClr>
                      </a:solidFill>
                      <a:prstDash val="solid"/>
                      <a:round/>
                      <a:headEnd type="none" w="med" len="med"/>
                      <a:tailEnd type="none" w="med" len="med"/>
                    </a:lnB>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1%</a:t>
                      </a:r>
                    </a:p>
                  </a:txBody>
                  <a:tcPr marL="0" marR="0" marT="0" marB="0" anchor="ctr">
                    <a:lnB w="12700" cap="flat" cmpd="sng" algn="ctr">
                      <a:solidFill>
                        <a:schemeClr val="bg1">
                          <a:lumMod val="85000"/>
                        </a:schemeClr>
                      </a:solidFill>
                      <a:prstDash val="solid"/>
                      <a:round/>
                      <a:headEnd type="none" w="med" len="med"/>
                      <a:tailEnd type="none" w="med" len="med"/>
                    </a:lnB>
                    <a:solidFill>
                      <a:srgbClr val="E9F8FA"/>
                    </a:solidFill>
                  </a:tcPr>
                </a:tc>
                <a:extLst>
                  <a:ext uri="{0D108BD9-81ED-4DB2-BD59-A6C34878D82A}">
                    <a16:rowId xmlns:a16="http://schemas.microsoft.com/office/drawing/2014/main" val="168368804"/>
                  </a:ext>
                </a:extLst>
              </a:tr>
              <a:tr h="299496">
                <a:tc rowSpan="4">
                  <a:txBody>
                    <a:bodyPr/>
                    <a:lstStyle/>
                    <a:p>
                      <a:pPr algn="l" fontAlgn="t"/>
                      <a:r>
                        <a:rPr lang="en-GB" sz="1300" u="none" strike="noStrike">
                          <a:solidFill>
                            <a:srgbClr val="2D5088"/>
                          </a:solidFill>
                          <a:effectLst/>
                          <a:latin typeface="Ubuntu" panose="020B0504030602030204" pitchFamily="34" charset="0"/>
                          <a:ea typeface="Verdana" panose="020B0604030504040204" pitchFamily="34" charset="0"/>
                        </a:rPr>
                        <a:t>Age group (years)</a:t>
                      </a:r>
                      <a:endParaRPr lang="en-GB" sz="1300" b="0" i="0" u="none" strike="noStrike" baseline="0">
                        <a:solidFill>
                          <a:srgbClr val="2D5088"/>
                        </a:solidFill>
                        <a:effectLst/>
                        <a:latin typeface="Ubuntu" panose="020B0504030602030204" pitchFamily="34" charset="0"/>
                        <a:ea typeface="Verdana" panose="020B0604030504040204" pitchFamily="34" charset="0"/>
                      </a:endParaRPr>
                    </a:p>
                  </a:txBody>
                  <a:tcPr marL="98694" marR="98694" marT="49347" marB="49347">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alpha val="10196"/>
                      </a:schemeClr>
                    </a:solidFill>
                  </a:tcPr>
                </a:tc>
                <a:tc>
                  <a:txBody>
                    <a:bodyPr/>
                    <a:lstStyle/>
                    <a:p>
                      <a:pPr algn="l" fontAlgn="b"/>
                      <a:r>
                        <a:rPr lang="en-GB" sz="1300" u="none" strike="noStrike">
                          <a:solidFill>
                            <a:srgbClr val="2D5088"/>
                          </a:solidFill>
                          <a:effectLst/>
                          <a:latin typeface="Ubuntu" panose="020B0504030602030204" pitchFamily="34" charset="0"/>
                          <a:ea typeface="Verdana" panose="020B0604030504040204" pitchFamily="34" charset="0"/>
                        </a:rPr>
                        <a:t>16 to 29</a:t>
                      </a:r>
                      <a:endParaRPr lang="en-GB" sz="1300" b="0" i="0" u="none" strike="noStrike">
                        <a:solidFill>
                          <a:srgbClr val="2D5088"/>
                        </a:solidFill>
                        <a:effectLst/>
                        <a:latin typeface="Ubuntu" panose="020B0504030602030204" pitchFamily="34" charset="0"/>
                        <a:ea typeface="Verdana" panose="020B0604030504040204" pitchFamily="34" charset="0"/>
                      </a:endParaRPr>
                    </a:p>
                  </a:txBody>
                  <a:tcPr marL="98694" marR="98694" marT="49347" marB="49347" anchor="ctr">
                    <a:lnT w="12700" cap="flat" cmpd="sng" algn="ctr">
                      <a:solidFill>
                        <a:schemeClr val="bg1">
                          <a:lumMod val="85000"/>
                        </a:schemeClr>
                      </a:solidFill>
                      <a:prstDash val="solid"/>
                      <a:round/>
                      <a:headEnd type="none" w="med" len="med"/>
                      <a:tailEnd type="none" w="med" len="med"/>
                    </a:lnT>
                    <a:noFill/>
                  </a:tcPr>
                </a:tc>
                <a:tc>
                  <a:txBody>
                    <a:bodyPr/>
                    <a:lstStyle/>
                    <a:p>
                      <a:pPr algn="ctr" fontAlgn="ctr"/>
                      <a:r>
                        <a:rPr lang="en-GB" sz="1300" b="0" i="0" u="none" strike="noStrike">
                          <a:solidFill>
                            <a:srgbClr val="285087"/>
                          </a:solidFill>
                          <a:effectLst/>
                          <a:latin typeface="Ubuntu" panose="020B0504030602030204" pitchFamily="34" charset="0"/>
                        </a:rPr>
                        <a:t>21%</a:t>
                      </a:r>
                    </a:p>
                  </a:txBody>
                  <a:tcPr marL="0" marR="0" marT="0" marB="0" anchor="ctr">
                    <a:lnT w="12700" cap="flat" cmpd="sng" algn="ctr">
                      <a:solidFill>
                        <a:schemeClr val="bg1">
                          <a:lumMod val="85000"/>
                        </a:schemeClr>
                      </a:solidFill>
                      <a:prstDash val="solid"/>
                      <a:round/>
                      <a:headEnd type="none" w="med" len="med"/>
                      <a:tailEnd type="none" w="med" len="med"/>
                    </a:lnT>
                    <a:noFill/>
                  </a:tcPr>
                </a:tc>
                <a:tc>
                  <a:txBody>
                    <a:bodyPr/>
                    <a:lstStyle/>
                    <a:p>
                      <a:pPr algn="ctr" fontAlgn="ctr"/>
                      <a:r>
                        <a:rPr lang="en-GB" sz="1300" b="0" i="0" u="none" strike="noStrike">
                          <a:solidFill>
                            <a:srgbClr val="285087"/>
                          </a:solidFill>
                          <a:effectLst/>
                          <a:latin typeface="Ubuntu" panose="020B0504030602030204" pitchFamily="34" charset="0"/>
                        </a:rPr>
                        <a:t>547</a:t>
                      </a:r>
                    </a:p>
                  </a:txBody>
                  <a:tcPr marL="0" marR="0" marT="0" marB="0" anchor="ctr">
                    <a:lnT w="12700" cap="flat" cmpd="sng" algn="ctr">
                      <a:solidFill>
                        <a:schemeClr val="bg1">
                          <a:lumMod val="85000"/>
                        </a:schemeClr>
                      </a:solidFill>
                      <a:prstDash val="solid"/>
                      <a:round/>
                      <a:headEnd type="none" w="med" len="med"/>
                      <a:tailEnd type="none" w="med" len="med"/>
                    </a:lnT>
                    <a:noFill/>
                  </a:tcPr>
                </a:tc>
                <a:tc>
                  <a:txBody>
                    <a:bodyPr/>
                    <a:lstStyle/>
                    <a:p>
                      <a:pPr algn="ctr" fontAlgn="b"/>
                      <a:r>
                        <a:rPr lang="en-GB" sz="1300" b="0" i="0" u="none" strike="noStrike">
                          <a:solidFill>
                            <a:srgbClr val="285087"/>
                          </a:solidFill>
                          <a:effectLst/>
                          <a:latin typeface="Ubuntu" panose="020B0504030602030204" pitchFamily="34" charset="0"/>
                        </a:rPr>
                        <a:t>17%</a:t>
                      </a:r>
                    </a:p>
                  </a:txBody>
                  <a:tcPr marL="98694" marR="98694" marT="49347" marB="49347" anchor="ctr">
                    <a:lnT w="12700" cap="flat" cmpd="sng" algn="ctr">
                      <a:solidFill>
                        <a:schemeClr val="bg1">
                          <a:lumMod val="85000"/>
                        </a:schemeClr>
                      </a:solidFill>
                      <a:prstDash val="solid"/>
                      <a:round/>
                      <a:headEnd type="none" w="med" len="med"/>
                      <a:tailEnd type="none" w="med" len="med"/>
                    </a:lnT>
                    <a:noFill/>
                  </a:tcPr>
                </a:tc>
                <a:tc>
                  <a:txBody>
                    <a:bodyPr/>
                    <a:lstStyle/>
                    <a:p>
                      <a:pPr algn="ctr" fontAlgn="ctr">
                        <a:buNone/>
                      </a:pPr>
                      <a:r>
                        <a:rPr lang="en-GB" sz="1300" b="0" i="0" u="none" strike="noStrike">
                          <a:solidFill>
                            <a:srgbClr val="285087"/>
                          </a:solidFill>
                          <a:effectLst/>
                          <a:latin typeface="Ubuntu" panose="020B0504030602030204" pitchFamily="34" charset="0"/>
                        </a:rPr>
                        <a:t>258</a:t>
                      </a:r>
                    </a:p>
                  </a:txBody>
                  <a:tcPr marL="0" marR="0" marT="0" marB="0" anchor="ctr">
                    <a:lnT w="12700" cap="flat" cmpd="sng" algn="ctr">
                      <a:solidFill>
                        <a:schemeClr val="bg1">
                          <a:lumMod val="85000"/>
                        </a:schemeClr>
                      </a:solidFill>
                      <a:prstDash val="solid"/>
                      <a:round/>
                      <a:headEnd type="none" w="med" len="med"/>
                      <a:tailEnd type="none" w="med" len="med"/>
                    </a:lnT>
                    <a:noFill/>
                  </a:tcPr>
                </a:tc>
                <a:tc>
                  <a:txBody>
                    <a:bodyPr/>
                    <a:lstStyle/>
                    <a:p>
                      <a:pPr algn="ctr" fontAlgn="ctr">
                        <a:buNone/>
                      </a:pPr>
                      <a:r>
                        <a:rPr lang="en-GB" sz="1300" b="0" i="0" u="none" strike="noStrike">
                          <a:solidFill>
                            <a:srgbClr val="285087"/>
                          </a:solidFill>
                          <a:effectLst/>
                          <a:latin typeface="Ubuntu" panose="020B0504030602030204" pitchFamily="34" charset="0"/>
                        </a:rPr>
                        <a:t>16%</a:t>
                      </a:r>
                    </a:p>
                  </a:txBody>
                  <a:tcPr marL="0" marR="0" marT="0" marB="0" anchor="ctr">
                    <a:lnT w="1270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1128424118"/>
                  </a:ext>
                </a:extLst>
              </a:tr>
              <a:tr h="299496">
                <a:tc vMerge="1">
                  <a:txBody>
                    <a:bodyPr/>
                    <a:lstStyle/>
                    <a:p>
                      <a:endParaRPr lang="en-GB"/>
                    </a:p>
                  </a:txBody>
                  <a:tcPr/>
                </a:tc>
                <a:tc>
                  <a:txBody>
                    <a:bodyPr/>
                    <a:lstStyle/>
                    <a:p>
                      <a:pPr algn="l" fontAlgn="b"/>
                      <a:r>
                        <a:rPr lang="en-GB" sz="1300" u="none" strike="noStrike">
                          <a:solidFill>
                            <a:srgbClr val="2D5088"/>
                          </a:solidFill>
                          <a:effectLst/>
                          <a:latin typeface="Ubuntu" panose="020B0504030602030204" pitchFamily="34" charset="0"/>
                          <a:ea typeface="Verdana" panose="020B0604030504040204" pitchFamily="34" charset="0"/>
                        </a:rPr>
                        <a:t>30 to 49</a:t>
                      </a:r>
                      <a:endParaRPr lang="en-GB" sz="1300" b="0" i="0" u="none" strike="noStrike">
                        <a:solidFill>
                          <a:srgbClr val="2D5088"/>
                        </a:solidFill>
                        <a:effectLst/>
                        <a:latin typeface="Ubuntu" panose="020B0504030602030204" pitchFamily="34" charset="0"/>
                        <a:ea typeface="Verdana" panose="020B0604030504040204" pitchFamily="34" charset="0"/>
                      </a:endParaRPr>
                    </a:p>
                  </a:txBody>
                  <a:tcPr marL="98694" marR="98694" marT="49347" marB="49347" anchor="ctr">
                    <a:noFill/>
                  </a:tcPr>
                </a:tc>
                <a:tc>
                  <a:txBody>
                    <a:bodyPr/>
                    <a:lstStyle/>
                    <a:p>
                      <a:pPr algn="ctr" fontAlgn="ctr"/>
                      <a:r>
                        <a:rPr lang="en-GB" sz="1300" b="0" i="0" u="none" strike="noStrike">
                          <a:solidFill>
                            <a:srgbClr val="285087"/>
                          </a:solidFill>
                          <a:effectLst/>
                          <a:latin typeface="Ubuntu" panose="020B0504030602030204" pitchFamily="34" charset="0"/>
                        </a:rPr>
                        <a:t>29%</a:t>
                      </a:r>
                    </a:p>
                  </a:txBody>
                  <a:tcPr marL="0" marR="0" marT="0" marB="0" anchor="ctr">
                    <a:noFill/>
                  </a:tcPr>
                </a:tc>
                <a:tc>
                  <a:txBody>
                    <a:bodyPr/>
                    <a:lstStyle/>
                    <a:p>
                      <a:pPr algn="ctr" fontAlgn="ctr"/>
                      <a:r>
                        <a:rPr lang="en-GB" sz="1300" b="0" i="0" u="none" strike="noStrike">
                          <a:solidFill>
                            <a:srgbClr val="285087"/>
                          </a:solidFill>
                          <a:effectLst/>
                          <a:latin typeface="Ubuntu" panose="020B0504030602030204" pitchFamily="34" charset="0"/>
                        </a:rPr>
                        <a:t>1,042</a:t>
                      </a:r>
                    </a:p>
                  </a:txBody>
                  <a:tcPr marL="0" marR="0" marT="0" marB="0" anchor="ctr">
                    <a:noFill/>
                  </a:tcPr>
                </a:tc>
                <a:tc>
                  <a:txBody>
                    <a:bodyPr/>
                    <a:lstStyle/>
                    <a:p>
                      <a:pPr algn="ctr" fontAlgn="b"/>
                      <a:r>
                        <a:rPr lang="en-GB" sz="1300" b="0" i="0" u="none" strike="noStrike">
                          <a:solidFill>
                            <a:srgbClr val="285087"/>
                          </a:solidFill>
                          <a:effectLst/>
                          <a:latin typeface="Ubuntu" panose="020B0504030602030204" pitchFamily="34" charset="0"/>
                        </a:rPr>
                        <a:t>32%</a:t>
                      </a:r>
                    </a:p>
                  </a:txBody>
                  <a:tcPr marL="98694" marR="98694" marT="49347" marB="49347" anchor="ctr">
                    <a:noFill/>
                  </a:tcPr>
                </a:tc>
                <a:tc>
                  <a:txBody>
                    <a:bodyPr/>
                    <a:lstStyle/>
                    <a:p>
                      <a:pPr algn="ctr" fontAlgn="ctr">
                        <a:buNone/>
                      </a:pPr>
                      <a:r>
                        <a:rPr lang="en-GB" sz="1300" b="0" i="0" u="none" strike="noStrike">
                          <a:solidFill>
                            <a:srgbClr val="285087"/>
                          </a:solidFill>
                          <a:effectLst/>
                          <a:latin typeface="Ubuntu" panose="020B0504030602030204" pitchFamily="34" charset="0"/>
                        </a:rPr>
                        <a:t>456</a:t>
                      </a:r>
                    </a:p>
                  </a:txBody>
                  <a:tcPr marL="0" marR="0" marT="0" marB="0" anchor="ctr">
                    <a:noFill/>
                  </a:tcPr>
                </a:tc>
                <a:tc>
                  <a:txBody>
                    <a:bodyPr/>
                    <a:lstStyle/>
                    <a:p>
                      <a:pPr algn="ctr" fontAlgn="ctr">
                        <a:buNone/>
                      </a:pPr>
                      <a:r>
                        <a:rPr lang="en-GB" sz="1300" b="0" i="0" u="none" strike="noStrike">
                          <a:solidFill>
                            <a:srgbClr val="285087"/>
                          </a:solidFill>
                          <a:effectLst/>
                          <a:latin typeface="Ubuntu" panose="020B0504030602030204" pitchFamily="34" charset="0"/>
                        </a:rPr>
                        <a:t>28%</a:t>
                      </a:r>
                    </a:p>
                  </a:txBody>
                  <a:tcPr marL="0" marR="0" marT="0" marB="0" anchor="ctr">
                    <a:noFill/>
                  </a:tcPr>
                </a:tc>
                <a:extLst>
                  <a:ext uri="{0D108BD9-81ED-4DB2-BD59-A6C34878D82A}">
                    <a16:rowId xmlns:a16="http://schemas.microsoft.com/office/drawing/2014/main" val="4100162374"/>
                  </a:ext>
                </a:extLst>
              </a:tr>
              <a:tr h="299496">
                <a:tc vMerge="1">
                  <a:txBody>
                    <a:bodyPr/>
                    <a:lstStyle/>
                    <a:p>
                      <a:endParaRPr lang="en-GB"/>
                    </a:p>
                  </a:txBody>
                  <a:tcPr/>
                </a:tc>
                <a:tc>
                  <a:txBody>
                    <a:bodyPr/>
                    <a:lstStyle/>
                    <a:p>
                      <a:pPr algn="l" fontAlgn="b"/>
                      <a:r>
                        <a:rPr lang="en-GB" sz="1300" u="none" strike="noStrike">
                          <a:solidFill>
                            <a:srgbClr val="2D5088"/>
                          </a:solidFill>
                          <a:effectLst/>
                          <a:latin typeface="Ubuntu" panose="020B0504030602030204" pitchFamily="34" charset="0"/>
                          <a:ea typeface="Verdana" panose="020B0604030504040204" pitchFamily="34" charset="0"/>
                        </a:rPr>
                        <a:t>50 to 69</a:t>
                      </a:r>
                      <a:endParaRPr lang="en-GB" sz="1300" b="0" i="0" u="none" strike="noStrike">
                        <a:solidFill>
                          <a:srgbClr val="2D5088"/>
                        </a:solidFill>
                        <a:effectLst/>
                        <a:latin typeface="Ubuntu" panose="020B0504030602030204" pitchFamily="34" charset="0"/>
                        <a:ea typeface="Verdana" panose="020B0604030504040204" pitchFamily="34" charset="0"/>
                      </a:endParaRPr>
                    </a:p>
                  </a:txBody>
                  <a:tcPr marL="98694" marR="98694" marT="49347" marB="49347" anchor="ctr">
                    <a:noFill/>
                  </a:tcPr>
                </a:tc>
                <a:tc>
                  <a:txBody>
                    <a:bodyPr/>
                    <a:lstStyle/>
                    <a:p>
                      <a:pPr algn="ctr" fontAlgn="ctr"/>
                      <a:r>
                        <a:rPr lang="en-GB" sz="1300" b="0" i="0" u="none" strike="noStrike">
                          <a:solidFill>
                            <a:srgbClr val="285087"/>
                          </a:solidFill>
                          <a:effectLst/>
                          <a:latin typeface="Ubuntu" panose="020B0504030602030204" pitchFamily="34" charset="0"/>
                        </a:rPr>
                        <a:t>31%</a:t>
                      </a:r>
                    </a:p>
                  </a:txBody>
                  <a:tcPr marL="0" marR="0" marT="0" marB="0" anchor="ctr">
                    <a:noFill/>
                  </a:tcPr>
                </a:tc>
                <a:tc>
                  <a:txBody>
                    <a:bodyPr/>
                    <a:lstStyle/>
                    <a:p>
                      <a:pPr algn="ctr" fontAlgn="ctr"/>
                      <a:r>
                        <a:rPr lang="en-GB" sz="1300" b="0" i="0" u="none" strike="noStrike">
                          <a:solidFill>
                            <a:srgbClr val="285087"/>
                          </a:solidFill>
                          <a:effectLst/>
                          <a:latin typeface="Ubuntu" panose="020B0504030602030204" pitchFamily="34" charset="0"/>
                        </a:rPr>
                        <a:t>948</a:t>
                      </a:r>
                    </a:p>
                  </a:txBody>
                  <a:tcPr marL="0" marR="0" marT="0" marB="0" anchor="ctr">
                    <a:noFill/>
                  </a:tcPr>
                </a:tc>
                <a:tc>
                  <a:txBody>
                    <a:bodyPr/>
                    <a:lstStyle/>
                    <a:p>
                      <a:pPr algn="ctr" fontAlgn="b"/>
                      <a:r>
                        <a:rPr lang="en-GB" sz="1300" b="0" i="0" u="none" strike="noStrike">
                          <a:solidFill>
                            <a:srgbClr val="285087"/>
                          </a:solidFill>
                          <a:effectLst/>
                          <a:latin typeface="Ubuntu" panose="020B0504030602030204" pitchFamily="34" charset="0"/>
                        </a:rPr>
                        <a:t>30%</a:t>
                      </a:r>
                    </a:p>
                  </a:txBody>
                  <a:tcPr marL="98694" marR="98694" marT="49347" marB="49347" anchor="ctr">
                    <a:noFill/>
                  </a:tcPr>
                </a:tc>
                <a:tc>
                  <a:txBody>
                    <a:bodyPr/>
                    <a:lstStyle/>
                    <a:p>
                      <a:pPr algn="ctr" fontAlgn="ctr">
                        <a:buNone/>
                      </a:pPr>
                      <a:r>
                        <a:rPr lang="en-GB" sz="1300" b="0" i="0" u="none" strike="noStrike">
                          <a:solidFill>
                            <a:srgbClr val="285087"/>
                          </a:solidFill>
                          <a:effectLst/>
                          <a:latin typeface="Ubuntu" panose="020B0504030602030204" pitchFamily="34" charset="0"/>
                        </a:rPr>
                        <a:t>535</a:t>
                      </a:r>
                    </a:p>
                  </a:txBody>
                  <a:tcPr marL="0" marR="0" marT="0" marB="0" anchor="ctr">
                    <a:noFill/>
                  </a:tcPr>
                </a:tc>
                <a:tc>
                  <a:txBody>
                    <a:bodyPr/>
                    <a:lstStyle/>
                    <a:p>
                      <a:pPr algn="ctr" fontAlgn="ctr">
                        <a:buNone/>
                      </a:pPr>
                      <a:r>
                        <a:rPr lang="en-GB" sz="1300" b="0" i="0" u="none" strike="noStrike">
                          <a:solidFill>
                            <a:srgbClr val="285087"/>
                          </a:solidFill>
                          <a:effectLst/>
                          <a:latin typeface="Ubuntu" panose="020B0504030602030204" pitchFamily="34" charset="0"/>
                        </a:rPr>
                        <a:t>32%</a:t>
                      </a:r>
                    </a:p>
                  </a:txBody>
                  <a:tcPr marL="0" marR="0" marT="0" marB="0" anchor="ctr">
                    <a:noFill/>
                  </a:tcPr>
                </a:tc>
                <a:extLst>
                  <a:ext uri="{0D108BD9-81ED-4DB2-BD59-A6C34878D82A}">
                    <a16:rowId xmlns:a16="http://schemas.microsoft.com/office/drawing/2014/main" val="2659214059"/>
                  </a:ext>
                </a:extLst>
              </a:tr>
              <a:tr h="299496">
                <a:tc vMerge="1">
                  <a:txBody>
                    <a:bodyPr/>
                    <a:lstStyle/>
                    <a:p>
                      <a:endParaRPr lang="en-GB"/>
                    </a:p>
                  </a:txBody>
                  <a:tcPr/>
                </a:tc>
                <a:tc>
                  <a:txBody>
                    <a:bodyPr/>
                    <a:lstStyle/>
                    <a:p>
                      <a:pPr algn="l" fontAlgn="b"/>
                      <a:r>
                        <a:rPr lang="en-GB" sz="1300" u="none" strike="noStrike">
                          <a:solidFill>
                            <a:srgbClr val="2D5088"/>
                          </a:solidFill>
                          <a:effectLst/>
                          <a:latin typeface="Ubuntu" panose="020B0504030602030204" pitchFamily="34" charset="0"/>
                          <a:ea typeface="Verdana" panose="020B0604030504040204" pitchFamily="34" charset="0"/>
                        </a:rPr>
                        <a:t>70 years or over</a:t>
                      </a:r>
                      <a:endParaRPr lang="en-GB" sz="1300" b="0" i="0" u="none" strike="noStrike">
                        <a:solidFill>
                          <a:srgbClr val="2D5088"/>
                        </a:solidFill>
                        <a:effectLst/>
                        <a:latin typeface="Ubuntu" panose="020B0504030602030204" pitchFamily="34" charset="0"/>
                        <a:ea typeface="Verdana" panose="020B0604030504040204" pitchFamily="34" charset="0"/>
                      </a:endParaRPr>
                    </a:p>
                  </a:txBody>
                  <a:tcPr marL="98694" marR="98694" marT="49347" marB="49347" anchor="ctr">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GB" sz="1300" b="0" i="0" u="none" strike="noStrike">
                          <a:solidFill>
                            <a:srgbClr val="285087"/>
                          </a:solidFill>
                          <a:effectLst/>
                          <a:latin typeface="Ubuntu" panose="020B0504030602030204" pitchFamily="34" charset="0"/>
                        </a:rPr>
                        <a:t>19%</a:t>
                      </a:r>
                    </a:p>
                  </a:txBody>
                  <a:tcPr marL="0" marR="0" marT="0" marB="0" anchor="ctr">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GB" sz="1300" b="0" i="0" u="none" strike="noStrike">
                          <a:solidFill>
                            <a:srgbClr val="285087"/>
                          </a:solidFill>
                          <a:effectLst/>
                          <a:latin typeface="Ubuntu" panose="020B0504030602030204" pitchFamily="34" charset="0"/>
                        </a:rPr>
                        <a:t>671</a:t>
                      </a:r>
                    </a:p>
                  </a:txBody>
                  <a:tcPr marL="0" marR="0" marT="0" marB="0" anchor="ctr">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GB" sz="1300" b="0" i="0" u="none" strike="noStrike">
                          <a:solidFill>
                            <a:srgbClr val="285087"/>
                          </a:solidFill>
                          <a:effectLst/>
                          <a:latin typeface="Ubuntu" panose="020B0504030602030204" pitchFamily="34" charset="0"/>
                        </a:rPr>
                        <a:t>21%</a:t>
                      </a:r>
                    </a:p>
                  </a:txBody>
                  <a:tcPr marL="98694" marR="98694" marT="49347" marB="49347" anchor="ctr">
                    <a:lnB w="12700" cap="flat" cmpd="sng" algn="ctr">
                      <a:solidFill>
                        <a:schemeClr val="bg1">
                          <a:lumMod val="85000"/>
                        </a:schemeClr>
                      </a:solidFill>
                      <a:prstDash val="solid"/>
                      <a:round/>
                      <a:headEnd type="none" w="med" len="med"/>
                      <a:tailEnd type="none" w="med" len="med"/>
                    </a:lnB>
                    <a:noFill/>
                  </a:tcPr>
                </a:tc>
                <a:tc>
                  <a:txBody>
                    <a:bodyPr/>
                    <a:lstStyle/>
                    <a:p>
                      <a:pPr algn="ctr" fontAlgn="ctr">
                        <a:buNone/>
                      </a:pPr>
                      <a:r>
                        <a:rPr lang="en-GB" sz="1300" b="0" i="0" u="none" strike="noStrike">
                          <a:solidFill>
                            <a:srgbClr val="285087"/>
                          </a:solidFill>
                          <a:effectLst/>
                          <a:latin typeface="Ubuntu" panose="020B0504030602030204" pitchFamily="34" charset="0"/>
                        </a:rPr>
                        <a:t>407</a:t>
                      </a:r>
                    </a:p>
                  </a:txBody>
                  <a:tcPr marL="0" marR="0" marT="0" marB="0" anchor="ctr">
                    <a:lnB w="12700" cap="flat" cmpd="sng" algn="ctr">
                      <a:solidFill>
                        <a:schemeClr val="bg1">
                          <a:lumMod val="85000"/>
                        </a:schemeClr>
                      </a:solidFill>
                      <a:prstDash val="solid"/>
                      <a:round/>
                      <a:headEnd type="none" w="med" len="med"/>
                      <a:tailEnd type="none" w="med" len="med"/>
                    </a:lnB>
                    <a:noFill/>
                  </a:tcPr>
                </a:tc>
                <a:tc>
                  <a:txBody>
                    <a:bodyPr/>
                    <a:lstStyle/>
                    <a:p>
                      <a:pPr algn="ctr" fontAlgn="ctr">
                        <a:buNone/>
                      </a:pPr>
                      <a:r>
                        <a:rPr lang="en-GB" sz="1300" b="0" i="0" u="none" strike="noStrike">
                          <a:solidFill>
                            <a:srgbClr val="285087"/>
                          </a:solidFill>
                          <a:effectLst/>
                          <a:latin typeface="Ubuntu" panose="020B0504030602030204" pitchFamily="34" charset="0"/>
                        </a:rPr>
                        <a:t>25%</a:t>
                      </a:r>
                    </a:p>
                  </a:txBody>
                  <a:tcPr marL="0" marR="0" marT="0" marB="0" anchor="ctr">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270451946"/>
                  </a:ext>
                </a:extLst>
              </a:tr>
              <a:tr h="299496">
                <a:tc rowSpan="5">
                  <a:txBody>
                    <a:bodyPr/>
                    <a:lstStyle/>
                    <a:p>
                      <a:pPr algn="l" fontAlgn="t"/>
                      <a:r>
                        <a:rPr lang="en-GB" sz="1300" u="none" strike="noStrike">
                          <a:solidFill>
                            <a:srgbClr val="2D5088"/>
                          </a:solidFill>
                          <a:effectLst/>
                          <a:latin typeface="Ubuntu" panose="020B0504030602030204" pitchFamily="34" charset="0"/>
                          <a:ea typeface="Verdana" panose="020B0604030504040204" pitchFamily="34" charset="0"/>
                        </a:rPr>
                        <a:t>Deprivation quintile</a:t>
                      </a:r>
                      <a:endParaRPr lang="en-GB" sz="1300" b="0" i="0" u="none" strike="noStrike" baseline="30000">
                        <a:solidFill>
                          <a:srgbClr val="2D5088"/>
                        </a:solidFill>
                        <a:effectLst/>
                        <a:latin typeface="Ubuntu" panose="020B0504030602030204" pitchFamily="34" charset="0"/>
                        <a:ea typeface="Verdana" panose="020B0604030504040204" pitchFamily="34" charset="0"/>
                      </a:endParaRPr>
                    </a:p>
                  </a:txBody>
                  <a:tcPr marL="98694" marR="98694" marT="49347" marB="49347">
                    <a:lnT w="1270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9F8FA"/>
                    </a:solidFill>
                  </a:tcPr>
                </a:tc>
                <a:tc>
                  <a:txBody>
                    <a:bodyPr/>
                    <a:lstStyle/>
                    <a:p>
                      <a:pPr algn="l" fontAlgn="b"/>
                      <a:r>
                        <a:rPr lang="en-GB" sz="1300" u="none" strike="noStrike">
                          <a:solidFill>
                            <a:srgbClr val="2D5088"/>
                          </a:solidFill>
                          <a:effectLst/>
                          <a:latin typeface="Ubuntu" panose="020B0504030602030204" pitchFamily="34" charset="0"/>
                          <a:ea typeface="Verdana" panose="020B0604030504040204" pitchFamily="34" charset="0"/>
                        </a:rPr>
                        <a:t>1 (Most)</a:t>
                      </a:r>
                      <a:endParaRPr lang="en-GB" sz="1300" b="0" i="0" u="none" strike="noStrike">
                        <a:solidFill>
                          <a:srgbClr val="2D5088"/>
                        </a:solidFill>
                        <a:effectLst/>
                        <a:latin typeface="Ubuntu" panose="020B0504030602030204" pitchFamily="34" charset="0"/>
                        <a:ea typeface="Verdana" panose="020B0604030504040204" pitchFamily="34" charset="0"/>
                      </a:endParaRPr>
                    </a:p>
                  </a:txBody>
                  <a:tcPr marL="98694" marR="98694" marT="49347" marB="49347" anchor="ctr">
                    <a:lnT w="12700" cap="flat" cmpd="sng" algn="ctr">
                      <a:solidFill>
                        <a:schemeClr val="bg1">
                          <a:lumMod val="85000"/>
                        </a:schemeClr>
                      </a:solidFill>
                      <a:prstDash val="solid"/>
                      <a:round/>
                      <a:headEnd type="none" w="med" len="med"/>
                      <a:tailEnd type="none" w="med" len="med"/>
                    </a:lnT>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19%</a:t>
                      </a:r>
                    </a:p>
                  </a:txBody>
                  <a:tcPr marL="0" marR="0" marT="0" marB="0" anchor="ctr">
                    <a:lnT w="12700" cap="flat" cmpd="sng" algn="ctr">
                      <a:solidFill>
                        <a:schemeClr val="bg1">
                          <a:lumMod val="85000"/>
                        </a:schemeClr>
                      </a:solidFill>
                      <a:prstDash val="solid"/>
                      <a:round/>
                      <a:headEnd type="none" w="med" len="med"/>
                      <a:tailEnd type="none" w="med" len="med"/>
                    </a:lnT>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479</a:t>
                      </a:r>
                    </a:p>
                  </a:txBody>
                  <a:tcPr marL="0" marR="0" marT="0" marB="0" anchor="ctr">
                    <a:lnT w="12700" cap="flat" cmpd="sng" algn="ctr">
                      <a:solidFill>
                        <a:schemeClr val="bg1">
                          <a:lumMod val="85000"/>
                        </a:schemeClr>
                      </a:solidFill>
                      <a:prstDash val="solid"/>
                      <a:round/>
                      <a:headEnd type="none" w="med" len="med"/>
                      <a:tailEnd type="none" w="med" len="med"/>
                    </a:lnT>
                    <a:solidFill>
                      <a:srgbClr val="E9F8FA"/>
                    </a:solidFill>
                  </a:tcPr>
                </a:tc>
                <a:tc>
                  <a:txBody>
                    <a:bodyPr/>
                    <a:lstStyle/>
                    <a:p>
                      <a:pPr algn="ctr" fontAlgn="b"/>
                      <a:r>
                        <a:rPr lang="en-GB" sz="1300" b="0" i="0" u="none" strike="noStrike">
                          <a:solidFill>
                            <a:srgbClr val="285087"/>
                          </a:solidFill>
                          <a:effectLst/>
                          <a:latin typeface="Ubuntu" panose="020B0504030602030204" pitchFamily="34" charset="0"/>
                        </a:rPr>
                        <a:t>15%</a:t>
                      </a:r>
                    </a:p>
                  </a:txBody>
                  <a:tcPr marL="98694" marR="98694" marT="49347" marB="49347" anchor="ctr">
                    <a:lnT w="12700" cap="flat" cmpd="sng" algn="ctr">
                      <a:solidFill>
                        <a:schemeClr val="bg1">
                          <a:lumMod val="85000"/>
                        </a:schemeClr>
                      </a:solidFill>
                      <a:prstDash val="solid"/>
                      <a:round/>
                      <a:headEnd type="none" w="med" len="med"/>
                      <a:tailEnd type="none" w="med" len="med"/>
                    </a:lnT>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247</a:t>
                      </a:r>
                    </a:p>
                  </a:txBody>
                  <a:tcPr marL="0" marR="0" marT="0" marB="0" anchor="ctr">
                    <a:lnT w="12700" cap="flat" cmpd="sng" algn="ctr">
                      <a:solidFill>
                        <a:schemeClr val="bg1">
                          <a:lumMod val="85000"/>
                        </a:schemeClr>
                      </a:solidFill>
                      <a:prstDash val="solid"/>
                      <a:round/>
                      <a:headEnd type="none" w="med" len="med"/>
                      <a:tailEnd type="none" w="med" len="med"/>
                    </a:lnT>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15%</a:t>
                      </a:r>
                    </a:p>
                  </a:txBody>
                  <a:tcPr marL="0" marR="0" marT="0" marB="0" anchor="ctr">
                    <a:lnT w="12700" cap="flat" cmpd="sng" algn="ctr">
                      <a:solidFill>
                        <a:schemeClr val="bg1">
                          <a:lumMod val="85000"/>
                        </a:schemeClr>
                      </a:solidFill>
                      <a:prstDash val="solid"/>
                      <a:round/>
                      <a:headEnd type="none" w="med" len="med"/>
                      <a:tailEnd type="none" w="med" len="med"/>
                    </a:lnT>
                    <a:solidFill>
                      <a:srgbClr val="E9F8FA"/>
                    </a:solidFill>
                  </a:tcPr>
                </a:tc>
                <a:extLst>
                  <a:ext uri="{0D108BD9-81ED-4DB2-BD59-A6C34878D82A}">
                    <a16:rowId xmlns:a16="http://schemas.microsoft.com/office/drawing/2014/main" val="2838315580"/>
                  </a:ext>
                </a:extLst>
              </a:tr>
              <a:tr h="299496">
                <a:tc vMerge="1">
                  <a:txBody>
                    <a:bodyPr/>
                    <a:lstStyle/>
                    <a:p>
                      <a:endParaRPr lang="en-GB"/>
                    </a:p>
                  </a:txBody>
                  <a:tcPr/>
                </a:tc>
                <a:tc>
                  <a:txBody>
                    <a:bodyPr/>
                    <a:lstStyle/>
                    <a:p>
                      <a:pPr algn="l" fontAlgn="b"/>
                      <a:r>
                        <a:rPr lang="en-GB" sz="1300" u="none" strike="noStrike">
                          <a:solidFill>
                            <a:srgbClr val="2D5088"/>
                          </a:solidFill>
                          <a:effectLst/>
                          <a:latin typeface="Ubuntu" panose="020B0504030602030204" pitchFamily="34" charset="0"/>
                          <a:ea typeface="Verdana" panose="020B0604030504040204" pitchFamily="34" charset="0"/>
                        </a:rPr>
                        <a:t>2</a:t>
                      </a:r>
                      <a:endParaRPr lang="en-GB" sz="1300" b="0" i="0" u="none" strike="noStrike">
                        <a:solidFill>
                          <a:srgbClr val="2D5088"/>
                        </a:solidFill>
                        <a:effectLst/>
                        <a:latin typeface="Ubuntu" panose="020B0504030602030204" pitchFamily="34" charset="0"/>
                        <a:ea typeface="Verdana" panose="020B0604030504040204" pitchFamily="34" charset="0"/>
                      </a:endParaRPr>
                    </a:p>
                  </a:txBody>
                  <a:tcPr marL="98694" marR="98694" marT="49347" marB="49347" anchor="c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20%</a:t>
                      </a:r>
                    </a:p>
                  </a:txBody>
                  <a:tcPr marL="0" marR="0" marT="0" marB="0" anchor="c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624</a:t>
                      </a:r>
                    </a:p>
                  </a:txBody>
                  <a:tcPr marL="0" marR="0" marT="0" marB="0" anchor="ctr">
                    <a:solidFill>
                      <a:srgbClr val="E9F8FA"/>
                    </a:solidFill>
                  </a:tcPr>
                </a:tc>
                <a:tc>
                  <a:txBody>
                    <a:bodyPr/>
                    <a:lstStyle/>
                    <a:p>
                      <a:pPr algn="ctr" fontAlgn="b"/>
                      <a:r>
                        <a:rPr lang="en-GB" sz="1300" b="0" i="0" u="none" strike="noStrike">
                          <a:solidFill>
                            <a:srgbClr val="285087"/>
                          </a:solidFill>
                          <a:effectLst/>
                          <a:latin typeface="Ubuntu" panose="020B0504030602030204" pitchFamily="34" charset="0"/>
                        </a:rPr>
                        <a:t>19%</a:t>
                      </a:r>
                    </a:p>
                  </a:txBody>
                  <a:tcPr marL="98694" marR="98694" marT="49347" marB="49347" anchor="c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334</a:t>
                      </a:r>
                    </a:p>
                  </a:txBody>
                  <a:tcPr marL="0" marR="0" marT="0" marB="0" anchor="c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20%</a:t>
                      </a:r>
                    </a:p>
                  </a:txBody>
                  <a:tcPr marL="0" marR="0" marT="0" marB="0" anchor="ctr">
                    <a:solidFill>
                      <a:srgbClr val="E9F8FA"/>
                    </a:solidFill>
                  </a:tcPr>
                </a:tc>
                <a:extLst>
                  <a:ext uri="{0D108BD9-81ED-4DB2-BD59-A6C34878D82A}">
                    <a16:rowId xmlns:a16="http://schemas.microsoft.com/office/drawing/2014/main" val="3430197583"/>
                  </a:ext>
                </a:extLst>
              </a:tr>
              <a:tr h="299496">
                <a:tc vMerge="1">
                  <a:txBody>
                    <a:bodyPr/>
                    <a:lstStyle/>
                    <a:p>
                      <a:endParaRPr lang="en-GB"/>
                    </a:p>
                  </a:txBody>
                  <a:tcPr/>
                </a:tc>
                <a:tc>
                  <a:txBody>
                    <a:bodyPr/>
                    <a:lstStyle/>
                    <a:p>
                      <a:pPr algn="l" fontAlgn="b"/>
                      <a:r>
                        <a:rPr lang="en-GB" sz="1300" u="none" strike="noStrike">
                          <a:solidFill>
                            <a:srgbClr val="2D5088"/>
                          </a:solidFill>
                          <a:effectLst/>
                          <a:latin typeface="Ubuntu" panose="020B0504030602030204" pitchFamily="34" charset="0"/>
                          <a:ea typeface="Verdana" panose="020B0604030504040204" pitchFamily="34" charset="0"/>
                        </a:rPr>
                        <a:t>3</a:t>
                      </a:r>
                      <a:endParaRPr lang="en-GB" sz="1300" b="0" i="0" u="none" strike="noStrike">
                        <a:solidFill>
                          <a:srgbClr val="2D5088"/>
                        </a:solidFill>
                        <a:effectLst/>
                        <a:latin typeface="Ubuntu" panose="020B0504030602030204" pitchFamily="34" charset="0"/>
                        <a:ea typeface="Verdana" panose="020B0604030504040204" pitchFamily="34" charset="0"/>
                      </a:endParaRPr>
                    </a:p>
                  </a:txBody>
                  <a:tcPr marL="98694" marR="98694" marT="49347" marB="49347" anchor="c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21%</a:t>
                      </a:r>
                    </a:p>
                  </a:txBody>
                  <a:tcPr marL="0" marR="0" marT="0" marB="0" anchor="c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670</a:t>
                      </a:r>
                    </a:p>
                  </a:txBody>
                  <a:tcPr marL="0" marR="0" marT="0" marB="0" anchor="ctr">
                    <a:solidFill>
                      <a:srgbClr val="E9F8FA"/>
                    </a:solidFill>
                  </a:tcPr>
                </a:tc>
                <a:tc>
                  <a:txBody>
                    <a:bodyPr/>
                    <a:lstStyle/>
                    <a:p>
                      <a:pPr algn="ctr" fontAlgn="b"/>
                      <a:r>
                        <a:rPr lang="en-GB" sz="1300" b="0" i="0" u="none" strike="noStrike">
                          <a:solidFill>
                            <a:srgbClr val="285087"/>
                          </a:solidFill>
                          <a:effectLst/>
                          <a:latin typeface="Ubuntu" panose="020B0504030602030204" pitchFamily="34" charset="0"/>
                        </a:rPr>
                        <a:t>21%</a:t>
                      </a:r>
                    </a:p>
                  </a:txBody>
                  <a:tcPr marL="98694" marR="98694" marT="49347" marB="49347" anchor="c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356</a:t>
                      </a:r>
                    </a:p>
                  </a:txBody>
                  <a:tcPr marL="0" marR="0" marT="0" marB="0" anchor="c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21%</a:t>
                      </a:r>
                    </a:p>
                  </a:txBody>
                  <a:tcPr marL="0" marR="0" marT="0" marB="0" anchor="ctr">
                    <a:solidFill>
                      <a:srgbClr val="E9F8FA"/>
                    </a:solidFill>
                  </a:tcPr>
                </a:tc>
                <a:extLst>
                  <a:ext uri="{0D108BD9-81ED-4DB2-BD59-A6C34878D82A}">
                    <a16:rowId xmlns:a16="http://schemas.microsoft.com/office/drawing/2014/main" val="1853382524"/>
                  </a:ext>
                </a:extLst>
              </a:tr>
              <a:tr h="299496">
                <a:tc vMerge="1">
                  <a:txBody>
                    <a:bodyPr/>
                    <a:lstStyle/>
                    <a:p>
                      <a:endParaRPr lang="en-GB"/>
                    </a:p>
                  </a:txBody>
                  <a:tcPr/>
                </a:tc>
                <a:tc>
                  <a:txBody>
                    <a:bodyPr/>
                    <a:lstStyle/>
                    <a:p>
                      <a:pPr algn="l" fontAlgn="b"/>
                      <a:r>
                        <a:rPr lang="en-GB" sz="1300" u="none" strike="noStrike">
                          <a:solidFill>
                            <a:srgbClr val="2D5088"/>
                          </a:solidFill>
                          <a:effectLst/>
                          <a:latin typeface="Ubuntu" panose="020B0504030602030204" pitchFamily="34" charset="0"/>
                          <a:ea typeface="Verdana" panose="020B0604030504040204" pitchFamily="34" charset="0"/>
                        </a:rPr>
                        <a:t>4</a:t>
                      </a:r>
                      <a:endParaRPr lang="en-GB" sz="1300" b="0" i="0" u="none" strike="noStrike">
                        <a:solidFill>
                          <a:srgbClr val="2D5088"/>
                        </a:solidFill>
                        <a:effectLst/>
                        <a:latin typeface="Ubuntu" panose="020B0504030602030204" pitchFamily="34" charset="0"/>
                        <a:ea typeface="Verdana" panose="020B0604030504040204" pitchFamily="34" charset="0"/>
                      </a:endParaRPr>
                    </a:p>
                  </a:txBody>
                  <a:tcPr marL="98694" marR="98694" marT="49347" marB="49347" anchor="c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21%</a:t>
                      </a:r>
                    </a:p>
                  </a:txBody>
                  <a:tcPr marL="0" marR="0" marT="0" marB="0" anchor="c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715</a:t>
                      </a:r>
                    </a:p>
                  </a:txBody>
                  <a:tcPr marL="0" marR="0" marT="0" marB="0" anchor="ctr">
                    <a:solidFill>
                      <a:srgbClr val="E9F8FA"/>
                    </a:solidFill>
                  </a:tcPr>
                </a:tc>
                <a:tc>
                  <a:txBody>
                    <a:bodyPr/>
                    <a:lstStyle/>
                    <a:p>
                      <a:pPr algn="ctr" fontAlgn="b"/>
                      <a:r>
                        <a:rPr lang="en-GB" sz="1300" b="0" i="0" u="none" strike="noStrike">
                          <a:solidFill>
                            <a:srgbClr val="285087"/>
                          </a:solidFill>
                          <a:effectLst/>
                          <a:latin typeface="Ubuntu" panose="020B0504030602030204" pitchFamily="34" charset="0"/>
                        </a:rPr>
                        <a:t>22%</a:t>
                      </a:r>
                    </a:p>
                  </a:txBody>
                  <a:tcPr marL="98694" marR="98694" marT="49347" marB="49347" anchor="c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353</a:t>
                      </a:r>
                    </a:p>
                  </a:txBody>
                  <a:tcPr marL="0" marR="0" marT="0" marB="0" anchor="c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21%</a:t>
                      </a:r>
                    </a:p>
                  </a:txBody>
                  <a:tcPr marL="0" marR="0" marT="0" marB="0" anchor="ctr">
                    <a:solidFill>
                      <a:srgbClr val="E9F8FA"/>
                    </a:solidFill>
                  </a:tcPr>
                </a:tc>
                <a:extLst>
                  <a:ext uri="{0D108BD9-81ED-4DB2-BD59-A6C34878D82A}">
                    <a16:rowId xmlns:a16="http://schemas.microsoft.com/office/drawing/2014/main" val="1404736075"/>
                  </a:ext>
                </a:extLst>
              </a:tr>
              <a:tr h="299496">
                <a:tc vMerge="1">
                  <a:txBody>
                    <a:bodyPr/>
                    <a:lstStyle/>
                    <a:p>
                      <a:endParaRPr lang="en-GB"/>
                    </a:p>
                  </a:txBody>
                  <a:tcPr/>
                </a:tc>
                <a:tc>
                  <a:txBody>
                    <a:bodyPr/>
                    <a:lstStyle/>
                    <a:p>
                      <a:pPr algn="l" fontAlgn="b"/>
                      <a:r>
                        <a:rPr lang="en-GB" sz="1300" u="none" strike="noStrike">
                          <a:solidFill>
                            <a:srgbClr val="2D5088"/>
                          </a:solidFill>
                          <a:effectLst/>
                          <a:latin typeface="Ubuntu" panose="020B0504030602030204" pitchFamily="34" charset="0"/>
                          <a:ea typeface="Verdana" panose="020B0604030504040204" pitchFamily="34" charset="0"/>
                        </a:rPr>
                        <a:t>5 (Least)</a:t>
                      </a:r>
                      <a:endParaRPr lang="en-GB" sz="1300" b="0" i="0" u="none" strike="noStrike">
                        <a:solidFill>
                          <a:srgbClr val="2D5088"/>
                        </a:solidFill>
                        <a:effectLst/>
                        <a:latin typeface="Ubuntu" panose="020B0504030602030204" pitchFamily="34" charset="0"/>
                        <a:ea typeface="Verdana" panose="020B0604030504040204" pitchFamily="34" charset="0"/>
                      </a:endParaRPr>
                    </a:p>
                  </a:txBody>
                  <a:tcPr marL="98694" marR="98694" marT="49347" marB="49347" anchor="ctr">
                    <a:lnB w="19050" cap="flat" cmpd="sng" algn="ctr">
                      <a:solidFill>
                        <a:schemeClr val="tx1"/>
                      </a:solidFill>
                      <a:prstDash val="solid"/>
                      <a:round/>
                      <a:headEnd type="none" w="med" len="med"/>
                      <a:tailEnd type="none" w="med" len="med"/>
                    </a:lnB>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20%</a:t>
                      </a:r>
                    </a:p>
                  </a:txBody>
                  <a:tcPr marL="0" marR="0" marT="0" marB="0" anchor="ctr">
                    <a:lnB w="19050" cap="flat" cmpd="sng" algn="ctr">
                      <a:solidFill>
                        <a:schemeClr val="tx1"/>
                      </a:solidFill>
                      <a:prstDash val="solid"/>
                      <a:round/>
                      <a:headEnd type="none" w="med" len="med"/>
                      <a:tailEnd type="none" w="med" len="med"/>
                    </a:lnB>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720</a:t>
                      </a:r>
                    </a:p>
                  </a:txBody>
                  <a:tcPr marL="0" marR="0" marT="0" marB="0" anchor="ctr">
                    <a:lnB w="19050" cap="flat" cmpd="sng" algn="ctr">
                      <a:solidFill>
                        <a:schemeClr val="tx1"/>
                      </a:solidFill>
                      <a:prstDash val="solid"/>
                      <a:round/>
                      <a:headEnd type="none" w="med" len="med"/>
                      <a:tailEnd type="none" w="med" len="med"/>
                    </a:lnB>
                    <a:solidFill>
                      <a:srgbClr val="E9F8FA"/>
                    </a:solidFill>
                  </a:tcPr>
                </a:tc>
                <a:tc>
                  <a:txBody>
                    <a:bodyPr/>
                    <a:lstStyle/>
                    <a:p>
                      <a:pPr algn="ctr" fontAlgn="b"/>
                      <a:r>
                        <a:rPr lang="en-GB" sz="1300" b="0" i="0" u="none" strike="noStrike">
                          <a:solidFill>
                            <a:srgbClr val="285087"/>
                          </a:solidFill>
                          <a:effectLst/>
                          <a:latin typeface="Ubuntu" panose="020B0504030602030204" pitchFamily="34" charset="0"/>
                        </a:rPr>
                        <a:t>22%</a:t>
                      </a:r>
                    </a:p>
                  </a:txBody>
                  <a:tcPr marL="98694" marR="98694" marT="49347" marB="49347" anchor="ctr">
                    <a:lnB w="19050" cap="flat" cmpd="sng" algn="ctr">
                      <a:solidFill>
                        <a:schemeClr val="tx1"/>
                      </a:solidFill>
                      <a:prstDash val="solid"/>
                      <a:round/>
                      <a:headEnd type="none" w="med" len="med"/>
                      <a:tailEnd type="none" w="med" len="med"/>
                    </a:lnB>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366</a:t>
                      </a:r>
                    </a:p>
                  </a:txBody>
                  <a:tcPr marL="0" marR="0" marT="0" marB="0" anchor="ctr">
                    <a:lnB w="19050" cap="flat" cmpd="sng" algn="ctr">
                      <a:solidFill>
                        <a:schemeClr val="tx1"/>
                      </a:solidFill>
                      <a:prstDash val="solid"/>
                      <a:round/>
                      <a:headEnd type="none" w="med" len="med"/>
                      <a:tailEnd type="none" w="med" len="med"/>
                    </a:lnB>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22%</a:t>
                      </a:r>
                    </a:p>
                  </a:txBody>
                  <a:tcPr marL="0" marR="0" marT="0" marB="0" anchor="ctr">
                    <a:lnB w="19050" cap="flat" cmpd="sng" algn="ctr">
                      <a:solidFill>
                        <a:schemeClr val="tx1"/>
                      </a:solidFill>
                      <a:prstDash val="solid"/>
                      <a:round/>
                      <a:headEnd type="none" w="med" len="med"/>
                      <a:tailEnd type="none" w="med" len="med"/>
                    </a:lnB>
                    <a:solidFill>
                      <a:srgbClr val="E9F8FA"/>
                    </a:solidFill>
                  </a:tcPr>
                </a:tc>
                <a:extLst>
                  <a:ext uri="{0D108BD9-81ED-4DB2-BD59-A6C34878D82A}">
                    <a16:rowId xmlns:a16="http://schemas.microsoft.com/office/drawing/2014/main" val="4294698746"/>
                  </a:ext>
                </a:extLst>
              </a:tr>
            </a:tbl>
          </a:graphicData>
        </a:graphic>
      </p:graphicFrame>
      <p:sp>
        <p:nvSpPr>
          <p:cNvPr id="5" name="TextBox 4">
            <a:extLst>
              <a:ext uri="{FF2B5EF4-FFF2-40B4-BE49-F238E27FC236}">
                <a16:creationId xmlns:a16="http://schemas.microsoft.com/office/drawing/2014/main" id="{7C3A6FA1-E77C-0085-99D7-980459D3E1FC}"/>
              </a:ext>
            </a:extLst>
          </p:cNvPr>
          <p:cNvSpPr txBox="1"/>
          <p:nvPr/>
        </p:nvSpPr>
        <p:spPr>
          <a:xfrm>
            <a:off x="121218" y="5993264"/>
            <a:ext cx="10287948" cy="769441"/>
          </a:xfrm>
          <a:prstGeom prst="rect">
            <a:avLst/>
          </a:prstGeom>
          <a:noFill/>
        </p:spPr>
        <p:txBody>
          <a:bodyPr wrap="square">
            <a:spAutoFit/>
          </a:bodyPr>
          <a:lstStyle/>
          <a:p>
            <a:pPr defTabSz="493456"/>
            <a:r>
              <a:rPr lang="en-GB" sz="1100">
                <a:solidFill>
                  <a:srgbClr val="285087"/>
                </a:solidFill>
                <a:latin typeface="Ubuntu" panose="020B0504030602030204" pitchFamily="34" charset="0"/>
                <a:ea typeface="Verdana" panose="020B0604030504040204" pitchFamily="34" charset="0"/>
              </a:rPr>
              <a:t>Note. Panel sample numbers show the people on the panel who were invited to take part in the February 2026 survey. </a:t>
            </a:r>
            <a:r>
              <a:rPr lang="en-GB" sz="1100">
                <a:solidFill>
                  <a:srgbClr val="2D5088"/>
                </a:solidFill>
                <a:latin typeface="Ubuntu" panose="020B0504030602030204" pitchFamily="34" charset="0"/>
                <a:ea typeface="Verdana" panose="020B0604030504040204" pitchFamily="34" charset="0"/>
              </a:rPr>
              <a:t>Population data retrieved from </a:t>
            </a:r>
            <a:r>
              <a:rPr lang="en-GB" sz="1100">
                <a:latin typeface="Ubuntu" panose="020B0504030602030204" pitchFamily="34" charset="0"/>
                <a:hlinkClick r:id="rId2"/>
              </a:rPr>
              <a:t>Lower layer Super Output Area population estimates (supporting information) - Office for National Statistics</a:t>
            </a:r>
            <a:r>
              <a:rPr lang="en-GB" sz="1100">
                <a:latin typeface="Ubuntu" panose="020B0504030602030204" pitchFamily="34" charset="0"/>
              </a:rPr>
              <a:t> </a:t>
            </a:r>
            <a:r>
              <a:rPr lang="en-GB" sz="1100">
                <a:solidFill>
                  <a:srgbClr val="285087"/>
                </a:solidFill>
                <a:latin typeface="Ubuntu" panose="020B0504030602030204" pitchFamily="34" charset="0"/>
              </a:rPr>
              <a:t>(mid-2024; </a:t>
            </a:r>
            <a:r>
              <a:rPr lang="en-GB" sz="1100">
                <a:solidFill>
                  <a:srgbClr val="2D5088"/>
                </a:solidFill>
                <a:latin typeface="Ubuntu" panose="020B0504030602030204" pitchFamily="34" charset="0"/>
                <a:ea typeface="Verdana" panose="020B0604030504040204" pitchFamily="34" charset="0"/>
              </a:rPr>
              <a:t>opens in new window); Deprivation quintile data from </a:t>
            </a:r>
            <a:r>
              <a:rPr lang="en-GB" sz="1100">
                <a:solidFill>
                  <a:srgbClr val="2D5088"/>
                </a:solidFill>
                <a:latin typeface="Ubuntu" panose="020B0504030602030204" pitchFamily="34" charset="0"/>
                <a:ea typeface="Verdana" panose="020B0604030504040204" pitchFamily="34" charset="0"/>
                <a:hlinkClick r:id="rId3"/>
              </a:rPr>
              <a:t>the Welsh Index of Multiple Deprivation (2025) </a:t>
            </a:r>
            <a:r>
              <a:rPr lang="en-GB" sz="1100">
                <a:solidFill>
                  <a:srgbClr val="2D5088"/>
                </a:solidFill>
                <a:latin typeface="Ubuntu" panose="020B0504030602030204" pitchFamily="34" charset="0"/>
                <a:ea typeface="Verdana" panose="020B0604030504040204" pitchFamily="34" charset="0"/>
              </a:rPr>
              <a:t>(opens in new window). Due to lack of participation in three consecutive </a:t>
            </a:r>
            <a:r>
              <a:rPr lang="en-GB" sz="1100">
                <a:solidFill>
                  <a:srgbClr val="285087"/>
                </a:solidFill>
                <a:latin typeface="Ubuntu" panose="020B0504030602030204" pitchFamily="34" charset="0"/>
                <a:ea typeface="Verdana" panose="020B0604030504040204" pitchFamily="34" charset="0"/>
              </a:rPr>
              <a:t>surveys, 452 people were </a:t>
            </a:r>
            <a:r>
              <a:rPr lang="en-GB" sz="1100">
                <a:solidFill>
                  <a:srgbClr val="2D5088"/>
                </a:solidFill>
                <a:latin typeface="Ubuntu" panose="020B0504030602030204" pitchFamily="34" charset="0"/>
                <a:ea typeface="Verdana" panose="020B0604030504040204" pitchFamily="34" charset="0"/>
              </a:rPr>
              <a:t>removed from the panel. This process was outlined to panel members in the joining material. </a:t>
            </a:r>
          </a:p>
        </p:txBody>
      </p:sp>
      <p:sp>
        <p:nvSpPr>
          <p:cNvPr id="2" name="Title 1">
            <a:extLst>
              <a:ext uri="{FF2B5EF4-FFF2-40B4-BE49-F238E27FC236}">
                <a16:creationId xmlns:a16="http://schemas.microsoft.com/office/drawing/2014/main" id="{DE12D248-64D3-59F2-3035-01AA78FB9B6A}"/>
              </a:ext>
            </a:extLst>
          </p:cNvPr>
          <p:cNvSpPr txBox="1">
            <a:spLocks/>
          </p:cNvSpPr>
          <p:nvPr/>
        </p:nvSpPr>
        <p:spPr>
          <a:xfrm>
            <a:off x="239036" y="1144006"/>
            <a:ext cx="8870673" cy="416023"/>
          </a:xfrm>
          <a:prstGeom prst="rect">
            <a:avLst/>
          </a:prstGeom>
          <a:ln>
            <a:noFill/>
          </a:ln>
        </p:spPr>
        <p:txBody>
          <a:bodyPr anchor="b">
            <a:noAutofit/>
          </a:bodyPr>
          <a:lstStyle>
            <a:lvl1pPr algn="l" defTabSz="914400"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pPr defTabSz="986912"/>
            <a:r>
              <a:rPr lang="en-US" sz="2590"/>
              <a:t>Demographics</a:t>
            </a:r>
          </a:p>
        </p:txBody>
      </p:sp>
      <p:sp>
        <p:nvSpPr>
          <p:cNvPr id="8" name="Text Placeholder 4">
            <a:extLst>
              <a:ext uri="{FF2B5EF4-FFF2-40B4-BE49-F238E27FC236}">
                <a16:creationId xmlns:a16="http://schemas.microsoft.com/office/drawing/2014/main" id="{2688ED3D-529B-D0A3-CB9D-3548B161FDB2}"/>
              </a:ext>
            </a:extLst>
          </p:cNvPr>
          <p:cNvSpPr>
            <a:spLocks noGrp="1"/>
          </p:cNvSpPr>
          <p:nvPr>
            <p:ph type="body" sz="quarter" idx="11"/>
          </p:nvPr>
        </p:nvSpPr>
        <p:spPr>
          <a:xfrm>
            <a:off x="7597116" y="312290"/>
            <a:ext cx="2085322" cy="292100"/>
          </a:xfrm>
        </p:spPr>
        <p:txBody>
          <a:bodyPr/>
          <a:lstStyle/>
          <a:p>
            <a:r>
              <a:rPr lang="en-GB"/>
              <a:t>February 2026 Survey</a:t>
            </a:r>
          </a:p>
        </p:txBody>
      </p:sp>
    </p:spTree>
    <p:extLst>
      <p:ext uri="{BB962C8B-B14F-4D97-AF65-F5344CB8AC3E}">
        <p14:creationId xmlns:p14="http://schemas.microsoft.com/office/powerpoint/2010/main" val="2631150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5054D3C-FB1E-81EE-A2A1-23C0A4056525}"/>
              </a:ext>
            </a:extLst>
          </p:cNvPr>
          <p:cNvGraphicFramePr>
            <a:graphicFrameLocks noGrp="1"/>
          </p:cNvGraphicFramePr>
          <p:nvPr>
            <p:extLst>
              <p:ext uri="{D42A27DB-BD31-4B8C-83A1-F6EECF244321}">
                <p14:modId xmlns:p14="http://schemas.microsoft.com/office/powerpoint/2010/main" val="3009281683"/>
              </p:ext>
            </p:extLst>
          </p:nvPr>
        </p:nvGraphicFramePr>
        <p:xfrm>
          <a:off x="141420" y="1578092"/>
          <a:ext cx="10408971" cy="4816563"/>
        </p:xfrm>
        <a:graphic>
          <a:graphicData uri="http://schemas.openxmlformats.org/drawingml/2006/table">
            <a:tbl>
              <a:tblPr/>
              <a:tblGrid>
                <a:gridCol w="1045219">
                  <a:extLst>
                    <a:ext uri="{9D8B030D-6E8A-4147-A177-3AD203B41FA5}">
                      <a16:colId xmlns:a16="http://schemas.microsoft.com/office/drawing/2014/main" val="2689057673"/>
                    </a:ext>
                  </a:extLst>
                </a:gridCol>
                <a:gridCol w="2946539">
                  <a:extLst>
                    <a:ext uri="{9D8B030D-6E8A-4147-A177-3AD203B41FA5}">
                      <a16:colId xmlns:a16="http://schemas.microsoft.com/office/drawing/2014/main" val="1375922657"/>
                    </a:ext>
                  </a:extLst>
                </a:gridCol>
                <a:gridCol w="1215177">
                  <a:extLst>
                    <a:ext uri="{9D8B030D-6E8A-4147-A177-3AD203B41FA5}">
                      <a16:colId xmlns:a16="http://schemas.microsoft.com/office/drawing/2014/main" val="3426380147"/>
                    </a:ext>
                  </a:extLst>
                </a:gridCol>
                <a:gridCol w="1215177">
                  <a:extLst>
                    <a:ext uri="{9D8B030D-6E8A-4147-A177-3AD203B41FA5}">
                      <a16:colId xmlns:a16="http://schemas.microsoft.com/office/drawing/2014/main" val="2939083098"/>
                    </a:ext>
                  </a:extLst>
                </a:gridCol>
                <a:gridCol w="1215177">
                  <a:extLst>
                    <a:ext uri="{9D8B030D-6E8A-4147-A177-3AD203B41FA5}">
                      <a16:colId xmlns:a16="http://schemas.microsoft.com/office/drawing/2014/main" val="2588068170"/>
                    </a:ext>
                  </a:extLst>
                </a:gridCol>
                <a:gridCol w="1215177">
                  <a:extLst>
                    <a:ext uri="{9D8B030D-6E8A-4147-A177-3AD203B41FA5}">
                      <a16:colId xmlns:a16="http://schemas.microsoft.com/office/drawing/2014/main" val="4150328780"/>
                    </a:ext>
                  </a:extLst>
                </a:gridCol>
                <a:gridCol w="1556505">
                  <a:extLst>
                    <a:ext uri="{9D8B030D-6E8A-4147-A177-3AD203B41FA5}">
                      <a16:colId xmlns:a16="http://schemas.microsoft.com/office/drawing/2014/main" val="3438757750"/>
                    </a:ext>
                  </a:extLst>
                </a:gridCol>
              </a:tblGrid>
              <a:tr h="289745">
                <a:tc rowSpan="2">
                  <a:txBody>
                    <a:bodyPr/>
                    <a:lstStyle/>
                    <a:p>
                      <a:pPr algn="l" fontAlgn="b"/>
                      <a:r>
                        <a:rPr lang="en-GB" sz="1300" u="none" strike="noStrike">
                          <a:solidFill>
                            <a:schemeClr val="bg1"/>
                          </a:solidFill>
                          <a:effectLst/>
                          <a:latin typeface="Ubuntu" panose="020B0504030602030204" pitchFamily="34" charset="0"/>
                          <a:ea typeface="Verdana" panose="020B0604030504040204" pitchFamily="34" charset="0"/>
                        </a:rPr>
                        <a:t> </a:t>
                      </a:r>
                      <a:endParaRPr lang="en-GB" sz="1300" b="0" i="0" u="none" strike="noStrike">
                        <a:solidFill>
                          <a:schemeClr val="bg1"/>
                        </a:solidFill>
                        <a:effectLst/>
                        <a:latin typeface="Ubuntu" panose="020B0504030602030204" pitchFamily="34" charset="0"/>
                        <a:ea typeface="Verdana" panose="020B0604030504040204" pitchFamily="34" charset="0"/>
                      </a:endParaRPr>
                    </a:p>
                  </a:txBody>
                  <a:tcPr marL="98694" marR="98694" marT="49347" marB="49347" anchor="b">
                    <a:lnL>
                      <a:noFill/>
                    </a:lnL>
                    <a:lnR>
                      <a:noFill/>
                    </a:lnR>
                    <a:lnT w="127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rgbClr val="0096B0"/>
                    </a:solidFill>
                  </a:tcPr>
                </a:tc>
                <a:tc rowSpan="2">
                  <a:txBody>
                    <a:bodyPr/>
                    <a:lstStyle/>
                    <a:p>
                      <a:pPr algn="l" fontAlgn="b"/>
                      <a:r>
                        <a:rPr lang="en-GB" sz="1300" u="none" strike="noStrike">
                          <a:solidFill>
                            <a:schemeClr val="bg1"/>
                          </a:solidFill>
                          <a:effectLst/>
                          <a:latin typeface="Ubuntu" panose="020B0504030602030204" pitchFamily="34" charset="0"/>
                          <a:ea typeface="Verdana" panose="020B0604030504040204" pitchFamily="34" charset="0"/>
                        </a:rPr>
                        <a:t> </a:t>
                      </a:r>
                      <a:endParaRPr lang="en-GB" sz="1300" b="0" i="0" u="none" strike="noStrike">
                        <a:solidFill>
                          <a:schemeClr val="bg1"/>
                        </a:solidFill>
                        <a:effectLst/>
                        <a:latin typeface="Ubuntu" panose="020B0504030602030204" pitchFamily="34" charset="0"/>
                        <a:ea typeface="Verdana" panose="020B0604030504040204" pitchFamily="34" charset="0"/>
                      </a:endParaRPr>
                    </a:p>
                  </a:txBody>
                  <a:tcPr marL="98694" marR="98694" marT="49347" marB="49347" anchor="b">
                    <a:lnL>
                      <a:noFill/>
                    </a:lnL>
                    <a:lnR>
                      <a:noFill/>
                    </a:lnR>
                    <a:lnT w="127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rgbClr val="0096B0"/>
                    </a:solidFill>
                  </a:tcPr>
                </a:tc>
                <a:tc rowSpan="2">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r>
                        <a:rPr lang="en-GB" sz="1300" u="none" strike="noStrike">
                          <a:solidFill>
                            <a:schemeClr val="bg1"/>
                          </a:solidFill>
                          <a:effectLst/>
                          <a:latin typeface="Ubuntu" panose="020B0504030602030204" pitchFamily="34" charset="0"/>
                          <a:ea typeface="Verdana" panose="020B0604030504040204" pitchFamily="34" charset="0"/>
                        </a:rPr>
                        <a:t>Population </a:t>
                      </a:r>
                    </a:p>
                    <a:p>
                      <a:pPr marL="0" marR="0" lvl="0" indent="0" algn="ctr" defTabSz="914374" rtl="0" eaLnBrk="1" fontAlgn="auto" latinLnBrk="0" hangingPunct="1">
                        <a:lnSpc>
                          <a:spcPct val="100000"/>
                        </a:lnSpc>
                        <a:spcBef>
                          <a:spcPts val="0"/>
                        </a:spcBef>
                        <a:spcAft>
                          <a:spcPts val="0"/>
                        </a:spcAft>
                        <a:buClrTx/>
                        <a:buSzTx/>
                        <a:buFontTx/>
                        <a:buNone/>
                        <a:tabLst/>
                        <a:defRPr/>
                      </a:pPr>
                      <a:r>
                        <a:rPr lang="en-GB" sz="1300" u="none" strike="noStrike">
                          <a:solidFill>
                            <a:schemeClr val="bg1"/>
                          </a:solidFill>
                          <a:effectLst/>
                          <a:latin typeface="Ubuntu" panose="020B0504030602030204" pitchFamily="34" charset="0"/>
                          <a:ea typeface="Verdana" panose="020B0604030504040204" pitchFamily="34" charset="0"/>
                        </a:rPr>
                        <a:t>(16+ years)</a:t>
                      </a:r>
                      <a:endParaRPr lang="en-GB" sz="1300" b="1" i="0" u="none" strike="noStrike">
                        <a:solidFill>
                          <a:schemeClr val="bg1"/>
                        </a:solidFill>
                        <a:effectLst/>
                        <a:latin typeface="Ubuntu" panose="020B0504030602030204" pitchFamily="34" charset="0"/>
                        <a:ea typeface="Verdana" panose="020B0604030504040204" pitchFamily="34" charset="0"/>
                      </a:endParaRPr>
                    </a:p>
                  </a:txBody>
                  <a:tcPr marL="98694" marR="98694" marT="49347" marB="49347" anchor="ctr">
                    <a:lnL>
                      <a:noFill/>
                    </a:lnL>
                    <a:lnR>
                      <a:noFill/>
                    </a:lnR>
                    <a:lnT w="127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rgbClr val="0096B0"/>
                    </a:solidFill>
                  </a:tcPr>
                </a:tc>
                <a:tc gridSpan="2">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r>
                        <a:rPr lang="en-GB" sz="1300" b="0" i="0" u="none" strike="noStrike">
                          <a:solidFill>
                            <a:schemeClr val="bg1"/>
                          </a:solidFill>
                          <a:effectLst/>
                          <a:latin typeface="Ubuntu" panose="020B0504030602030204" pitchFamily="34" charset="0"/>
                          <a:ea typeface="Verdana" panose="020B0604030504040204" pitchFamily="34" charset="0"/>
                        </a:rPr>
                        <a:t>Panel sample</a:t>
                      </a:r>
                    </a:p>
                  </a:txBody>
                  <a:tcPr marL="98694" marR="98694" marT="49347" marB="49347" anchor="ctr">
                    <a:lnL>
                      <a:noFill/>
                    </a:lnL>
                    <a:lnR>
                      <a:noFill/>
                    </a:lnR>
                    <a:lnT w="127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rgbClr val="0096B0"/>
                    </a:solidFill>
                  </a:tcPr>
                </a:tc>
                <a:tc hMerge="1">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endParaRPr lang="en-GB" sz="1200" b="1" i="0" u="none" strike="noStrike">
                        <a:solidFill>
                          <a:schemeClr val="bg1"/>
                        </a:solidFill>
                        <a:effectLst/>
                        <a:latin typeface="Verdana" panose="020B0604030504040204" pitchFamily="34" charset="0"/>
                        <a:ea typeface="Verdana" panose="020B0604030504040204" pitchFamily="34" charset="0"/>
                      </a:endParaRPr>
                    </a:p>
                  </a:txBody>
                  <a:tcPr anchor="ctr">
                    <a:lnT w="12700" cap="flat" cmpd="sng" algn="ctr">
                      <a:solidFill>
                        <a:schemeClr val="tx1"/>
                      </a:solidFill>
                      <a:prstDash val="solid"/>
                      <a:round/>
                      <a:headEnd type="none" w="med" len="med"/>
                      <a:tailEnd type="none" w="med" len="med"/>
                    </a:lnT>
                    <a:solidFill>
                      <a:srgbClr val="1B73A0"/>
                    </a:solidFill>
                  </a:tcPr>
                </a:tc>
                <a:tc gridSpan="2">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r>
                        <a:rPr lang="en-GB" sz="1300" u="none" strike="noStrike">
                          <a:solidFill>
                            <a:schemeClr val="bg1"/>
                          </a:solidFill>
                          <a:effectLst/>
                          <a:latin typeface="Ubuntu" panose="020B0504030602030204" pitchFamily="34" charset="0"/>
                          <a:ea typeface="Verdana" panose="020B0604030504040204" pitchFamily="34" charset="0"/>
                        </a:rPr>
                        <a:t>February 2026 survey sample</a:t>
                      </a:r>
                      <a:endParaRPr lang="en-GB" sz="1300" b="1" i="0" u="none" strike="noStrike">
                        <a:solidFill>
                          <a:schemeClr val="bg1"/>
                        </a:solidFill>
                        <a:effectLst/>
                        <a:latin typeface="Ubuntu" panose="020B0504030602030204" pitchFamily="34" charset="0"/>
                        <a:ea typeface="Verdana" panose="020B0604030504040204" pitchFamily="34" charset="0"/>
                      </a:endParaRPr>
                    </a:p>
                  </a:txBody>
                  <a:tcPr marL="98694" marR="98694" marT="49347" marB="49347" anchor="ctr">
                    <a:lnL>
                      <a:noFill/>
                    </a:lnL>
                    <a:lnR>
                      <a:noFill/>
                    </a:lnR>
                    <a:lnT w="127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rgbClr val="0096B0"/>
                    </a:solidFill>
                  </a:tcPr>
                </a:tc>
                <a:tc hMerge="1">
                  <a:txBody>
                    <a:bodyPr/>
                    <a:lstStyle/>
                    <a:p>
                      <a:pPr marL="0" marR="0" lvl="0" indent="0" algn="r" defTabSz="914374" rtl="0" eaLnBrk="1" fontAlgn="auto" latinLnBrk="0" hangingPunct="1">
                        <a:lnSpc>
                          <a:spcPct val="100000"/>
                        </a:lnSpc>
                        <a:spcBef>
                          <a:spcPts val="0"/>
                        </a:spcBef>
                        <a:spcAft>
                          <a:spcPts val="0"/>
                        </a:spcAft>
                        <a:buClrTx/>
                        <a:buSzTx/>
                        <a:buFontTx/>
                        <a:buNone/>
                        <a:tabLst/>
                        <a:defRPr/>
                      </a:pPr>
                      <a:endParaRPr lang="en-GB" sz="1400" b="1" i="0" u="none" strike="noStrike">
                        <a:solidFill>
                          <a:schemeClr val="bg1"/>
                        </a:solidFill>
                        <a:effectLst/>
                        <a:latin typeface="Verdana" panose="020B0604030504040204" pitchFamily="34" charset="0"/>
                        <a:ea typeface="Verdana" panose="020B0604030504040204" pitchFamily="34" charset="0"/>
                      </a:endParaRPr>
                    </a:p>
                  </a:txBody>
                  <a:tcPr anchor="ctr">
                    <a:lnT w="12700" cap="flat" cmpd="sng" algn="ctr">
                      <a:solidFill>
                        <a:schemeClr val="tx1"/>
                      </a:solidFill>
                      <a:prstDash val="solid"/>
                      <a:round/>
                      <a:headEnd type="none" w="med" len="med"/>
                      <a:tailEnd type="none" w="med" len="med"/>
                    </a:lnT>
                    <a:solidFill>
                      <a:srgbClr val="1B73A0"/>
                    </a:solidFill>
                  </a:tcPr>
                </a:tc>
                <a:extLst>
                  <a:ext uri="{0D108BD9-81ED-4DB2-BD59-A6C34878D82A}">
                    <a16:rowId xmlns:a16="http://schemas.microsoft.com/office/drawing/2014/main" val="2546779638"/>
                  </a:ext>
                </a:extLst>
              </a:tr>
              <a:tr h="289745">
                <a:tc vMerge="1">
                  <a:txBody>
                    <a:bodyPr/>
                    <a:lstStyle/>
                    <a:p>
                      <a:endParaRPr lang="en-GB"/>
                    </a:p>
                  </a:txBody>
                  <a:tcPr/>
                </a:tc>
                <a:tc vMerge="1">
                  <a:txBody>
                    <a:bodyPr/>
                    <a:lstStyle/>
                    <a:p>
                      <a:endParaRPr lang="en-GB"/>
                    </a:p>
                  </a:txBody>
                  <a:tcPr/>
                </a:tc>
                <a:tc vMerge="1">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endParaRPr lang="en-GB" sz="1300" b="0" i="0" u="none" strike="noStrike">
                        <a:solidFill>
                          <a:schemeClr val="bg1"/>
                        </a:solidFill>
                        <a:effectLst/>
                        <a:highlight>
                          <a:srgbClr val="FF00FF"/>
                        </a:highlight>
                        <a:latin typeface="Ubuntu" panose="020B0504030602030204" pitchFamily="34" charset="0"/>
                        <a:ea typeface="Verdana" panose="020B0604030504040204" pitchFamily="34" charset="0"/>
                      </a:endParaRPr>
                    </a:p>
                  </a:txBody>
                  <a:tcPr marL="98694" marR="98694" marT="49347" marB="49347" anchor="ctr">
                    <a:lnL>
                      <a:noFill/>
                    </a:lnL>
                    <a:lnR>
                      <a:noFill/>
                    </a:lnR>
                    <a:lnT>
                      <a:noFill/>
                    </a:lnT>
                    <a:lnB>
                      <a:noFill/>
                    </a:lnB>
                    <a:lnTlToBr w="12700" cmpd="sng">
                      <a:noFill/>
                      <a:prstDash val="solid"/>
                    </a:lnTlToBr>
                    <a:lnBlToTr w="12700" cmpd="sng">
                      <a:noFill/>
                      <a:prstDash val="solid"/>
                    </a:lnBlToTr>
                    <a:solidFill>
                      <a:srgbClr val="0096B0"/>
                    </a:solidFill>
                  </a:tcPr>
                </a:tc>
                <a:tc gridSpan="2">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r>
                        <a:rPr lang="en-GB" sz="1300" b="0" i="0" u="none" strike="noStrike">
                          <a:solidFill>
                            <a:schemeClr val="bg1"/>
                          </a:solidFill>
                          <a:effectLst/>
                          <a:latin typeface="Ubuntu" panose="020B0504030602030204" pitchFamily="34" charset="0"/>
                          <a:ea typeface="Verdana" panose="020B0604030504040204" pitchFamily="34" charset="0"/>
                        </a:rPr>
                        <a:t>N = 3,208</a:t>
                      </a:r>
                      <a:endParaRPr lang="en-GB" sz="1300" b="0" i="0" u="none" strike="noStrike">
                        <a:solidFill>
                          <a:schemeClr val="bg1"/>
                        </a:solidFill>
                        <a:effectLst/>
                        <a:highlight>
                          <a:srgbClr val="FF00FF"/>
                        </a:highlight>
                        <a:latin typeface="Ubuntu" panose="020B0504030602030204" pitchFamily="34" charset="0"/>
                        <a:ea typeface="Verdana" panose="020B0604030504040204" pitchFamily="34" charset="0"/>
                      </a:endParaRPr>
                    </a:p>
                  </a:txBody>
                  <a:tcPr marL="98694" marR="98694" marT="49347" marB="49347" anchor="ctr">
                    <a:lnL>
                      <a:noFill/>
                    </a:lnL>
                    <a:lnR>
                      <a:noFill/>
                    </a:lnR>
                    <a:lnT>
                      <a:noFill/>
                    </a:lnT>
                    <a:lnB>
                      <a:noFill/>
                    </a:lnB>
                    <a:lnTlToBr w="12700" cmpd="sng">
                      <a:noFill/>
                      <a:prstDash val="solid"/>
                    </a:lnTlToBr>
                    <a:lnBlToTr w="12700" cmpd="sng">
                      <a:noFill/>
                      <a:prstDash val="solid"/>
                    </a:lnBlToTr>
                    <a:solidFill>
                      <a:srgbClr val="0096B0"/>
                    </a:solidFill>
                  </a:tcPr>
                </a:tc>
                <a:tc hMerge="1">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endParaRPr lang="en-GB" sz="1200" b="0" i="0" u="none" strike="noStrike">
                        <a:solidFill>
                          <a:schemeClr val="bg1"/>
                        </a:solidFill>
                        <a:effectLst/>
                        <a:latin typeface="Verdana" panose="020B0604030504040204" pitchFamily="34" charset="0"/>
                        <a:ea typeface="Verdana" panose="020B0604030504040204" pitchFamily="34" charset="0"/>
                      </a:endParaRPr>
                    </a:p>
                  </a:txBody>
                  <a:tcPr anchor="ctr">
                    <a:solidFill>
                      <a:srgbClr val="1B73A0"/>
                    </a:solidFill>
                  </a:tcPr>
                </a:tc>
                <a:tc gridSpan="2">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r>
                        <a:rPr lang="en-GB" sz="1300" b="0" i="0" u="none" strike="noStrike">
                          <a:solidFill>
                            <a:schemeClr val="bg1"/>
                          </a:solidFill>
                          <a:effectLst/>
                          <a:latin typeface="Ubuntu" panose="020B0504030602030204" pitchFamily="34" charset="0"/>
                          <a:ea typeface="Verdana" panose="020B0604030504040204" pitchFamily="34" charset="0"/>
                        </a:rPr>
                        <a:t>N = 1,656</a:t>
                      </a:r>
                    </a:p>
                  </a:txBody>
                  <a:tcPr marL="98694" marR="98694" marT="49347" marB="49347" anchor="ctr">
                    <a:lnL>
                      <a:noFill/>
                    </a:lnL>
                    <a:lnR>
                      <a:noFill/>
                    </a:lnR>
                    <a:lnT>
                      <a:noFill/>
                    </a:lnT>
                    <a:lnB>
                      <a:noFill/>
                    </a:lnB>
                    <a:lnTlToBr w="12700" cmpd="sng">
                      <a:noFill/>
                      <a:prstDash val="solid"/>
                    </a:lnTlToBr>
                    <a:lnBlToTr w="12700" cmpd="sng">
                      <a:noFill/>
                      <a:prstDash val="solid"/>
                    </a:lnBlToTr>
                    <a:solidFill>
                      <a:srgbClr val="0096B0"/>
                    </a:solidFill>
                  </a:tcPr>
                </a:tc>
                <a:tc hMerge="1">
                  <a:txBody>
                    <a:bodyPr/>
                    <a:lstStyle/>
                    <a:p>
                      <a:pPr marL="0" marR="0" lvl="0" indent="0" algn="ctr" defTabSz="914374" rtl="0" eaLnBrk="1" fontAlgn="auto" latinLnBrk="0" hangingPunct="1">
                        <a:lnSpc>
                          <a:spcPct val="100000"/>
                        </a:lnSpc>
                        <a:spcBef>
                          <a:spcPts val="0"/>
                        </a:spcBef>
                        <a:spcAft>
                          <a:spcPts val="0"/>
                        </a:spcAft>
                        <a:buClrTx/>
                        <a:buSzTx/>
                        <a:buFontTx/>
                        <a:buNone/>
                        <a:tabLst/>
                        <a:defRPr/>
                      </a:pPr>
                      <a:r>
                        <a:rPr lang="en-GB" sz="1200" b="0" i="0" u="none" strike="noStrike">
                          <a:solidFill>
                            <a:schemeClr val="bg1"/>
                          </a:solidFill>
                          <a:effectLst/>
                          <a:latin typeface="Verdana" panose="020B0604030504040204" pitchFamily="34" charset="0"/>
                          <a:ea typeface="Verdana" panose="020B0604030504040204" pitchFamily="34" charset="0"/>
                        </a:rPr>
                        <a:t>%</a:t>
                      </a:r>
                    </a:p>
                  </a:txBody>
                  <a:tcPr anchor="ctr">
                    <a:solidFill>
                      <a:srgbClr val="1B73A0"/>
                    </a:solidFill>
                  </a:tcPr>
                </a:tc>
                <a:extLst>
                  <a:ext uri="{0D108BD9-81ED-4DB2-BD59-A6C34878D82A}">
                    <a16:rowId xmlns:a16="http://schemas.microsoft.com/office/drawing/2014/main" val="4203809644"/>
                  </a:ext>
                </a:extLst>
              </a:tr>
              <a:tr h="289745">
                <a:tc rowSpan="3">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t"/>
                      <a:r>
                        <a:rPr lang="en-GB" sz="1300" b="0" i="0" u="none" strike="noStrike" baseline="0">
                          <a:solidFill>
                            <a:srgbClr val="295082"/>
                          </a:solidFill>
                          <a:effectLst/>
                          <a:latin typeface="Ubuntu"/>
                          <a:ea typeface="Verdana"/>
                        </a:rPr>
                        <a:t>Ethnicity</a:t>
                      </a:r>
                      <a:endParaRPr lang="en-GB" sz="1300" b="0" i="0" u="none" strike="noStrike" baseline="30000">
                        <a:solidFill>
                          <a:srgbClr val="295082"/>
                        </a:solidFill>
                        <a:effectLst/>
                        <a:latin typeface="Ubuntu"/>
                        <a:ea typeface="Verdana"/>
                      </a:endParaRPr>
                    </a:p>
                  </a:txBody>
                  <a:tcPr marL="98694" marR="98694" marT="49347" marB="49347">
                    <a:lnL>
                      <a:noFill/>
                    </a:lnL>
                    <a:lnR>
                      <a:noFill/>
                    </a:lnR>
                    <a:lnT>
                      <a:noFill/>
                    </a:lnT>
                    <a:lnB>
                      <a:noFill/>
                    </a:lnB>
                    <a:lnTlToBr w="12700" cmpd="sng">
                      <a:noFill/>
                      <a:prstDash val="solid"/>
                    </a:lnTlToBr>
                    <a:lnBlToTr w="12700" cmpd="sng">
                      <a:noFill/>
                      <a:prstDash val="solid"/>
                    </a:lnBlToTr>
                    <a:solidFill>
                      <a:srgbClr val="E9F8FA"/>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b"/>
                      <a:r>
                        <a:rPr lang="en-GB" sz="1300" u="none" strike="noStrike">
                          <a:solidFill>
                            <a:srgbClr val="295082"/>
                          </a:solidFill>
                          <a:effectLst/>
                          <a:latin typeface="Ubuntu"/>
                          <a:ea typeface="Verdana"/>
                        </a:rPr>
                        <a:t>White</a:t>
                      </a:r>
                      <a:endParaRPr lang="en-GB" sz="1300" b="0" i="0" u="none" strike="noStrike">
                        <a:solidFill>
                          <a:srgbClr val="295082"/>
                        </a:solidFill>
                        <a:effectLst/>
                        <a:latin typeface="Ubuntu"/>
                        <a:ea typeface="Verdana"/>
                      </a:endParaRPr>
                    </a:p>
                  </a:txBody>
                  <a:tcPr marL="98694" marR="98694" marT="49347" marB="49347"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95%</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ctr"/>
                      <a:r>
                        <a:rPr lang="en-GB" sz="1300" b="0" i="0" u="none" strike="noStrike">
                          <a:solidFill>
                            <a:srgbClr val="285087"/>
                          </a:solidFill>
                          <a:effectLst/>
                          <a:latin typeface="Ubuntu" panose="020B0504030602030204" pitchFamily="34" charset="0"/>
                        </a:rPr>
                        <a:t>3,061</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b"/>
                      <a:r>
                        <a:rPr lang="en-GB" sz="1300" b="0" i="0" u="none" strike="noStrike">
                          <a:solidFill>
                            <a:srgbClr val="285087"/>
                          </a:solidFill>
                          <a:effectLst/>
                          <a:latin typeface="Ubuntu" panose="020B0504030602030204" pitchFamily="34" charset="0"/>
                        </a:rPr>
                        <a:t>95%</a:t>
                      </a:r>
                    </a:p>
                  </a:txBody>
                  <a:tcPr marL="98694" marR="98694" marT="49347" marB="49347"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1,596</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96%</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extLst>
                  <a:ext uri="{0D108BD9-81ED-4DB2-BD59-A6C34878D82A}">
                    <a16:rowId xmlns:a16="http://schemas.microsoft.com/office/drawing/2014/main" val="3092299020"/>
                  </a:ext>
                </a:extLst>
              </a:tr>
              <a:tr h="289745">
                <a:tc vMerge="1">
                  <a:txBody>
                    <a:bodyPr/>
                    <a:lstStyle/>
                    <a:p>
                      <a:endParaRPr lang="en-GB"/>
                    </a:p>
                  </a:txBody>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b"/>
                      <a:r>
                        <a:rPr lang="en-GB" sz="1300" b="0" i="0" u="none" strike="noStrike">
                          <a:solidFill>
                            <a:srgbClr val="295082"/>
                          </a:solidFill>
                          <a:effectLst/>
                          <a:latin typeface="Ubuntu"/>
                          <a:ea typeface="Verdana"/>
                        </a:rPr>
                        <a:t>Mixed/Multiple Ethnic Groups</a:t>
                      </a:r>
                    </a:p>
                  </a:txBody>
                  <a:tcPr marL="98694" marR="98694" marT="49347" marB="49347"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ctr"/>
                      <a:r>
                        <a:rPr lang="en-GB" sz="1300" b="0" i="0" u="none" strike="noStrike">
                          <a:solidFill>
                            <a:srgbClr val="285087"/>
                          </a:solidFill>
                          <a:effectLst/>
                          <a:latin typeface="Ubuntu" panose="020B0504030602030204" pitchFamily="34" charset="0"/>
                        </a:rPr>
                        <a:t>54</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b"/>
                      <a:r>
                        <a:rPr lang="en-GB" sz="1300" b="0" i="0" u="none" strike="noStrike">
                          <a:solidFill>
                            <a:srgbClr val="285087"/>
                          </a:solidFill>
                          <a:effectLst/>
                          <a:latin typeface="Ubuntu" panose="020B0504030602030204" pitchFamily="34" charset="0"/>
                        </a:rPr>
                        <a:t>2%</a:t>
                      </a:r>
                    </a:p>
                  </a:txBody>
                  <a:tcPr marL="98694" marR="98694" marT="49347" marB="49347"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extLst>
                  <a:ext uri="{0D108BD9-81ED-4DB2-BD59-A6C34878D82A}">
                    <a16:rowId xmlns:a16="http://schemas.microsoft.com/office/drawing/2014/main" val="3066351385"/>
                  </a:ext>
                </a:extLst>
              </a:tr>
              <a:tr h="352225">
                <a:tc vMerge="1">
                  <a:txBody>
                    <a:bodyPr/>
                    <a:lstStyle/>
                    <a:p>
                      <a:endParaRPr lang="en-GB"/>
                    </a:p>
                  </a:txBody>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b"/>
                      <a:r>
                        <a:rPr lang="en-GB" sz="1300" u="none" strike="noStrike">
                          <a:solidFill>
                            <a:srgbClr val="295082"/>
                          </a:solidFill>
                          <a:effectLst/>
                          <a:latin typeface="Ubuntu"/>
                          <a:ea typeface="Verdana"/>
                        </a:rPr>
                        <a:t>Asian, Asian Welsh or Asian British </a:t>
                      </a:r>
                      <a:endParaRPr lang="en-GB" sz="1300" b="0" i="0" u="none" strike="noStrike">
                        <a:solidFill>
                          <a:srgbClr val="295082"/>
                        </a:solidFill>
                        <a:effectLst/>
                        <a:latin typeface="Ubuntu"/>
                        <a:ea typeface="Verdana"/>
                      </a:endParaRPr>
                    </a:p>
                  </a:txBody>
                  <a:tcPr marL="98694" marR="98694" marT="49347" marB="49347"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3%</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ctr"/>
                      <a:r>
                        <a:rPr lang="en-GB" sz="1300" b="0" i="0" u="none" strike="noStrike">
                          <a:solidFill>
                            <a:srgbClr val="285087"/>
                          </a:solidFill>
                          <a:effectLst/>
                          <a:latin typeface="Ubuntu" panose="020B0504030602030204" pitchFamily="34" charset="0"/>
                        </a:rPr>
                        <a:t>52</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b"/>
                      <a:r>
                        <a:rPr lang="en-GB" sz="1300" b="0" i="0" u="none" strike="noStrike">
                          <a:solidFill>
                            <a:srgbClr val="285087"/>
                          </a:solidFill>
                          <a:effectLst/>
                          <a:latin typeface="Ubuntu" panose="020B0504030602030204" pitchFamily="34" charset="0"/>
                        </a:rPr>
                        <a:t>2%</a:t>
                      </a:r>
                    </a:p>
                  </a:txBody>
                  <a:tcPr marL="98694" marR="98694" marT="49347" marB="49347"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13</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extLst>
                  <a:ext uri="{0D108BD9-81ED-4DB2-BD59-A6C34878D82A}">
                    <a16:rowId xmlns:a16="http://schemas.microsoft.com/office/drawing/2014/main" val="168368804"/>
                  </a:ext>
                </a:extLst>
              </a:tr>
              <a:tr h="483146">
                <a:tc rowSpan="3">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t"/>
                      <a:endParaRPr lang="en-GB" sz="1300" b="0" i="0" u="none" strike="noStrike" baseline="30000">
                        <a:solidFill>
                          <a:srgbClr val="295082"/>
                        </a:solidFill>
                        <a:effectLst/>
                        <a:latin typeface="Ubuntu" panose="020B0504030602030204" pitchFamily="34" charset="0"/>
                        <a:ea typeface="Verdana" panose="020B0604030504040204" pitchFamily="34" charset="0"/>
                      </a:endParaRPr>
                    </a:p>
                  </a:txBody>
                  <a:tcPr marL="98694" marR="98694" marT="49347" marB="49347">
                    <a:lnL>
                      <a:noFill/>
                    </a:lnL>
                    <a:lnR>
                      <a:noFill/>
                    </a:lnR>
                    <a:lnT>
                      <a:noFill/>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E9F8FA"/>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b"/>
                      <a:r>
                        <a:rPr lang="en-GB" sz="1300" u="none" strike="noStrike">
                          <a:solidFill>
                            <a:srgbClr val="295082"/>
                          </a:solidFill>
                          <a:effectLst/>
                          <a:latin typeface="Ubuntu"/>
                          <a:ea typeface="Verdana"/>
                        </a:rPr>
                        <a:t>Black, African, Caribbean, Black Welsh or Black British </a:t>
                      </a:r>
                      <a:endParaRPr lang="en-GB" sz="1300" b="0" i="0" u="none" strike="noStrike">
                        <a:solidFill>
                          <a:srgbClr val="295082"/>
                        </a:solidFill>
                        <a:effectLst/>
                        <a:latin typeface="Ubuntu"/>
                        <a:ea typeface="Verdana"/>
                      </a:endParaRPr>
                    </a:p>
                  </a:txBody>
                  <a:tcPr marL="98694" marR="98694" marT="49347" marB="49347"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ctr"/>
                      <a:r>
                        <a:rPr lang="en-GB" sz="1300" b="0" i="0" u="none" strike="noStrike">
                          <a:solidFill>
                            <a:srgbClr val="285087"/>
                          </a:solidFill>
                          <a:effectLst/>
                          <a:latin typeface="Ubuntu" panose="020B0504030602030204" pitchFamily="34" charset="0"/>
                        </a:rPr>
                        <a:t>18</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b"/>
                      <a:r>
                        <a:rPr lang="en-GB" sz="1300" b="0" i="0" u="none" strike="noStrike">
                          <a:solidFill>
                            <a:srgbClr val="285087"/>
                          </a:solidFill>
                          <a:effectLst/>
                          <a:latin typeface="Ubuntu" panose="020B0504030602030204" pitchFamily="34" charset="0"/>
                        </a:rPr>
                        <a:t>1%</a:t>
                      </a:r>
                    </a:p>
                  </a:txBody>
                  <a:tcPr marL="98694" marR="98694" marT="49347" marB="49347"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8</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Less than 1%</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extLst>
                  <a:ext uri="{0D108BD9-81ED-4DB2-BD59-A6C34878D82A}">
                    <a16:rowId xmlns:a16="http://schemas.microsoft.com/office/drawing/2014/main" val="1128424118"/>
                  </a:ext>
                </a:extLst>
              </a:tr>
              <a:tr h="352225">
                <a:tc vMerge="1">
                  <a:txBody>
                    <a:bodyPr/>
                    <a:lstStyle/>
                    <a:p>
                      <a:endParaRPr lang="en-GB"/>
                    </a:p>
                  </a:txBody>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b"/>
                      <a:r>
                        <a:rPr lang="en-GB" sz="1300" u="none" strike="noStrike">
                          <a:solidFill>
                            <a:srgbClr val="295082"/>
                          </a:solidFill>
                          <a:effectLst/>
                          <a:latin typeface="Ubuntu"/>
                          <a:ea typeface="Verdana"/>
                        </a:rPr>
                        <a:t>Other Ethnic Group </a:t>
                      </a:r>
                      <a:endParaRPr lang="en-GB" sz="1300" b="0" i="0" u="none" strike="noStrike">
                        <a:solidFill>
                          <a:srgbClr val="295082"/>
                        </a:solidFill>
                        <a:effectLst/>
                        <a:latin typeface="Ubuntu"/>
                        <a:ea typeface="Verdana"/>
                      </a:endParaRPr>
                    </a:p>
                  </a:txBody>
                  <a:tcPr marL="98694" marR="98694" marT="49347" marB="49347"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ctr"/>
                      <a:r>
                        <a:rPr lang="en-GB" sz="1300" b="0" i="0" u="none" strike="noStrike">
                          <a:solidFill>
                            <a:srgbClr val="285087"/>
                          </a:solidFill>
                          <a:effectLst/>
                          <a:latin typeface="Ubuntu" panose="020B0504030602030204" pitchFamily="34" charset="0"/>
                        </a:rPr>
                        <a:t>14</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b"/>
                      <a:r>
                        <a:rPr lang="en-GB" sz="1300" b="0" i="0" u="none" strike="noStrike">
                          <a:solidFill>
                            <a:srgbClr val="285087"/>
                          </a:solidFill>
                          <a:effectLst/>
                          <a:latin typeface="Ubuntu" panose="020B0504030602030204" pitchFamily="34" charset="0"/>
                        </a:rPr>
                        <a:t>Less than 1%</a:t>
                      </a:r>
                    </a:p>
                  </a:txBody>
                  <a:tcPr marL="98694" marR="98694" marT="49347" marB="49347"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13</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solidFill>
                      <a:srgbClr val="E9F8FA"/>
                    </a:solidFill>
                  </a:tcPr>
                </a:tc>
                <a:extLst>
                  <a:ext uri="{0D108BD9-81ED-4DB2-BD59-A6C34878D82A}">
                    <a16:rowId xmlns:a16="http://schemas.microsoft.com/office/drawing/2014/main" val="4100162374"/>
                  </a:ext>
                </a:extLst>
              </a:tr>
              <a:tr h="352225">
                <a:tc vMerge="1">
                  <a:txBody>
                    <a:bodyPr/>
                    <a:lstStyle/>
                    <a:p>
                      <a:endParaRPr lang="en-GB"/>
                    </a:p>
                  </a:txBody>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b"/>
                      <a:r>
                        <a:rPr lang="en-GB" sz="1300" u="none" strike="noStrike">
                          <a:solidFill>
                            <a:srgbClr val="295082"/>
                          </a:solidFill>
                          <a:effectLst/>
                          <a:latin typeface="Ubuntu"/>
                          <a:ea typeface="Verdana"/>
                        </a:rPr>
                        <a:t>Prefer not to say</a:t>
                      </a:r>
                      <a:endParaRPr lang="en-GB" sz="1300" b="0" i="0" u="none" strike="noStrike">
                        <a:solidFill>
                          <a:srgbClr val="295082"/>
                        </a:solidFill>
                        <a:effectLst/>
                        <a:latin typeface="Ubuntu"/>
                        <a:ea typeface="Verdana"/>
                      </a:endParaRPr>
                    </a:p>
                  </a:txBody>
                  <a:tcPr marL="98694" marR="98694" marT="49347" marB="49347" anchor="ctr">
                    <a:lnL>
                      <a:noFill/>
                    </a:lnL>
                    <a:lnR>
                      <a:noFill/>
                    </a:lnR>
                    <a:lnT>
                      <a:noFill/>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E9F8FA"/>
                    </a:solidFill>
                  </a:tcPr>
                </a:tc>
                <a:tc>
                  <a:txBody>
                    <a:bodyPr/>
                    <a:lstStyle/>
                    <a:p>
                      <a:pPr algn="ctr" fontAlgn="ctr"/>
                      <a:r>
                        <a:rPr lang="en-GB" sz="1300" b="0" i="0" u="none" strike="noStrike">
                          <a:solidFill>
                            <a:srgbClr val="285087"/>
                          </a:solidFill>
                          <a:effectLst/>
                          <a:latin typeface="Ubuntu" panose="020B0504030602030204" pitchFamily="34" charset="0"/>
                        </a:rPr>
                        <a:t>-</a:t>
                      </a:r>
                    </a:p>
                  </a:txBody>
                  <a:tcPr marL="0" marR="0" marT="0" marB="0" anchor="ctr">
                    <a:lnL>
                      <a:noFill/>
                    </a:lnL>
                    <a:lnR>
                      <a:noFill/>
                    </a:lnR>
                    <a:lnT>
                      <a:noFill/>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E9F8FA"/>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ctr"/>
                      <a:r>
                        <a:rPr lang="en-GB" sz="1300" b="0" i="0" u="none" strike="noStrike">
                          <a:solidFill>
                            <a:srgbClr val="285087"/>
                          </a:solidFill>
                          <a:effectLst/>
                          <a:latin typeface="Ubuntu" panose="020B0504030602030204" pitchFamily="34" charset="0"/>
                        </a:rPr>
                        <a:t>9</a:t>
                      </a:r>
                    </a:p>
                  </a:txBody>
                  <a:tcPr marL="0" marR="0" marT="0" marB="0" anchor="ctr">
                    <a:lnL>
                      <a:noFill/>
                    </a:lnL>
                    <a:lnR>
                      <a:noFill/>
                    </a:lnR>
                    <a:lnT>
                      <a:noFill/>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E9F8FA"/>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b"/>
                      <a:r>
                        <a:rPr lang="en-GB" sz="1300" b="0" i="0" u="none" strike="noStrike">
                          <a:solidFill>
                            <a:srgbClr val="285087"/>
                          </a:solidFill>
                          <a:effectLst/>
                          <a:latin typeface="Ubuntu" panose="020B0504030602030204" pitchFamily="34" charset="0"/>
                        </a:rPr>
                        <a:t>Less than 1%</a:t>
                      </a:r>
                    </a:p>
                  </a:txBody>
                  <a:tcPr marL="98694" marR="98694" marT="49347" marB="49347" anchor="ctr">
                    <a:lnL>
                      <a:noFill/>
                    </a:lnL>
                    <a:lnR>
                      <a:noFill/>
                    </a:lnR>
                    <a:lnT>
                      <a:noFill/>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3</a:t>
                      </a:r>
                    </a:p>
                  </a:txBody>
                  <a:tcPr marL="0" marR="0" marT="0" marB="0" anchor="ctr">
                    <a:lnL>
                      <a:noFill/>
                    </a:lnL>
                    <a:lnR>
                      <a:noFill/>
                    </a:lnR>
                    <a:lnT>
                      <a:noFill/>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E9F8FA"/>
                    </a:solidFill>
                  </a:tcPr>
                </a:tc>
                <a:tc>
                  <a:txBody>
                    <a:bodyPr/>
                    <a:lstStyle/>
                    <a:p>
                      <a:pPr algn="ctr" fontAlgn="ctr">
                        <a:buNone/>
                      </a:pPr>
                      <a:r>
                        <a:rPr lang="en-GB" sz="1300" b="0" i="0" u="none" strike="noStrike">
                          <a:solidFill>
                            <a:srgbClr val="285087"/>
                          </a:solidFill>
                          <a:effectLst/>
                          <a:latin typeface="Ubuntu" panose="020B0504030602030204" pitchFamily="34" charset="0"/>
                        </a:rPr>
                        <a:t>Less than 1%</a:t>
                      </a:r>
                    </a:p>
                  </a:txBody>
                  <a:tcPr marL="0" marR="0" marT="0" marB="0" anchor="ctr">
                    <a:lnL>
                      <a:noFill/>
                    </a:lnL>
                    <a:lnR>
                      <a:noFill/>
                    </a:lnR>
                    <a:lnT>
                      <a:noFill/>
                    </a:lnT>
                    <a:lnB w="12700"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E9F8FA"/>
                    </a:solidFill>
                  </a:tcPr>
                </a:tc>
                <a:extLst>
                  <a:ext uri="{0D108BD9-81ED-4DB2-BD59-A6C34878D82A}">
                    <a16:rowId xmlns:a16="http://schemas.microsoft.com/office/drawing/2014/main" val="2659214059"/>
                  </a:ext>
                </a:extLst>
              </a:tr>
              <a:tr h="289745">
                <a:tc rowSpan="5">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t"/>
                      <a:r>
                        <a:rPr lang="en-GB" sz="1300" b="0" i="0" u="none" strike="noStrike">
                          <a:solidFill>
                            <a:srgbClr val="295082"/>
                          </a:solidFill>
                          <a:effectLst/>
                          <a:latin typeface="Ubuntu"/>
                          <a:ea typeface="Verdana"/>
                        </a:rPr>
                        <a:t>Health Board</a:t>
                      </a:r>
                      <a:endParaRPr lang="en-GB" sz="1300" b="0" i="0" u="none" strike="noStrike" baseline="30000">
                        <a:solidFill>
                          <a:srgbClr val="295082"/>
                        </a:solidFill>
                        <a:effectLst/>
                        <a:latin typeface="Ubuntu"/>
                        <a:ea typeface="Verdana"/>
                      </a:endParaRPr>
                    </a:p>
                  </a:txBody>
                  <a:tcPr marL="98694" marR="98694" marT="49347" marB="49347">
                    <a:lnL>
                      <a:noFill/>
                    </a:lnL>
                    <a:lnR>
                      <a:noFill/>
                    </a:lnR>
                    <a:lnT w="12700" cap="flat" cmpd="sng" algn="ctr">
                      <a:solidFill>
                        <a:sysClr val="window" lastClr="FFFFFF">
                          <a:lumMod val="85000"/>
                        </a:sysClr>
                      </a:solid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t"/>
                      <a:r>
                        <a:rPr lang="en-GB" sz="1300" b="0" i="0" u="none" strike="noStrike">
                          <a:solidFill>
                            <a:srgbClr val="295082"/>
                          </a:solidFill>
                          <a:effectLst/>
                          <a:latin typeface="Ubuntu"/>
                          <a:ea typeface="Verdana"/>
                        </a:rPr>
                        <a:t>Aneurin Bevan </a:t>
                      </a:r>
                      <a:r>
                        <a:rPr lang="en-GB" sz="1300" b="0" i="0" u="none" strike="noStrike">
                          <a:solidFill>
                            <a:srgbClr val="285087"/>
                          </a:solidFill>
                          <a:effectLst/>
                          <a:latin typeface="Ubuntu"/>
                          <a:ea typeface="Verdana"/>
                        </a:rPr>
                        <a:t>UHB</a:t>
                      </a:r>
                      <a:endParaRPr lang="en-GB" sz="1300" b="0" i="0" u="none" strike="noStrike">
                        <a:solidFill>
                          <a:srgbClr val="295082"/>
                        </a:solidFill>
                        <a:effectLst/>
                        <a:latin typeface="Ubuntu"/>
                        <a:ea typeface="Verdana"/>
                      </a:endParaRPr>
                    </a:p>
                  </a:txBody>
                  <a:tcPr marL="98694" marR="98694" marT="49347" marB="49347" anchor="ctr">
                    <a:lnL>
                      <a:noFill/>
                    </a:lnL>
                    <a:lnR>
                      <a:noFill/>
                    </a:lnR>
                    <a:lnT w="12700" cap="flat" cmpd="sng" algn="ctr">
                      <a:solidFill>
                        <a:sysClr val="window" lastClr="FFFFFF">
                          <a:lumMod val="85000"/>
                        </a:sysClr>
                      </a:solid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solidFill>
                  </a:tcPr>
                </a:tc>
                <a:tc>
                  <a:txBody>
                    <a:bodyPr/>
                    <a:lstStyle/>
                    <a:p>
                      <a:pPr algn="ctr" fontAlgn="ctr"/>
                      <a:r>
                        <a:rPr lang="en-GB" sz="1300" b="0" i="0" u="none" strike="noStrike">
                          <a:solidFill>
                            <a:srgbClr val="285087"/>
                          </a:solidFill>
                          <a:effectLst/>
                          <a:latin typeface="Ubuntu" panose="020B0504030602030204" pitchFamily="34" charset="0"/>
                        </a:rPr>
                        <a:t>19%</a:t>
                      </a:r>
                    </a:p>
                  </a:txBody>
                  <a:tcPr marL="0" marR="0" marT="0" marB="0" anchor="ctr">
                    <a:lnL>
                      <a:noFill/>
                    </a:lnL>
                    <a:lnR>
                      <a:noFill/>
                    </a:lnR>
                    <a:lnT w="12700" cap="flat" cmpd="sng" algn="ctr">
                      <a:solidFill>
                        <a:sysClr val="window" lastClr="FFFFFF">
                          <a:lumMod val="85000"/>
                        </a:sysClr>
                      </a:solid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ctr"/>
                      <a:r>
                        <a:rPr lang="en-GB" sz="1300" b="0" i="0" u="none" strike="noStrike">
                          <a:solidFill>
                            <a:srgbClr val="285087"/>
                          </a:solidFill>
                          <a:effectLst/>
                          <a:latin typeface="Ubuntu" panose="020B0504030602030204" pitchFamily="34" charset="0"/>
                        </a:rPr>
                        <a:t>591</a:t>
                      </a:r>
                    </a:p>
                  </a:txBody>
                  <a:tcPr marL="0" marR="0" marT="0" marB="0" anchor="ctr">
                    <a:lnL>
                      <a:noFill/>
                    </a:lnL>
                    <a:lnR>
                      <a:noFill/>
                    </a:lnR>
                    <a:lnT w="12700" cap="flat" cmpd="sng" algn="ctr">
                      <a:solidFill>
                        <a:sysClr val="window" lastClr="FFFFFF">
                          <a:lumMod val="85000"/>
                        </a:sysClr>
                      </a:solid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b"/>
                      <a:r>
                        <a:rPr lang="en-GB" sz="1300" b="0" i="0" u="none" strike="noStrike">
                          <a:solidFill>
                            <a:srgbClr val="285087"/>
                          </a:solidFill>
                          <a:effectLst/>
                          <a:latin typeface="Ubuntu" panose="020B0504030602030204" pitchFamily="34" charset="0"/>
                        </a:rPr>
                        <a:t>18%</a:t>
                      </a:r>
                    </a:p>
                  </a:txBody>
                  <a:tcPr marL="98694" marR="98694" marT="49347" marB="49347" anchor="ctr">
                    <a:lnL>
                      <a:noFill/>
                    </a:lnL>
                    <a:lnR>
                      <a:noFill/>
                    </a:lnR>
                    <a:lnT w="12700" cap="flat" cmpd="sng" algn="ctr">
                      <a:solidFill>
                        <a:sysClr val="window" lastClr="FFFFFF">
                          <a:lumMod val="85000"/>
                        </a:sysClr>
                      </a:solid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solidFill>
                  </a:tcPr>
                </a:tc>
                <a:tc>
                  <a:txBody>
                    <a:bodyPr/>
                    <a:lstStyle/>
                    <a:p>
                      <a:pPr algn="ctr" fontAlgn="ctr">
                        <a:buNone/>
                      </a:pPr>
                      <a:r>
                        <a:rPr lang="en-GB" sz="1300" b="0" i="0" u="none" strike="noStrike">
                          <a:solidFill>
                            <a:srgbClr val="285087"/>
                          </a:solidFill>
                          <a:effectLst/>
                          <a:latin typeface="Ubuntu" panose="020B0504030602030204" pitchFamily="34" charset="0"/>
                        </a:rPr>
                        <a:t>277</a:t>
                      </a:r>
                    </a:p>
                  </a:txBody>
                  <a:tcPr marL="0" marR="0" marT="0" marB="0" anchor="ctr">
                    <a:lnL>
                      <a:noFill/>
                    </a:lnL>
                    <a:lnR>
                      <a:noFill/>
                    </a:lnR>
                    <a:lnT w="12700" cap="flat" cmpd="sng" algn="ctr">
                      <a:solidFill>
                        <a:sysClr val="window" lastClr="FFFFFF">
                          <a:lumMod val="85000"/>
                        </a:sysClr>
                      </a:solid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solidFill>
                  </a:tcPr>
                </a:tc>
                <a:tc>
                  <a:txBody>
                    <a:bodyPr/>
                    <a:lstStyle/>
                    <a:p>
                      <a:pPr algn="ctr" fontAlgn="ctr">
                        <a:buNone/>
                      </a:pPr>
                      <a:r>
                        <a:rPr lang="en-GB" sz="1300" b="0" i="0" u="none" strike="noStrike">
                          <a:solidFill>
                            <a:srgbClr val="285087"/>
                          </a:solidFill>
                          <a:effectLst/>
                          <a:latin typeface="Ubuntu" panose="020B0504030602030204" pitchFamily="34" charset="0"/>
                        </a:rPr>
                        <a:t>17%</a:t>
                      </a:r>
                    </a:p>
                  </a:txBody>
                  <a:tcPr marL="0" marR="0" marT="0" marB="0" anchor="ctr">
                    <a:lnL>
                      <a:noFill/>
                    </a:lnL>
                    <a:lnR>
                      <a:noFill/>
                    </a:lnR>
                    <a:lnT w="12700" cap="flat" cmpd="sng" algn="ctr">
                      <a:solidFill>
                        <a:sysClr val="window" lastClr="FFFFFF">
                          <a:lumMod val="85000"/>
                        </a:sysClr>
                      </a:solid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38315580"/>
                  </a:ext>
                </a:extLst>
              </a:tr>
              <a:tr h="289745">
                <a:tc vMerge="1">
                  <a:txBody>
                    <a:bodyPr/>
                    <a:lstStyle/>
                    <a:p>
                      <a:endParaRPr lang="en-GB"/>
                    </a:p>
                  </a:txBody>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t"/>
                      <a:r>
                        <a:rPr lang="en-GB" sz="1300" b="0" i="0" u="none" strike="noStrike">
                          <a:solidFill>
                            <a:srgbClr val="295082"/>
                          </a:solidFill>
                          <a:effectLst/>
                          <a:latin typeface="Ubuntu"/>
                          <a:ea typeface="Verdana"/>
                        </a:rPr>
                        <a:t>Betsi Cadwaladr </a:t>
                      </a:r>
                      <a:r>
                        <a:rPr lang="en-GB" sz="1300" b="0" i="0" u="none" strike="noStrike">
                          <a:solidFill>
                            <a:srgbClr val="285087"/>
                          </a:solidFill>
                          <a:effectLst/>
                          <a:latin typeface="Ubuntu"/>
                          <a:ea typeface="Verdana"/>
                        </a:rPr>
                        <a:t>UHB</a:t>
                      </a:r>
                      <a:endParaRPr lang="en-GB" sz="1300" b="0" i="0" u="none" strike="noStrike">
                        <a:solidFill>
                          <a:srgbClr val="295082"/>
                        </a:solidFill>
                        <a:effectLst/>
                        <a:latin typeface="Ubuntu"/>
                        <a:ea typeface="Verdana"/>
                      </a:endParaRPr>
                    </a:p>
                  </a:txBody>
                  <a:tcPr marL="98694" marR="98694" marT="49347" marB="49347"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fontAlgn="ctr"/>
                      <a:r>
                        <a:rPr lang="en-GB" sz="1300" b="0" i="0" u="none" strike="noStrike">
                          <a:solidFill>
                            <a:srgbClr val="285087"/>
                          </a:solidFill>
                          <a:effectLst/>
                          <a:latin typeface="Ubuntu" panose="020B0504030602030204" pitchFamily="34" charset="0"/>
                        </a:rPr>
                        <a:t>22%</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ctr"/>
                      <a:r>
                        <a:rPr lang="en-GB" sz="1300" b="0" i="0" u="none" strike="noStrike">
                          <a:solidFill>
                            <a:srgbClr val="285087"/>
                          </a:solidFill>
                          <a:effectLst/>
                          <a:latin typeface="Ubuntu" panose="020B0504030602030204" pitchFamily="34" charset="0"/>
                        </a:rPr>
                        <a:t>591</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b"/>
                      <a:r>
                        <a:rPr lang="en-GB" sz="1300" b="0" i="0" u="none" strike="noStrike">
                          <a:solidFill>
                            <a:srgbClr val="285087"/>
                          </a:solidFill>
                          <a:effectLst/>
                          <a:latin typeface="Ubuntu" panose="020B0504030602030204" pitchFamily="34" charset="0"/>
                        </a:rPr>
                        <a:t>18%</a:t>
                      </a:r>
                    </a:p>
                  </a:txBody>
                  <a:tcPr marL="98694" marR="98694" marT="49347" marB="49347"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fontAlgn="ctr">
                        <a:buNone/>
                      </a:pPr>
                      <a:r>
                        <a:rPr lang="en-GB" sz="1300" b="0" i="0" u="none" strike="noStrike">
                          <a:solidFill>
                            <a:srgbClr val="285087"/>
                          </a:solidFill>
                          <a:effectLst/>
                          <a:latin typeface="Ubuntu" panose="020B0504030602030204" pitchFamily="34" charset="0"/>
                        </a:rPr>
                        <a:t>372</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fontAlgn="ctr">
                        <a:buNone/>
                      </a:pPr>
                      <a:r>
                        <a:rPr lang="en-GB" sz="1300" b="0" i="0" u="none" strike="noStrike">
                          <a:solidFill>
                            <a:srgbClr val="285087"/>
                          </a:solidFill>
                          <a:effectLst/>
                          <a:latin typeface="Ubuntu" panose="020B0504030602030204" pitchFamily="34" charset="0"/>
                        </a:rPr>
                        <a:t>22%</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30197583"/>
                  </a:ext>
                </a:extLst>
              </a:tr>
              <a:tr h="289745">
                <a:tc vMerge="1">
                  <a:txBody>
                    <a:bodyPr/>
                    <a:lstStyle/>
                    <a:p>
                      <a:endParaRPr lang="en-GB"/>
                    </a:p>
                  </a:txBody>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t"/>
                      <a:r>
                        <a:rPr lang="en-GB" sz="1300" b="0" i="0" u="none" strike="noStrike">
                          <a:solidFill>
                            <a:srgbClr val="295082"/>
                          </a:solidFill>
                          <a:effectLst/>
                          <a:latin typeface="Ubuntu"/>
                          <a:ea typeface="Verdana"/>
                        </a:rPr>
                        <a:t>Cardiff and Vale </a:t>
                      </a:r>
                      <a:r>
                        <a:rPr lang="en-GB" sz="1300" b="0" i="0" u="none" strike="noStrike">
                          <a:solidFill>
                            <a:srgbClr val="285087"/>
                          </a:solidFill>
                          <a:effectLst/>
                          <a:latin typeface="Ubuntu"/>
                          <a:ea typeface="Verdana"/>
                        </a:rPr>
                        <a:t>UHB</a:t>
                      </a:r>
                      <a:endParaRPr lang="en-GB" sz="1300" b="0" i="0" u="none" strike="noStrike">
                        <a:solidFill>
                          <a:srgbClr val="295082"/>
                        </a:solidFill>
                        <a:effectLst/>
                        <a:latin typeface="Ubuntu"/>
                        <a:ea typeface="Verdana"/>
                      </a:endParaRPr>
                    </a:p>
                  </a:txBody>
                  <a:tcPr marL="98694" marR="98694" marT="49347" marB="49347"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fontAlgn="ctr"/>
                      <a:r>
                        <a:rPr lang="en-GB" sz="1300" b="0" i="0" u="none" strike="noStrike">
                          <a:solidFill>
                            <a:srgbClr val="285087"/>
                          </a:solidFill>
                          <a:effectLst/>
                          <a:latin typeface="Ubuntu" panose="020B0504030602030204" pitchFamily="34" charset="0"/>
                        </a:rPr>
                        <a:t>16%</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ctr"/>
                      <a:r>
                        <a:rPr lang="en-GB" sz="1300" b="0" i="0" u="none" strike="noStrike">
                          <a:solidFill>
                            <a:srgbClr val="285087"/>
                          </a:solidFill>
                          <a:effectLst/>
                          <a:latin typeface="Ubuntu" panose="020B0504030602030204" pitchFamily="34" charset="0"/>
                        </a:rPr>
                        <a:t>579</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b"/>
                      <a:r>
                        <a:rPr lang="en-GB" sz="1300" b="0" i="0" u="none" strike="noStrike">
                          <a:solidFill>
                            <a:srgbClr val="285087"/>
                          </a:solidFill>
                          <a:effectLst/>
                          <a:latin typeface="Ubuntu" panose="020B0504030602030204" pitchFamily="34" charset="0"/>
                        </a:rPr>
                        <a:t>18%</a:t>
                      </a:r>
                    </a:p>
                  </a:txBody>
                  <a:tcPr marL="98694" marR="98694" marT="49347" marB="49347"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fontAlgn="ctr">
                        <a:buNone/>
                      </a:pPr>
                      <a:r>
                        <a:rPr lang="en-GB" sz="1300" b="0" i="0" u="none" strike="noStrike">
                          <a:solidFill>
                            <a:srgbClr val="285087"/>
                          </a:solidFill>
                          <a:effectLst/>
                          <a:latin typeface="Ubuntu" panose="020B0504030602030204" pitchFamily="34" charset="0"/>
                        </a:rPr>
                        <a:t>283</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fontAlgn="ctr">
                        <a:buNone/>
                      </a:pPr>
                      <a:r>
                        <a:rPr lang="en-GB" sz="1300" b="0" i="0" u="none" strike="noStrike">
                          <a:solidFill>
                            <a:srgbClr val="285087"/>
                          </a:solidFill>
                          <a:effectLst/>
                          <a:latin typeface="Ubuntu" panose="020B0504030602030204" pitchFamily="34" charset="0"/>
                        </a:rPr>
                        <a:t>17%</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53382524"/>
                  </a:ext>
                </a:extLst>
              </a:tr>
              <a:tr h="289745">
                <a:tc vMerge="1">
                  <a:txBody>
                    <a:bodyPr/>
                    <a:lstStyle/>
                    <a:p>
                      <a:endParaRPr lang="en-GB"/>
                    </a:p>
                  </a:txBody>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t"/>
                      <a:r>
                        <a:rPr lang="en-GB" sz="1300" b="0" i="0" u="none" strike="noStrike">
                          <a:solidFill>
                            <a:srgbClr val="295082"/>
                          </a:solidFill>
                          <a:effectLst/>
                          <a:latin typeface="Ubuntu"/>
                          <a:ea typeface="Verdana"/>
                        </a:rPr>
                        <a:t>Cwm Taf Morgannwg </a:t>
                      </a:r>
                      <a:r>
                        <a:rPr lang="en-GB" sz="1300" b="0" i="0" u="none" strike="noStrike">
                          <a:solidFill>
                            <a:srgbClr val="285087"/>
                          </a:solidFill>
                          <a:effectLst/>
                          <a:latin typeface="Ubuntu"/>
                          <a:ea typeface="Verdana"/>
                        </a:rPr>
                        <a:t>UHB</a:t>
                      </a:r>
                      <a:endParaRPr lang="en-GB" sz="1300" b="0" i="0" u="none" strike="noStrike">
                        <a:solidFill>
                          <a:srgbClr val="295082"/>
                        </a:solidFill>
                        <a:effectLst/>
                        <a:latin typeface="Ubuntu"/>
                        <a:ea typeface="Verdana"/>
                      </a:endParaRPr>
                    </a:p>
                  </a:txBody>
                  <a:tcPr marL="98694" marR="98694" marT="49347" marB="49347"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fontAlgn="ctr"/>
                      <a:r>
                        <a:rPr lang="en-GB" sz="1300" b="0" i="0" u="none" strike="noStrike">
                          <a:solidFill>
                            <a:srgbClr val="285087"/>
                          </a:solidFill>
                          <a:effectLst/>
                          <a:latin typeface="Ubuntu" panose="020B0504030602030204" pitchFamily="34" charset="0"/>
                        </a:rPr>
                        <a:t>14%</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ctr"/>
                      <a:r>
                        <a:rPr lang="en-GB" sz="1300" b="0" i="0" u="none" strike="noStrike">
                          <a:solidFill>
                            <a:srgbClr val="285087"/>
                          </a:solidFill>
                          <a:effectLst/>
                          <a:latin typeface="Ubuntu" panose="020B0504030602030204" pitchFamily="34" charset="0"/>
                        </a:rPr>
                        <a:t>478</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b"/>
                      <a:r>
                        <a:rPr lang="en-GB" sz="1300" b="0" i="0" u="none" strike="noStrike">
                          <a:solidFill>
                            <a:srgbClr val="285087"/>
                          </a:solidFill>
                          <a:effectLst/>
                          <a:latin typeface="Ubuntu" panose="020B0504030602030204" pitchFamily="34" charset="0"/>
                        </a:rPr>
                        <a:t>15%</a:t>
                      </a:r>
                    </a:p>
                  </a:txBody>
                  <a:tcPr marL="98694" marR="98694" marT="49347" marB="49347"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fontAlgn="ctr">
                        <a:buNone/>
                      </a:pPr>
                      <a:r>
                        <a:rPr lang="en-GB" sz="1300" b="0" i="0" u="none" strike="noStrike">
                          <a:solidFill>
                            <a:srgbClr val="285087"/>
                          </a:solidFill>
                          <a:effectLst/>
                          <a:latin typeface="Ubuntu" panose="020B0504030602030204" pitchFamily="34" charset="0"/>
                        </a:rPr>
                        <a:t>223</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fontAlgn="ctr">
                        <a:buNone/>
                      </a:pPr>
                      <a:r>
                        <a:rPr lang="en-GB" sz="1300" b="0" i="0" u="none" strike="noStrike">
                          <a:solidFill>
                            <a:srgbClr val="285087"/>
                          </a:solidFill>
                          <a:effectLst/>
                          <a:latin typeface="Ubuntu" panose="020B0504030602030204" pitchFamily="34" charset="0"/>
                        </a:rPr>
                        <a:t>13%</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404736075"/>
                  </a:ext>
                </a:extLst>
              </a:tr>
              <a:tr h="289745">
                <a:tc vMerge="1">
                  <a:txBody>
                    <a:bodyPr/>
                    <a:lstStyle/>
                    <a:p>
                      <a:endParaRPr lang="en-GB"/>
                    </a:p>
                  </a:txBody>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t"/>
                      <a:r>
                        <a:rPr lang="en-GB" sz="1300">
                          <a:solidFill>
                            <a:srgbClr val="285087"/>
                          </a:solidFill>
                          <a:latin typeface="Ubuntu"/>
                          <a:ea typeface="Verdana"/>
                        </a:rPr>
                        <a:t>Hywel Dda UHB</a:t>
                      </a:r>
                      <a:endParaRPr lang="en-GB" sz="1300" b="0" i="0" u="none" strike="noStrike">
                        <a:solidFill>
                          <a:srgbClr val="295082"/>
                        </a:solidFill>
                        <a:effectLst/>
                        <a:latin typeface="Ubuntu" panose="020B0504030602030204" pitchFamily="34" charset="0"/>
                        <a:ea typeface="Verdana" panose="020B0604030504040204" pitchFamily="34" charset="0"/>
                      </a:endParaRPr>
                    </a:p>
                  </a:txBody>
                  <a:tcPr marL="98694" marR="98694" marT="49347" marB="49347"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fontAlgn="ctr"/>
                      <a:r>
                        <a:rPr lang="en-GB" sz="1300" b="0" i="0" u="none" strike="noStrike">
                          <a:solidFill>
                            <a:srgbClr val="285087"/>
                          </a:solidFill>
                          <a:effectLst/>
                          <a:latin typeface="Ubuntu" panose="020B0504030602030204" pitchFamily="34" charset="0"/>
                        </a:rPr>
                        <a:t>12%</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ctr"/>
                      <a:r>
                        <a:rPr lang="en-GB" sz="1300" b="0" i="0" u="none" strike="noStrike">
                          <a:solidFill>
                            <a:srgbClr val="285087"/>
                          </a:solidFill>
                          <a:effectLst/>
                          <a:latin typeface="Ubuntu" panose="020B0504030602030204" pitchFamily="34" charset="0"/>
                        </a:rPr>
                        <a:t>463</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b"/>
                      <a:r>
                        <a:rPr lang="en-GB" sz="1300" b="0" i="0" u="none" strike="noStrike">
                          <a:solidFill>
                            <a:srgbClr val="285087"/>
                          </a:solidFill>
                          <a:effectLst/>
                          <a:latin typeface="Ubuntu" panose="020B0504030602030204" pitchFamily="34" charset="0"/>
                        </a:rPr>
                        <a:t>14%</a:t>
                      </a:r>
                    </a:p>
                  </a:txBody>
                  <a:tcPr marL="98694" marR="98694" marT="49347" marB="49347"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fontAlgn="ctr">
                        <a:buNone/>
                      </a:pPr>
                      <a:r>
                        <a:rPr lang="en-GB" sz="1300" b="0" i="0" u="none" strike="noStrike">
                          <a:solidFill>
                            <a:srgbClr val="285087"/>
                          </a:solidFill>
                          <a:effectLst/>
                          <a:latin typeface="Ubuntu" panose="020B0504030602030204" pitchFamily="34" charset="0"/>
                        </a:rPr>
                        <a:t>234</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fontAlgn="ctr">
                        <a:buNone/>
                      </a:pPr>
                      <a:r>
                        <a:rPr lang="en-GB" sz="1300" b="0" i="0" u="none" strike="noStrike">
                          <a:solidFill>
                            <a:srgbClr val="285087"/>
                          </a:solidFill>
                          <a:effectLst/>
                          <a:latin typeface="Ubuntu" panose="020B0504030602030204" pitchFamily="34" charset="0"/>
                        </a:rPr>
                        <a:t>14%</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94698746"/>
                  </a:ext>
                </a:extLst>
              </a:tr>
              <a:tr h="289745">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t"/>
                      <a:endParaRPr lang="en-GB" sz="1300" b="0" i="0" u="none" strike="noStrike">
                        <a:solidFill>
                          <a:srgbClr val="295082"/>
                        </a:solidFill>
                        <a:effectLst/>
                        <a:latin typeface="Ubuntu" panose="020B0504030602030204" pitchFamily="34" charset="0"/>
                        <a:ea typeface="Verdana" panose="020B0604030504040204" pitchFamily="34" charset="0"/>
                      </a:endParaRPr>
                    </a:p>
                  </a:txBody>
                  <a:tcPr marL="98694" marR="98694" marT="49347" marB="49347">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t"/>
                      <a:r>
                        <a:rPr lang="en-GB" sz="1300" b="0" i="0" u="none" strike="noStrike">
                          <a:solidFill>
                            <a:srgbClr val="295082"/>
                          </a:solidFill>
                          <a:effectLst/>
                          <a:latin typeface="Ubuntu"/>
                          <a:ea typeface="Verdana"/>
                        </a:rPr>
                        <a:t>Powys Teaching HB</a:t>
                      </a:r>
                    </a:p>
                  </a:txBody>
                  <a:tcPr marL="98694" marR="98694" marT="49347" marB="49347"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fontAlgn="ctr"/>
                      <a:r>
                        <a:rPr lang="en-GB" sz="1300" b="0" i="0" u="none" strike="noStrike">
                          <a:solidFill>
                            <a:srgbClr val="285087"/>
                          </a:solidFill>
                          <a:effectLst/>
                          <a:latin typeface="Ubuntu" panose="020B0504030602030204" pitchFamily="34" charset="0"/>
                        </a:rPr>
                        <a:t>4%</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ctr"/>
                      <a:r>
                        <a:rPr lang="en-GB" sz="1300" b="0" i="0" u="none" strike="noStrike">
                          <a:solidFill>
                            <a:srgbClr val="285087"/>
                          </a:solidFill>
                          <a:effectLst/>
                          <a:latin typeface="Ubuntu" panose="020B0504030602030204" pitchFamily="34" charset="0"/>
                        </a:rPr>
                        <a:t>134</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b"/>
                      <a:r>
                        <a:rPr lang="en-GB" sz="1300" b="0" i="0" u="none" strike="noStrike">
                          <a:solidFill>
                            <a:srgbClr val="285087"/>
                          </a:solidFill>
                          <a:effectLst/>
                          <a:latin typeface="Ubuntu" panose="020B0504030602030204" pitchFamily="34" charset="0"/>
                        </a:rPr>
                        <a:t>4%</a:t>
                      </a:r>
                    </a:p>
                  </a:txBody>
                  <a:tcPr marL="98694" marR="98694" marT="49347" marB="49347"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fontAlgn="ctr">
                        <a:buNone/>
                      </a:pPr>
                      <a:r>
                        <a:rPr lang="en-GB" sz="1300" b="0" i="0" u="none" strike="noStrike">
                          <a:solidFill>
                            <a:srgbClr val="285087"/>
                          </a:solidFill>
                          <a:effectLst/>
                          <a:latin typeface="Ubuntu" panose="020B0504030602030204" pitchFamily="34" charset="0"/>
                        </a:rPr>
                        <a:t>68</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fontAlgn="ctr">
                        <a:buNone/>
                      </a:pPr>
                      <a:r>
                        <a:rPr lang="en-GB" sz="1300" b="0" i="0" u="none" strike="noStrike">
                          <a:solidFill>
                            <a:srgbClr val="285087"/>
                          </a:solidFill>
                          <a:effectLst/>
                          <a:latin typeface="Ubuntu" panose="020B0504030602030204" pitchFamily="34" charset="0"/>
                        </a:rPr>
                        <a:t>4%</a:t>
                      </a:r>
                    </a:p>
                  </a:txBody>
                  <a:tcPr marL="0" marR="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74368388"/>
                  </a:ext>
                </a:extLst>
              </a:tr>
              <a:tr h="289745">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t"/>
                      <a:endParaRPr lang="en-GB" sz="1300" b="0" i="0" u="none" strike="noStrike">
                        <a:solidFill>
                          <a:srgbClr val="295082"/>
                        </a:solidFill>
                        <a:effectLst/>
                        <a:latin typeface="Ubuntu" panose="020B0504030602030204" pitchFamily="34" charset="0"/>
                        <a:ea typeface="Verdana" panose="020B0604030504040204" pitchFamily="34" charset="0"/>
                      </a:endParaRPr>
                    </a:p>
                  </a:txBody>
                  <a:tcPr marL="98694" marR="98694" marT="49347" marB="49347">
                    <a:lnL>
                      <a:noFill/>
                    </a:lnL>
                    <a:lnR>
                      <a:noFill/>
                    </a:lnR>
                    <a:lnT>
                      <a:noFill/>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l" fontAlgn="t"/>
                      <a:r>
                        <a:rPr lang="en-GB" sz="1300" b="0" i="0" u="none" strike="noStrike">
                          <a:solidFill>
                            <a:srgbClr val="295082"/>
                          </a:solidFill>
                          <a:effectLst/>
                          <a:latin typeface="Ubuntu"/>
                          <a:ea typeface="Verdana"/>
                        </a:rPr>
                        <a:t>Swansea Bay </a:t>
                      </a:r>
                      <a:r>
                        <a:rPr lang="en-GB" sz="1300" b="0" i="0" u="none" strike="noStrike">
                          <a:solidFill>
                            <a:srgbClr val="285087"/>
                          </a:solidFill>
                          <a:effectLst/>
                          <a:latin typeface="Ubuntu"/>
                          <a:ea typeface="Verdana"/>
                        </a:rPr>
                        <a:t>UHB</a:t>
                      </a:r>
                      <a:endParaRPr lang="en-GB" sz="1300" b="0" i="0" u="none" strike="noStrike">
                        <a:solidFill>
                          <a:srgbClr val="295082"/>
                        </a:solidFill>
                        <a:effectLst/>
                        <a:latin typeface="Ubuntu"/>
                        <a:ea typeface="Verdana"/>
                      </a:endParaRPr>
                    </a:p>
                  </a:txBody>
                  <a:tcPr marL="98694" marR="98694" marT="49347" marB="49347" anchor="ctr">
                    <a:lnL>
                      <a:noFill/>
                    </a:lnL>
                    <a:lnR>
                      <a:noFill/>
                    </a:lnR>
                    <a:lnT>
                      <a:noFill/>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ctr"/>
                      <a:r>
                        <a:rPr lang="en-GB" sz="1300" b="0" i="0" u="none" strike="noStrike">
                          <a:solidFill>
                            <a:srgbClr val="285087"/>
                          </a:solidFill>
                          <a:effectLst/>
                          <a:latin typeface="Ubuntu" panose="020B0504030602030204" pitchFamily="34" charset="0"/>
                        </a:rPr>
                        <a:t>12%</a:t>
                      </a:r>
                    </a:p>
                  </a:txBody>
                  <a:tcPr marL="0" marR="0" marT="0" marB="0" anchor="ctr">
                    <a:lnL>
                      <a:noFill/>
                    </a:lnL>
                    <a:lnR>
                      <a:noFill/>
                    </a:lnR>
                    <a:lnT>
                      <a:noFill/>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ctr"/>
                      <a:r>
                        <a:rPr lang="en-GB" sz="1300" b="0" i="0" u="none" strike="noStrike">
                          <a:solidFill>
                            <a:srgbClr val="285087"/>
                          </a:solidFill>
                          <a:effectLst/>
                          <a:latin typeface="Ubuntu" panose="020B0504030602030204" pitchFamily="34" charset="0"/>
                        </a:rPr>
                        <a:t>372</a:t>
                      </a:r>
                    </a:p>
                  </a:txBody>
                  <a:tcPr marL="0" marR="0" marT="0" marB="0" anchor="ctr">
                    <a:lnL>
                      <a:noFill/>
                    </a:lnL>
                    <a:lnR>
                      <a:noFill/>
                    </a:lnR>
                    <a:lnT>
                      <a:noFill/>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374" rtl="0" eaLnBrk="1" latinLnBrk="0" hangingPunct="1">
                        <a:defRPr sz="1800" kern="1200">
                          <a:solidFill>
                            <a:schemeClr val="tx1"/>
                          </a:solidFill>
                          <a:latin typeface="Calibri" panose="020F0502020204030204"/>
                        </a:defRPr>
                      </a:lvl1pPr>
                      <a:lvl2pPr marL="457187" algn="l" defTabSz="914374" rtl="0" eaLnBrk="1" latinLnBrk="0" hangingPunct="1">
                        <a:defRPr sz="1800" kern="1200">
                          <a:solidFill>
                            <a:schemeClr val="tx1"/>
                          </a:solidFill>
                          <a:latin typeface="Calibri" panose="020F0502020204030204"/>
                        </a:defRPr>
                      </a:lvl2pPr>
                      <a:lvl3pPr marL="914374" algn="l" defTabSz="914374" rtl="0" eaLnBrk="1" latinLnBrk="0" hangingPunct="1">
                        <a:defRPr sz="1800" kern="1200">
                          <a:solidFill>
                            <a:schemeClr val="tx1"/>
                          </a:solidFill>
                          <a:latin typeface="Calibri" panose="020F0502020204030204"/>
                        </a:defRPr>
                      </a:lvl3pPr>
                      <a:lvl4pPr marL="1371561" algn="l" defTabSz="914374" rtl="0" eaLnBrk="1" latinLnBrk="0" hangingPunct="1">
                        <a:defRPr sz="1800" kern="1200">
                          <a:solidFill>
                            <a:schemeClr val="tx1"/>
                          </a:solidFill>
                          <a:latin typeface="Calibri" panose="020F0502020204030204"/>
                        </a:defRPr>
                      </a:lvl4pPr>
                      <a:lvl5pPr marL="1828748" algn="l" defTabSz="914374" rtl="0" eaLnBrk="1" latinLnBrk="0" hangingPunct="1">
                        <a:defRPr sz="1800" kern="1200">
                          <a:solidFill>
                            <a:schemeClr val="tx1"/>
                          </a:solidFill>
                          <a:latin typeface="Calibri" panose="020F0502020204030204"/>
                        </a:defRPr>
                      </a:lvl5pPr>
                      <a:lvl6pPr marL="2285935" algn="l" defTabSz="914374" rtl="0" eaLnBrk="1" latinLnBrk="0" hangingPunct="1">
                        <a:defRPr sz="1800" kern="1200">
                          <a:solidFill>
                            <a:schemeClr val="tx1"/>
                          </a:solidFill>
                          <a:latin typeface="Calibri" panose="020F0502020204030204"/>
                        </a:defRPr>
                      </a:lvl6pPr>
                      <a:lvl7pPr marL="2743122" algn="l" defTabSz="914374" rtl="0" eaLnBrk="1" latinLnBrk="0" hangingPunct="1">
                        <a:defRPr sz="1800" kern="1200">
                          <a:solidFill>
                            <a:schemeClr val="tx1"/>
                          </a:solidFill>
                          <a:latin typeface="Calibri" panose="020F0502020204030204"/>
                        </a:defRPr>
                      </a:lvl7pPr>
                      <a:lvl8pPr marL="3200309" algn="l" defTabSz="914374" rtl="0" eaLnBrk="1" latinLnBrk="0" hangingPunct="1">
                        <a:defRPr sz="1800" kern="1200">
                          <a:solidFill>
                            <a:schemeClr val="tx1"/>
                          </a:solidFill>
                          <a:latin typeface="Calibri" panose="020F0502020204030204"/>
                        </a:defRPr>
                      </a:lvl8pPr>
                      <a:lvl9pPr marL="3657496" algn="l" defTabSz="914374" rtl="0" eaLnBrk="1" latinLnBrk="0" hangingPunct="1">
                        <a:defRPr sz="1800" kern="1200">
                          <a:solidFill>
                            <a:schemeClr val="tx1"/>
                          </a:solidFill>
                          <a:latin typeface="Calibri" panose="020F0502020204030204"/>
                        </a:defRPr>
                      </a:lvl9pPr>
                    </a:lstStyle>
                    <a:p>
                      <a:pPr algn="ctr" fontAlgn="b"/>
                      <a:r>
                        <a:rPr lang="en-GB" sz="1300" b="0" i="0" u="none" strike="noStrike">
                          <a:solidFill>
                            <a:srgbClr val="285087"/>
                          </a:solidFill>
                          <a:effectLst/>
                          <a:latin typeface="Ubuntu" panose="020B0504030602030204" pitchFamily="34" charset="0"/>
                        </a:rPr>
                        <a:t>12%</a:t>
                      </a:r>
                    </a:p>
                  </a:txBody>
                  <a:tcPr marL="98694" marR="98694" marT="49347" marB="49347" anchor="ctr">
                    <a:lnL>
                      <a:noFill/>
                    </a:lnL>
                    <a:lnR>
                      <a:noFill/>
                    </a:lnR>
                    <a:lnT>
                      <a:noFill/>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ctr">
                        <a:buNone/>
                      </a:pPr>
                      <a:r>
                        <a:rPr lang="en-GB" sz="1300" b="0" i="0" u="none" strike="noStrike">
                          <a:solidFill>
                            <a:srgbClr val="285087"/>
                          </a:solidFill>
                          <a:effectLst/>
                          <a:latin typeface="Ubuntu" panose="020B0504030602030204" pitchFamily="34" charset="0"/>
                        </a:rPr>
                        <a:t>199</a:t>
                      </a:r>
                    </a:p>
                  </a:txBody>
                  <a:tcPr marL="0" marR="0" marT="0" marB="0" anchor="ctr">
                    <a:lnL>
                      <a:noFill/>
                    </a:lnL>
                    <a:lnR>
                      <a:noFill/>
                    </a:lnR>
                    <a:lnT>
                      <a:noFill/>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ctr">
                        <a:buNone/>
                      </a:pPr>
                      <a:r>
                        <a:rPr lang="en-GB" sz="1300" b="0" i="0" u="none" strike="noStrike">
                          <a:solidFill>
                            <a:srgbClr val="285087"/>
                          </a:solidFill>
                          <a:effectLst/>
                          <a:latin typeface="Ubuntu" panose="020B0504030602030204" pitchFamily="34" charset="0"/>
                        </a:rPr>
                        <a:t>12%</a:t>
                      </a:r>
                    </a:p>
                  </a:txBody>
                  <a:tcPr marL="0" marR="0" marT="0" marB="0" anchor="ctr">
                    <a:lnL>
                      <a:noFill/>
                    </a:lnL>
                    <a:lnR>
                      <a:noFill/>
                    </a:lnR>
                    <a:lnT>
                      <a:noFill/>
                    </a:lnT>
                    <a:lnB w="190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917748298"/>
                  </a:ext>
                </a:extLst>
              </a:tr>
            </a:tbl>
          </a:graphicData>
        </a:graphic>
      </p:graphicFrame>
      <p:sp>
        <p:nvSpPr>
          <p:cNvPr id="6" name="TextBox 5">
            <a:extLst>
              <a:ext uri="{FF2B5EF4-FFF2-40B4-BE49-F238E27FC236}">
                <a16:creationId xmlns:a16="http://schemas.microsoft.com/office/drawing/2014/main" id="{D77F23AC-74D7-701F-E079-72AE4B37395D}"/>
              </a:ext>
            </a:extLst>
          </p:cNvPr>
          <p:cNvSpPr txBox="1"/>
          <p:nvPr/>
        </p:nvSpPr>
        <p:spPr>
          <a:xfrm>
            <a:off x="141420" y="6394655"/>
            <a:ext cx="10408969" cy="424475"/>
          </a:xfrm>
          <a:prstGeom prst="rect">
            <a:avLst/>
          </a:prstGeom>
          <a:noFill/>
        </p:spPr>
        <p:txBody>
          <a:bodyPr wrap="square">
            <a:spAutoFit/>
          </a:bodyPr>
          <a:lstStyle/>
          <a:p>
            <a:pPr defTabSz="493456"/>
            <a:r>
              <a:rPr lang="en-GB" sz="1079">
                <a:solidFill>
                  <a:srgbClr val="285087"/>
                </a:solidFill>
                <a:latin typeface="Ubuntu" panose="020B0504030602030204" pitchFamily="34" charset="0"/>
                <a:ea typeface="Verdana" panose="020B0604030504040204" pitchFamily="34" charset="0"/>
              </a:rPr>
              <a:t>Note. </a:t>
            </a:r>
            <a:r>
              <a:rPr lang="en-GB" sz="1079">
                <a:solidFill>
                  <a:srgbClr val="285087"/>
                </a:solidFill>
                <a:latin typeface="Ubuntu" panose="020B0504030602030204" pitchFamily="34" charset="0"/>
                <a:ea typeface="Verdana" panose="020B0604030504040204" pitchFamily="34" charset="0"/>
                <a:hlinkClick r:id="rId3"/>
              </a:rPr>
              <a:t>Population estimates by ethnicity </a:t>
            </a:r>
            <a:r>
              <a:rPr lang="en-GB" sz="1079">
                <a:solidFill>
                  <a:srgbClr val="285087"/>
                </a:solidFill>
                <a:latin typeface="Ubuntu" panose="020B0504030602030204" pitchFamily="34" charset="0"/>
                <a:ea typeface="Verdana" panose="020B0604030504040204" pitchFamily="34" charset="0"/>
              </a:rPr>
              <a:t>(opens in new window) retrieved from UK Data Service. </a:t>
            </a:r>
            <a:r>
              <a:rPr lang="en-GB" sz="1079">
                <a:solidFill>
                  <a:srgbClr val="295082"/>
                </a:solidFill>
                <a:latin typeface="Ubuntu" panose="020B0504030602030204" pitchFamily="34" charset="0"/>
                <a:ea typeface="Verdana" panose="020B0604030504040204" pitchFamily="34" charset="0"/>
                <a:hlinkClick r:id="rId4"/>
              </a:rPr>
              <a:t>Population estimates by local health boards </a:t>
            </a:r>
            <a:r>
              <a:rPr lang="en-GB" sz="1079">
                <a:solidFill>
                  <a:srgbClr val="295082"/>
                </a:solidFill>
                <a:latin typeface="Ubuntu" panose="020B0504030602030204" pitchFamily="34" charset="0"/>
                <a:ea typeface="Verdana" panose="020B0604030504040204" pitchFamily="34" charset="0"/>
              </a:rPr>
              <a:t>(opens in new window) retrieved from Stats Wales. UHB: University Health Board; HB: Health Board.</a:t>
            </a:r>
            <a:endParaRPr lang="en-GB" sz="1079">
              <a:solidFill>
                <a:prstClr val="black"/>
              </a:solidFill>
              <a:latin typeface="Ubuntu" panose="020B0504030602030204" pitchFamily="34" charset="0"/>
              <a:ea typeface="Verdana" panose="020B0604030504040204" pitchFamily="34" charset="0"/>
            </a:endParaRPr>
          </a:p>
        </p:txBody>
      </p:sp>
      <p:sp>
        <p:nvSpPr>
          <p:cNvPr id="5" name="Text Placeholder 4">
            <a:extLst>
              <a:ext uri="{FF2B5EF4-FFF2-40B4-BE49-F238E27FC236}">
                <a16:creationId xmlns:a16="http://schemas.microsoft.com/office/drawing/2014/main" id="{70E5B6ED-EA86-E8AE-2F59-E9EA8077AA57}"/>
              </a:ext>
            </a:extLst>
          </p:cNvPr>
          <p:cNvSpPr>
            <a:spLocks noGrp="1"/>
          </p:cNvSpPr>
          <p:nvPr>
            <p:ph type="body" sz="quarter" idx="11"/>
          </p:nvPr>
        </p:nvSpPr>
        <p:spPr/>
        <p:txBody>
          <a:bodyPr/>
          <a:lstStyle/>
          <a:p>
            <a:r>
              <a:rPr lang="en-GB"/>
              <a:t>February 2026 Survey</a:t>
            </a:r>
          </a:p>
        </p:txBody>
      </p:sp>
      <p:sp>
        <p:nvSpPr>
          <p:cNvPr id="3" name="Title 1">
            <a:extLst>
              <a:ext uri="{FF2B5EF4-FFF2-40B4-BE49-F238E27FC236}">
                <a16:creationId xmlns:a16="http://schemas.microsoft.com/office/drawing/2014/main" id="{F164127D-9999-2E10-5B5C-3D8CD5E8F1B1}"/>
              </a:ext>
            </a:extLst>
          </p:cNvPr>
          <p:cNvSpPr txBox="1">
            <a:spLocks/>
          </p:cNvSpPr>
          <p:nvPr/>
        </p:nvSpPr>
        <p:spPr>
          <a:xfrm>
            <a:off x="239036" y="1144006"/>
            <a:ext cx="8870673" cy="416023"/>
          </a:xfrm>
          <a:prstGeom prst="rect">
            <a:avLst/>
          </a:prstGeom>
          <a:ln>
            <a:noFill/>
          </a:ln>
        </p:spPr>
        <p:txBody>
          <a:bodyPr anchor="b">
            <a:noAutofit/>
          </a:bodyPr>
          <a:lstStyle>
            <a:lvl1pPr algn="l" defTabSz="914400"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pPr defTabSz="986912"/>
            <a:r>
              <a:rPr lang="en-US" sz="2590"/>
              <a:t>Demographics</a:t>
            </a:r>
          </a:p>
        </p:txBody>
      </p:sp>
    </p:spTree>
    <p:extLst>
      <p:ext uri="{BB962C8B-B14F-4D97-AF65-F5344CB8AC3E}">
        <p14:creationId xmlns:p14="http://schemas.microsoft.com/office/powerpoint/2010/main" val="34185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606C916-5073-A87C-89A1-AF22DF29FD60}"/>
              </a:ext>
            </a:extLst>
          </p:cNvPr>
          <p:cNvSpPr>
            <a:spLocks noGrp="1"/>
          </p:cNvSpPr>
          <p:nvPr>
            <p:ph type="body" sz="quarter" idx="11"/>
          </p:nvPr>
        </p:nvSpPr>
        <p:spPr/>
        <p:txBody>
          <a:bodyPr/>
          <a:lstStyle/>
          <a:p>
            <a:r>
              <a:rPr lang="en-GB"/>
              <a:t>February 2026 Survey</a:t>
            </a:r>
          </a:p>
        </p:txBody>
      </p:sp>
      <p:sp>
        <p:nvSpPr>
          <p:cNvPr id="13" name="Title 1">
            <a:extLst>
              <a:ext uri="{FF2B5EF4-FFF2-40B4-BE49-F238E27FC236}">
                <a16:creationId xmlns:a16="http://schemas.microsoft.com/office/drawing/2014/main" id="{FD43AF05-C2D8-D367-0FD5-4F7A27C28BC6}"/>
              </a:ext>
            </a:extLst>
          </p:cNvPr>
          <p:cNvSpPr txBox="1">
            <a:spLocks/>
          </p:cNvSpPr>
          <p:nvPr/>
        </p:nvSpPr>
        <p:spPr>
          <a:xfrm>
            <a:off x="239036" y="1144006"/>
            <a:ext cx="8870673" cy="416023"/>
          </a:xfrm>
          <a:prstGeom prst="rect">
            <a:avLst/>
          </a:prstGeom>
          <a:ln>
            <a:noFill/>
          </a:ln>
        </p:spPr>
        <p:txBody>
          <a:bodyPr anchor="b">
            <a:noAutofit/>
          </a:bodyPr>
          <a:lstStyle>
            <a:lvl1pPr algn="l" defTabSz="914400"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pPr defTabSz="986912"/>
            <a:r>
              <a:rPr lang="en-US" sz="2590"/>
              <a:t>Methods – Initial recruitment</a:t>
            </a:r>
          </a:p>
        </p:txBody>
      </p:sp>
      <p:sp>
        <p:nvSpPr>
          <p:cNvPr id="14" name="TextBox 13">
            <a:extLst>
              <a:ext uri="{FF2B5EF4-FFF2-40B4-BE49-F238E27FC236}">
                <a16:creationId xmlns:a16="http://schemas.microsoft.com/office/drawing/2014/main" id="{DFAE1B28-35C2-D427-2F8B-2FBF8647C2BC}"/>
              </a:ext>
            </a:extLst>
          </p:cNvPr>
          <p:cNvSpPr txBox="1"/>
          <p:nvPr/>
        </p:nvSpPr>
        <p:spPr>
          <a:xfrm>
            <a:off x="5578042" y="1569086"/>
            <a:ext cx="4973538" cy="3423053"/>
          </a:xfrm>
          <a:prstGeom prst="rect">
            <a:avLst/>
          </a:prstGeom>
          <a:solidFill>
            <a:sysClr val="window" lastClr="FFFFFF"/>
          </a:solidFill>
        </p:spPr>
        <p:txBody>
          <a:bodyPr wrap="square" lIns="91440" tIns="45720" rIns="91440" bIns="45720" rtlCol="0" anchor="t">
            <a:spAutoFit/>
          </a:bodyPr>
          <a:lstStyle/>
          <a:p>
            <a:pPr marL="307975" indent="-307975" defTabSz="986912">
              <a:lnSpc>
                <a:spcPct val="115000"/>
              </a:lnSpc>
              <a:spcAft>
                <a:spcPts val="1295"/>
              </a:spcAft>
              <a:buSzPct val="100000"/>
              <a:buFont typeface="Courier New" panose="02070309020205020404" pitchFamily="49" charset="0"/>
              <a:buChar char="o"/>
              <a:defRPr/>
            </a:pPr>
            <a:r>
              <a:rPr lang="en-GB" sz="1295" kern="0">
                <a:solidFill>
                  <a:srgbClr val="285087"/>
                </a:solidFill>
                <a:latin typeface="Ubuntu" panose="020B0504030602030204" pitchFamily="34" charset="0"/>
                <a:ea typeface="Verdana" panose="020B0604030504040204" pitchFamily="34" charset="0"/>
                <a:cs typeface="Calibri" panose="020F0502020204030204" pitchFamily="34" charset="0"/>
              </a:rPr>
              <a:t>Social media targeting focused on demographic gaps in recruitment.</a:t>
            </a:r>
            <a:endParaRPr lang="en-US"/>
          </a:p>
          <a:p>
            <a:pPr marL="307975" indent="-307975" defTabSz="986912">
              <a:lnSpc>
                <a:spcPct val="115000"/>
              </a:lnSpc>
              <a:spcAft>
                <a:spcPts val="1295"/>
              </a:spcAft>
              <a:buSzPct val="100000"/>
              <a:buFont typeface="Courier New" panose="02070309020205020404" pitchFamily="49" charset="0"/>
              <a:buChar char="o"/>
              <a:defRPr/>
            </a:pPr>
            <a:r>
              <a:rPr lang="en-GB" sz="1250" kern="0" dirty="0">
                <a:solidFill>
                  <a:srgbClr val="285087"/>
                </a:solidFill>
                <a:latin typeface="Ubuntu"/>
                <a:ea typeface="Verdana"/>
                <a:cs typeface="Calibri"/>
              </a:rPr>
              <a:t>Panel members completed an initial recruitment survey and are asked to complete a 15 to 20-minute survey quarterly. Quarterly surveys are undertaken online or by telephone, depending on participants’ preference.</a:t>
            </a:r>
          </a:p>
          <a:p>
            <a:pPr marL="307975" indent="-307975" defTabSz="986912">
              <a:lnSpc>
                <a:spcPct val="115000"/>
              </a:lnSpc>
              <a:spcAft>
                <a:spcPts val="1295"/>
              </a:spcAft>
              <a:buSzPct val="100000"/>
              <a:buFont typeface="Courier New" panose="02070309020205020404" pitchFamily="49" charset="0"/>
              <a:buChar char="o"/>
              <a:defRPr/>
            </a:pPr>
            <a:r>
              <a:rPr lang="en-GB" sz="1250">
                <a:solidFill>
                  <a:srgbClr val="295082"/>
                </a:solidFill>
                <a:latin typeface="Ubuntu"/>
                <a:ea typeface="Verdana"/>
              </a:rPr>
              <a:t>Further methodological detail is available in the </a:t>
            </a:r>
            <a:r>
              <a:rPr lang="en-GB" sz="1250" dirty="0">
                <a:solidFill>
                  <a:srgbClr val="295082"/>
                </a:solidFill>
                <a:latin typeface="Ubuntu"/>
                <a:ea typeface="Verdana"/>
                <a:hlinkClick r:id="rId2"/>
              </a:rPr>
              <a:t>project protocol</a:t>
            </a:r>
            <a:r>
              <a:rPr lang="en-GB" sz="1250">
                <a:solidFill>
                  <a:srgbClr val="295082"/>
                </a:solidFill>
                <a:latin typeface="Ubuntu"/>
                <a:ea typeface="Verdana"/>
              </a:rPr>
              <a:t> (opens in new window). </a:t>
            </a:r>
          </a:p>
          <a:p>
            <a:pPr marL="308410" indent="-308410" defTabSz="986912">
              <a:lnSpc>
                <a:spcPct val="115000"/>
              </a:lnSpc>
              <a:spcAft>
                <a:spcPts val="1295"/>
              </a:spcAft>
              <a:buSzPct val="100000"/>
              <a:buFont typeface="Courier New" panose="02070309020205020404" pitchFamily="49" charset="0"/>
              <a:buChar char="o"/>
              <a:defRPr/>
            </a:pPr>
            <a:endParaRPr lang="en-GB" sz="1295" kern="0">
              <a:solidFill>
                <a:srgbClr val="285087"/>
              </a:solidFill>
              <a:latin typeface="Ubuntu" panose="020B0504030602030204" pitchFamily="34" charset="0"/>
              <a:ea typeface="Verdana" panose="020B0604030504040204" pitchFamily="34" charset="0"/>
              <a:cs typeface="Calibri" panose="020F0502020204030204" pitchFamily="34" charset="0"/>
            </a:endParaRPr>
          </a:p>
          <a:p>
            <a:pPr marL="308410" indent="-308410" defTabSz="986912">
              <a:lnSpc>
                <a:spcPct val="115000"/>
              </a:lnSpc>
              <a:spcAft>
                <a:spcPts val="1295"/>
              </a:spcAft>
              <a:buSzPct val="100000"/>
              <a:buFont typeface="Courier New" panose="02070309020205020404" pitchFamily="49" charset="0"/>
              <a:buChar char="o"/>
              <a:defRPr/>
            </a:pPr>
            <a:endParaRPr lang="en-GB" sz="1295" kern="0">
              <a:solidFill>
                <a:srgbClr val="285087"/>
              </a:solidFill>
              <a:latin typeface="Ubuntu" panose="020B0504030602030204" pitchFamily="34" charset="0"/>
              <a:ea typeface="Verdana" panose="020B0604030504040204" pitchFamily="34" charset="0"/>
              <a:cs typeface="Calibri" panose="020F0502020204030204" pitchFamily="34" charset="0"/>
            </a:endParaRPr>
          </a:p>
          <a:p>
            <a:pPr marL="308410" indent="-308410" defTabSz="986912">
              <a:lnSpc>
                <a:spcPct val="115000"/>
              </a:lnSpc>
              <a:spcAft>
                <a:spcPts val="1295"/>
              </a:spcAft>
              <a:buSzPct val="100000"/>
              <a:buFont typeface="Courier New" panose="02070309020205020404" pitchFamily="49" charset="0"/>
              <a:buChar char="o"/>
              <a:defRPr/>
            </a:pPr>
            <a:endParaRPr lang="en-GB" sz="1295" kern="0">
              <a:solidFill>
                <a:srgbClr val="285087"/>
              </a:solidFill>
              <a:latin typeface="Ubuntu" panose="020B0504030602030204" pitchFamily="34" charset="0"/>
              <a:ea typeface="Verdana" panose="020B060403050404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3A3C0E5-1232-434F-C3B9-2073048D7EAD}"/>
              </a:ext>
            </a:extLst>
          </p:cNvPr>
          <p:cNvSpPr txBox="1"/>
          <p:nvPr/>
        </p:nvSpPr>
        <p:spPr>
          <a:xfrm>
            <a:off x="257243" y="1568289"/>
            <a:ext cx="5203428" cy="4631332"/>
          </a:xfrm>
          <a:prstGeom prst="rect">
            <a:avLst/>
          </a:prstGeom>
          <a:solidFill>
            <a:sysClr val="window" lastClr="FFFFFF"/>
          </a:solidFill>
        </p:spPr>
        <p:txBody>
          <a:bodyPr wrap="square" lIns="91440" tIns="45720" rIns="91440" bIns="45720" rtlCol="0" anchor="t">
            <a:spAutoFit/>
          </a:bodyPr>
          <a:lstStyle/>
          <a:p>
            <a:pPr marL="184785" indent="-184785" defTabSz="986912">
              <a:lnSpc>
                <a:spcPct val="115000"/>
              </a:lnSpc>
              <a:spcAft>
                <a:spcPts val="1295"/>
              </a:spcAft>
              <a:buSzPct val="100000"/>
              <a:buFont typeface="Courier New" panose="02070309020205020404" pitchFamily="49" charset="0"/>
              <a:buChar char="o"/>
              <a:defRPr/>
            </a:pPr>
            <a:r>
              <a:rPr lang="en-GB" sz="1250" kern="0" dirty="0">
                <a:solidFill>
                  <a:srgbClr val="295082"/>
                </a:solidFill>
                <a:latin typeface="Ubuntu"/>
                <a:ea typeface="Verdana"/>
                <a:cs typeface="Calibri"/>
              </a:rPr>
              <a:t>An initial target of 2,500 panel members was set to obtain a monthly survey sample of approximately 1,000 responses, with response rates to each survey estimated to be a maximum of 50%. </a:t>
            </a:r>
            <a:r>
              <a:rPr lang="en-GB" sz="1250" kern="0" dirty="0">
                <a:solidFill>
                  <a:srgbClr val="285087"/>
                </a:solidFill>
                <a:latin typeface="Ubuntu"/>
                <a:ea typeface="Verdana"/>
              </a:rPr>
              <a:t>To reach a range of individuals, three methods of recruitment were used: </a:t>
            </a:r>
            <a:endParaRPr lang="en-US" sz="1250" dirty="0">
              <a:latin typeface="Ubuntu"/>
              <a:ea typeface="Verdana"/>
            </a:endParaRPr>
          </a:p>
          <a:p>
            <a:pPr marL="678180" lvl="1" indent="-184785" defTabSz="986912">
              <a:lnSpc>
                <a:spcPct val="115000"/>
              </a:lnSpc>
              <a:buSzPct val="100000"/>
              <a:buFont typeface="Ubuntu" panose="020B0504030602030204" pitchFamily="34" charset="0"/>
              <a:buChar char="-"/>
              <a:defRPr/>
            </a:pPr>
            <a:r>
              <a:rPr lang="en-GB" sz="1295" kern="0">
                <a:solidFill>
                  <a:srgbClr val="285087"/>
                </a:solidFill>
                <a:latin typeface="Ubuntu" panose="020B0504030602030204" pitchFamily="34" charset="0"/>
                <a:ea typeface="Verdana" panose="020B0604030504040204" pitchFamily="34" charset="0"/>
              </a:rPr>
              <a:t>Telephone </a:t>
            </a:r>
          </a:p>
          <a:p>
            <a:pPr marL="678180" lvl="1" indent="-184785" defTabSz="986912">
              <a:lnSpc>
                <a:spcPct val="115000"/>
              </a:lnSpc>
              <a:buSzPct val="100000"/>
              <a:buFont typeface="Ubuntu" panose="020B0504030602030204" pitchFamily="34" charset="0"/>
              <a:buChar char="-"/>
              <a:defRPr/>
            </a:pPr>
            <a:r>
              <a:rPr lang="en-GB" sz="1295" kern="0">
                <a:solidFill>
                  <a:srgbClr val="285087"/>
                </a:solidFill>
                <a:latin typeface="Ubuntu" panose="020B0504030602030204" pitchFamily="34" charset="0"/>
                <a:ea typeface="Verdana" panose="020B0604030504040204" pitchFamily="34" charset="0"/>
              </a:rPr>
              <a:t>Social media</a:t>
            </a:r>
            <a:endParaRPr lang="en-GB" sz="1295" kern="0">
              <a:solidFill>
                <a:srgbClr val="285087"/>
              </a:solidFill>
              <a:highlight>
                <a:srgbClr val="FFFF00"/>
              </a:highlight>
              <a:latin typeface="Ubuntu" panose="020B0504030602030204" pitchFamily="34" charset="0"/>
              <a:ea typeface="Verdana" panose="020B0604030504040204" pitchFamily="34" charset="0"/>
            </a:endParaRPr>
          </a:p>
          <a:p>
            <a:pPr marL="678180" lvl="1" indent="-184785" defTabSz="986912">
              <a:lnSpc>
                <a:spcPct val="115000"/>
              </a:lnSpc>
              <a:spcAft>
                <a:spcPts val="1295"/>
              </a:spcAft>
              <a:buSzPct val="100000"/>
              <a:buFont typeface="Ubuntu" panose="020B0504030602030204" pitchFamily="34" charset="0"/>
              <a:buChar char="-"/>
              <a:defRPr/>
            </a:pPr>
            <a:r>
              <a:rPr lang="en-GB" sz="1295" kern="0">
                <a:solidFill>
                  <a:srgbClr val="285087"/>
                </a:solidFill>
                <a:latin typeface="Ubuntu" panose="020B0504030602030204" pitchFamily="34" charset="0"/>
                <a:ea typeface="Verdana" panose="020B0604030504040204" pitchFamily="34" charset="0"/>
              </a:rPr>
              <a:t>Face-to-face</a:t>
            </a:r>
            <a:endParaRPr lang="en-GB" sz="1295" kern="0">
              <a:solidFill>
                <a:srgbClr val="285087"/>
              </a:solidFill>
              <a:latin typeface="Ubuntu" panose="020B0504030602030204" pitchFamily="34" charset="0"/>
              <a:ea typeface="Verdana" panose="020B0604030504040204" pitchFamily="34" charset="0"/>
              <a:cs typeface="Calibri" panose="020F0502020204030204" pitchFamily="34" charset="0"/>
            </a:endParaRPr>
          </a:p>
          <a:p>
            <a:pPr marL="184785" indent="-184785" defTabSz="986912">
              <a:lnSpc>
                <a:spcPct val="115000"/>
              </a:lnSpc>
              <a:spcAft>
                <a:spcPts val="1295"/>
              </a:spcAft>
              <a:buSzPct val="100000"/>
              <a:buFont typeface="Courier New" panose="02070309020205020404" pitchFamily="49" charset="0"/>
              <a:buChar char="o"/>
              <a:defRPr/>
            </a:pPr>
            <a:r>
              <a:rPr lang="en-GB" sz="1250" kern="0" dirty="0">
                <a:solidFill>
                  <a:srgbClr val="285087"/>
                </a:solidFill>
                <a:latin typeface="Ubuntu"/>
                <a:ea typeface="Verdana"/>
                <a:cs typeface="Calibri"/>
              </a:rPr>
              <a:t>A professional market research company (DJS Research Limited) was procured to undertake recruitment and surveys. </a:t>
            </a:r>
          </a:p>
          <a:p>
            <a:pPr marL="184785" indent="-184785" defTabSz="986912">
              <a:lnSpc>
                <a:spcPct val="115000"/>
              </a:lnSpc>
              <a:spcAft>
                <a:spcPts val="1295"/>
              </a:spcAft>
              <a:buSzPct val="100000"/>
              <a:buFont typeface="Courier New" panose="02070309020205020404" pitchFamily="49" charset="0"/>
              <a:buChar char="o"/>
              <a:defRPr/>
            </a:pPr>
            <a:r>
              <a:rPr lang="en-GB" sz="1295" kern="0">
                <a:solidFill>
                  <a:srgbClr val="285087"/>
                </a:solidFill>
                <a:latin typeface="Ubuntu" panose="020B0504030602030204" pitchFamily="34" charset="0"/>
                <a:ea typeface="Verdana" panose="020B0604030504040204" pitchFamily="34" charset="0"/>
                <a:cs typeface="Calibri" panose="020F0502020204030204" pitchFamily="34" charset="0"/>
              </a:rPr>
              <a:t>Telephone and face-to-face recruitment used stratified quota sampling. Quotas applied to:</a:t>
            </a:r>
          </a:p>
          <a:p>
            <a:pPr marL="801370" lvl="1" indent="-307975" defTabSz="986912">
              <a:lnSpc>
                <a:spcPct val="115000"/>
              </a:lnSpc>
              <a:buSzPct val="100000"/>
              <a:buFont typeface="Ubuntu" panose="020B0504030602030204" pitchFamily="34" charset="0"/>
              <a:buChar char="-"/>
              <a:defRPr/>
            </a:pPr>
            <a:r>
              <a:rPr lang="en-GB" sz="1295" kern="0">
                <a:solidFill>
                  <a:srgbClr val="285087"/>
                </a:solidFill>
                <a:latin typeface="Ubuntu" panose="020B0504030602030204" pitchFamily="34" charset="0"/>
                <a:ea typeface="Verdana" panose="020B0604030504040204" pitchFamily="34" charset="0"/>
                <a:cs typeface="Calibri" panose="020F0502020204030204" pitchFamily="34" charset="0"/>
              </a:rPr>
              <a:t>Geography (Health Board)</a:t>
            </a:r>
          </a:p>
          <a:p>
            <a:pPr marL="801370" lvl="1" indent="-307975" defTabSz="986912">
              <a:lnSpc>
                <a:spcPct val="115000"/>
              </a:lnSpc>
              <a:buSzPct val="100000"/>
              <a:buFont typeface="Ubuntu" panose="020B0504030602030204" pitchFamily="34" charset="0"/>
              <a:buChar char="-"/>
              <a:defRPr/>
            </a:pPr>
            <a:r>
              <a:rPr lang="en-GB" sz="1295" kern="0">
                <a:solidFill>
                  <a:srgbClr val="285087"/>
                </a:solidFill>
                <a:latin typeface="Ubuntu" panose="020B0504030602030204" pitchFamily="34" charset="0"/>
                <a:ea typeface="Verdana" panose="020B0604030504040204" pitchFamily="34" charset="0"/>
                <a:cs typeface="Calibri" panose="020F0502020204030204" pitchFamily="34" charset="0"/>
              </a:rPr>
              <a:t>Age</a:t>
            </a:r>
          </a:p>
          <a:p>
            <a:pPr marL="801370" lvl="1" indent="-307975" defTabSz="986912">
              <a:lnSpc>
                <a:spcPct val="115000"/>
              </a:lnSpc>
              <a:buSzPct val="100000"/>
              <a:buFont typeface="Ubuntu" panose="020B0504030602030204" pitchFamily="34" charset="0"/>
              <a:buChar char="-"/>
              <a:defRPr/>
            </a:pPr>
            <a:r>
              <a:rPr lang="en-GB" sz="1295" kern="0">
                <a:solidFill>
                  <a:srgbClr val="285087"/>
                </a:solidFill>
                <a:latin typeface="Ubuntu" panose="020B0504030602030204" pitchFamily="34" charset="0"/>
                <a:ea typeface="Verdana" panose="020B0604030504040204" pitchFamily="34" charset="0"/>
                <a:cs typeface="Calibri" panose="020F0502020204030204" pitchFamily="34" charset="0"/>
              </a:rPr>
              <a:t>Sex </a:t>
            </a:r>
          </a:p>
          <a:p>
            <a:pPr marL="801370" lvl="1" indent="-307975" defTabSz="986912">
              <a:lnSpc>
                <a:spcPct val="115000"/>
              </a:lnSpc>
              <a:spcAft>
                <a:spcPts val="1295"/>
              </a:spcAft>
              <a:buSzPct val="100000"/>
              <a:buFont typeface="Ubuntu" panose="020B0504030602030204" pitchFamily="34" charset="0"/>
              <a:buChar char="-"/>
              <a:defRPr/>
            </a:pPr>
            <a:r>
              <a:rPr lang="en-GB" sz="1295" kern="0">
                <a:solidFill>
                  <a:srgbClr val="285087"/>
                </a:solidFill>
                <a:latin typeface="Ubuntu" panose="020B0504030602030204" pitchFamily="34" charset="0"/>
                <a:ea typeface="Verdana" panose="020B0604030504040204" pitchFamily="34" charset="0"/>
                <a:cs typeface="Calibri" panose="020F0502020204030204" pitchFamily="34" charset="0"/>
              </a:rPr>
              <a:t>Deprivation quintile (</a:t>
            </a:r>
            <a:r>
              <a:rPr lang="en-GB" sz="1295">
                <a:solidFill>
                  <a:srgbClr val="295082"/>
                </a:solidFill>
                <a:latin typeface="Ubuntu" panose="020B0504030602030204" pitchFamily="34" charset="0"/>
                <a:ea typeface="Verdana" panose="020B0604030504040204" pitchFamily="34" charset="0"/>
              </a:rPr>
              <a:t>Welsh Index of Multiple Deprivation</a:t>
            </a:r>
            <a:r>
              <a:rPr lang="en-GB" sz="1295" kern="0">
                <a:solidFill>
                  <a:srgbClr val="285087"/>
                </a:solidFill>
                <a:latin typeface="Ubuntu" panose="020B0504030602030204" pitchFamily="34" charset="0"/>
                <a:ea typeface="Verdana" panose="020B0604030504040204" pitchFamily="34" charset="0"/>
                <a:cs typeface="Calibri" panose="020F0502020204030204" pitchFamily="34" charset="0"/>
              </a:rPr>
              <a:t>)</a:t>
            </a:r>
          </a:p>
        </p:txBody>
      </p:sp>
    </p:spTree>
    <p:extLst>
      <p:ext uri="{BB962C8B-B14F-4D97-AF65-F5344CB8AC3E}">
        <p14:creationId xmlns:p14="http://schemas.microsoft.com/office/powerpoint/2010/main" val="3101550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D67CA1-31D8-97B8-9BEE-60DF28F26341}"/>
              </a:ext>
            </a:extLst>
          </p:cNvPr>
          <p:cNvSpPr>
            <a:spLocks noGrp="1"/>
          </p:cNvSpPr>
          <p:nvPr>
            <p:ph type="body" sz="quarter" idx="11"/>
          </p:nvPr>
        </p:nvSpPr>
        <p:spPr>
          <a:xfrm>
            <a:off x="7757780" y="384602"/>
            <a:ext cx="1924658" cy="286009"/>
          </a:xfrm>
        </p:spPr>
        <p:txBody>
          <a:bodyPr>
            <a:normAutofit/>
          </a:bodyPr>
          <a:lstStyle/>
          <a:p>
            <a:r>
              <a:rPr lang="en-US"/>
              <a:t>February 2026 Survey</a:t>
            </a:r>
          </a:p>
        </p:txBody>
      </p:sp>
      <p:sp>
        <p:nvSpPr>
          <p:cNvPr id="6" name="TextBox 5">
            <a:extLst>
              <a:ext uri="{FF2B5EF4-FFF2-40B4-BE49-F238E27FC236}">
                <a16:creationId xmlns:a16="http://schemas.microsoft.com/office/drawing/2014/main" id="{C071A11E-74E1-2EC0-E73E-D115EE00F7CB}"/>
              </a:ext>
            </a:extLst>
          </p:cNvPr>
          <p:cNvSpPr txBox="1"/>
          <p:nvPr/>
        </p:nvSpPr>
        <p:spPr>
          <a:xfrm>
            <a:off x="0" y="1019547"/>
            <a:ext cx="10395210" cy="296363"/>
          </a:xfrm>
          <a:prstGeom prst="rect">
            <a:avLst/>
          </a:prstGeom>
          <a:noFill/>
          <a:ln>
            <a:noFill/>
          </a:ln>
        </p:spPr>
        <p:txBody>
          <a:bodyPr wrap="square" rtlCol="0">
            <a:spAutoFit/>
          </a:bodyPr>
          <a:lstStyle/>
          <a:p>
            <a:pPr marL="308410" indent="-308410" defTabSz="493456">
              <a:lnSpc>
                <a:spcPct val="114000"/>
              </a:lnSpc>
              <a:buFont typeface="Courier New" panose="02070309020205020404" pitchFamily="49" charset="0"/>
              <a:buChar char="o"/>
            </a:pPr>
            <a:r>
              <a:rPr lang="en-GB" sz="1295">
                <a:solidFill>
                  <a:srgbClr val="285087"/>
                </a:solidFill>
                <a:latin typeface="Ubuntu" panose="020B0504030602030204" pitchFamily="34" charset="0"/>
                <a:ea typeface="Verdana" panose="020B0604030504040204" pitchFamily="34" charset="0"/>
                <a:cs typeface="Arial" panose="020B0604020202020204" pitchFamily="34" charset="0"/>
              </a:rPr>
              <a:t>1,656 participants took part in the February 2026 survey (</a:t>
            </a:r>
            <a:r>
              <a:rPr lang="en-GB" sz="1295">
                <a:solidFill>
                  <a:srgbClr val="285087"/>
                </a:solidFill>
                <a:latin typeface="Ubuntu"/>
                <a:ea typeface="Verdana"/>
                <a:cs typeface="Times New Roman"/>
              </a:rPr>
              <a:t>4</a:t>
            </a:r>
            <a:r>
              <a:rPr lang="en-GB" sz="1295" baseline="30000">
                <a:solidFill>
                  <a:srgbClr val="285087"/>
                </a:solidFill>
                <a:latin typeface="Ubuntu"/>
                <a:ea typeface="Verdana"/>
                <a:cs typeface="Times New Roman"/>
              </a:rPr>
              <a:t>th </a:t>
            </a:r>
            <a:r>
              <a:rPr lang="en-GB" sz="1295">
                <a:solidFill>
                  <a:srgbClr val="285087"/>
                </a:solidFill>
                <a:latin typeface="Ubuntu"/>
                <a:ea typeface="Verdana"/>
                <a:cs typeface="Times New Roman"/>
              </a:rPr>
              <a:t>February and 28</a:t>
            </a:r>
            <a:r>
              <a:rPr lang="en-GB" sz="1295" baseline="30000">
                <a:solidFill>
                  <a:srgbClr val="285087"/>
                </a:solidFill>
                <a:latin typeface="Ubuntu"/>
                <a:ea typeface="Verdana"/>
                <a:cs typeface="Times New Roman"/>
              </a:rPr>
              <a:t>th</a:t>
            </a:r>
            <a:r>
              <a:rPr lang="en-GB" sz="1295">
                <a:solidFill>
                  <a:srgbClr val="285087"/>
                </a:solidFill>
                <a:latin typeface="Ubuntu"/>
                <a:ea typeface="Verdana"/>
                <a:cs typeface="Times New Roman"/>
              </a:rPr>
              <a:t> February 2026</a:t>
            </a:r>
            <a:r>
              <a:rPr lang="en-GB" sz="1295">
                <a:solidFill>
                  <a:srgbClr val="285087"/>
                </a:solidFill>
                <a:latin typeface="Ubuntu" panose="020B0504030602030204" pitchFamily="34" charset="0"/>
                <a:ea typeface="Verdana" panose="020B0604030504040204" pitchFamily="34" charset="0"/>
                <a:cs typeface="Arial" panose="020B0604020202020204" pitchFamily="34" charset="0"/>
              </a:rPr>
              <a:t>).      </a:t>
            </a:r>
          </a:p>
        </p:txBody>
      </p:sp>
      <p:graphicFrame>
        <p:nvGraphicFramePr>
          <p:cNvPr id="12" name="Table 3">
            <a:extLst>
              <a:ext uri="{FF2B5EF4-FFF2-40B4-BE49-F238E27FC236}">
                <a16:creationId xmlns:a16="http://schemas.microsoft.com/office/drawing/2014/main" id="{65BC5DC7-CCEC-2413-B874-E9849C100211}"/>
              </a:ext>
            </a:extLst>
          </p:cNvPr>
          <p:cNvGraphicFramePr>
            <a:graphicFrameLocks noGrp="1"/>
          </p:cNvGraphicFramePr>
          <p:nvPr>
            <p:extLst>
              <p:ext uri="{D42A27DB-BD31-4B8C-83A1-F6EECF244321}">
                <p14:modId xmlns:p14="http://schemas.microsoft.com/office/powerpoint/2010/main" val="701074604"/>
              </p:ext>
            </p:extLst>
          </p:nvPr>
        </p:nvGraphicFramePr>
        <p:xfrm>
          <a:off x="4101637" y="1483188"/>
          <a:ext cx="6499284" cy="1587081"/>
        </p:xfrm>
        <a:graphic>
          <a:graphicData uri="http://schemas.openxmlformats.org/drawingml/2006/table">
            <a:tbl>
              <a:tblPr firstRow="1" bandRow="1">
                <a:tableStyleId>{5C22544A-7EE6-4342-B048-85BDC9FD1C3A}</a:tableStyleId>
              </a:tblPr>
              <a:tblGrid>
                <a:gridCol w="6499284">
                  <a:extLst>
                    <a:ext uri="{9D8B030D-6E8A-4147-A177-3AD203B41FA5}">
                      <a16:colId xmlns:a16="http://schemas.microsoft.com/office/drawing/2014/main" val="3988574598"/>
                    </a:ext>
                  </a:extLst>
                </a:gridCol>
              </a:tblGrid>
              <a:tr h="303963">
                <a:tc>
                  <a:txBody>
                    <a:bodyPr/>
                    <a:lstStyle/>
                    <a:p>
                      <a:pPr algn="l"/>
                      <a:r>
                        <a:rPr lang="en-GB" sz="1400">
                          <a:latin typeface="Ubuntu"/>
                          <a:ea typeface="Verdana"/>
                        </a:rPr>
                        <a:t>Cold homes</a:t>
                      </a:r>
                    </a:p>
                  </a:txBody>
                  <a:tcPr marL="98694" marR="98694" marT="49347" marB="49347" anchor="ctr">
                    <a:lnL w="12700" cap="flat" cmpd="sng" algn="ctr">
                      <a:solidFill>
                        <a:srgbClr val="50BAAB"/>
                      </a:solidFill>
                      <a:prstDash val="solid"/>
                      <a:round/>
                      <a:headEnd type="none" w="med" len="med"/>
                      <a:tailEnd type="none" w="med" len="med"/>
                    </a:lnL>
                    <a:lnR w="12700" cap="flat" cmpd="sng" algn="ctr">
                      <a:solidFill>
                        <a:srgbClr val="50BAAB"/>
                      </a:solidFill>
                      <a:prstDash val="solid"/>
                      <a:round/>
                      <a:headEnd type="none" w="med" len="med"/>
                      <a:tailEnd type="none" w="med" len="med"/>
                    </a:lnR>
                    <a:lnT w="12700" cap="flat" cmpd="sng" algn="ctr">
                      <a:solidFill>
                        <a:srgbClr val="50BAAB"/>
                      </a:solidFill>
                      <a:prstDash val="solid"/>
                      <a:round/>
                      <a:headEnd type="none" w="med" len="med"/>
                      <a:tailEnd type="none" w="med" len="med"/>
                    </a:lnT>
                    <a:solidFill>
                      <a:srgbClr val="50BAAB"/>
                    </a:solidFill>
                  </a:tcPr>
                </a:tc>
                <a:extLst>
                  <a:ext uri="{0D108BD9-81ED-4DB2-BD59-A6C34878D82A}">
                    <a16:rowId xmlns:a16="http://schemas.microsoft.com/office/drawing/2014/main" val="1954717953"/>
                  </a:ext>
                </a:extLst>
              </a:tr>
              <a:tr h="1275027">
                <a:tc>
                  <a:txBody>
                    <a:bodyPr/>
                    <a:lstStyle/>
                    <a:p>
                      <a:pPr marL="171450" marR="0" lvl="0" indent="-171450" algn="l" rtl="0" eaLnBrk="1" fontAlgn="ctr" latinLnBrk="0" hangingPunct="1">
                        <a:lnSpc>
                          <a:spcPct val="100000"/>
                        </a:lnSpc>
                        <a:spcBef>
                          <a:spcPts val="0"/>
                        </a:spcBef>
                        <a:spcAft>
                          <a:spcPts val="600"/>
                        </a:spcAft>
                        <a:buClr>
                          <a:srgbClr val="50BAAB"/>
                        </a:buClr>
                        <a:buSzTx/>
                        <a:buFont typeface="Courier New" panose="020B0604020202020204" pitchFamily="34" charset="0"/>
                        <a:buChar char="o"/>
                      </a:pPr>
                      <a:r>
                        <a:rPr lang="en-GB" sz="1200" kern="1200">
                          <a:solidFill>
                            <a:srgbClr val="285087"/>
                          </a:solidFill>
                          <a:effectLst/>
                          <a:latin typeface="Ubuntu"/>
                          <a:ea typeface="Verdana"/>
                          <a:cs typeface="+mn-cs"/>
                        </a:rPr>
                        <a:t>Over the last three months, </a:t>
                      </a:r>
                      <a:r>
                        <a:rPr lang="en-GB" sz="1200" kern="1200">
                          <a:solidFill>
                            <a:srgbClr val="50BAAB"/>
                          </a:solidFill>
                          <a:effectLst/>
                          <a:latin typeface="Ubuntu"/>
                          <a:ea typeface="Verdana"/>
                          <a:cs typeface="+mn-cs"/>
                        </a:rPr>
                        <a:t>34% </a:t>
                      </a:r>
                      <a:r>
                        <a:rPr lang="en-GB" sz="1200" kern="1200">
                          <a:solidFill>
                            <a:srgbClr val="275087"/>
                          </a:solidFill>
                          <a:effectLst/>
                          <a:latin typeface="Ubuntu"/>
                          <a:ea typeface="Verdana"/>
                          <a:cs typeface="+mn-cs"/>
                        </a:rPr>
                        <a:t>of people reported finding it difficult to afford to heat their home; of those, </a:t>
                      </a:r>
                      <a:r>
                        <a:rPr lang="en-GB" sz="1200" kern="1200">
                          <a:solidFill>
                            <a:srgbClr val="50BAAB"/>
                          </a:solidFill>
                          <a:effectLst/>
                          <a:latin typeface="Ubuntu"/>
                          <a:ea typeface="Verdana"/>
                          <a:cs typeface="+mn-cs"/>
                        </a:rPr>
                        <a:t>71% </a:t>
                      </a:r>
                      <a:r>
                        <a:rPr lang="en-GB" sz="1200" kern="1200">
                          <a:solidFill>
                            <a:srgbClr val="275087"/>
                          </a:solidFill>
                          <a:effectLst/>
                          <a:latin typeface="Ubuntu"/>
                          <a:ea typeface="Verdana"/>
                          <a:cs typeface="+mn-cs"/>
                        </a:rPr>
                        <a:t>said that the cost of energy was the main reason for the difficulty.</a:t>
                      </a:r>
                    </a:p>
                    <a:p>
                      <a:pPr marL="171450" marR="0" lvl="0" indent="-171450" algn="l" rtl="0" eaLnBrk="1" fontAlgn="ctr" latinLnBrk="0" hangingPunct="1">
                        <a:lnSpc>
                          <a:spcPct val="100000"/>
                        </a:lnSpc>
                        <a:spcBef>
                          <a:spcPts val="0"/>
                        </a:spcBef>
                        <a:spcAft>
                          <a:spcPts val="600"/>
                        </a:spcAft>
                        <a:buClr>
                          <a:srgbClr val="50BAAB"/>
                        </a:buClr>
                        <a:buSzTx/>
                        <a:buFont typeface="Courier New" panose="020B0604020202020204" pitchFamily="34" charset="0"/>
                        <a:buChar char="o"/>
                      </a:pPr>
                      <a:r>
                        <a:rPr lang="en-GB" sz="1200" kern="1200">
                          <a:solidFill>
                            <a:srgbClr val="285087"/>
                          </a:solidFill>
                          <a:effectLst/>
                          <a:latin typeface="Ubuntu"/>
                          <a:ea typeface="Verdana"/>
                          <a:cs typeface="+mn-cs"/>
                        </a:rPr>
                        <a:t>Over the last three months, due to the cost of heating their home, </a:t>
                      </a:r>
                      <a:r>
                        <a:rPr lang="en-GB" sz="1200" kern="1200">
                          <a:solidFill>
                            <a:srgbClr val="50BAAB"/>
                          </a:solidFill>
                          <a:effectLst/>
                          <a:latin typeface="Ubuntu"/>
                          <a:ea typeface="Verdana"/>
                          <a:cs typeface="+mn-cs"/>
                        </a:rPr>
                        <a:t>57% </a:t>
                      </a:r>
                      <a:r>
                        <a:rPr lang="en-GB" sz="1200" kern="1200">
                          <a:solidFill>
                            <a:srgbClr val="275087"/>
                          </a:solidFill>
                          <a:effectLst/>
                          <a:latin typeface="Ubuntu"/>
                          <a:ea typeface="Verdana"/>
                          <a:cs typeface="+mn-cs"/>
                        </a:rPr>
                        <a:t>of people said they had gone without heating when they felt cold at least sometimes and </a:t>
                      </a:r>
                      <a:r>
                        <a:rPr lang="en-GB" sz="1200" kern="1200">
                          <a:solidFill>
                            <a:srgbClr val="50BAAB"/>
                          </a:solidFill>
                          <a:effectLst/>
                          <a:latin typeface="Ubuntu"/>
                          <a:ea typeface="Verdana"/>
                          <a:cs typeface="+mn-cs"/>
                        </a:rPr>
                        <a:t>44% </a:t>
                      </a:r>
                      <a:r>
                        <a:rPr lang="en-GB" sz="1200" kern="1200">
                          <a:solidFill>
                            <a:srgbClr val="275087"/>
                          </a:solidFill>
                          <a:effectLst/>
                          <a:latin typeface="Ubuntu"/>
                          <a:ea typeface="Verdana"/>
                          <a:cs typeface="+mn-cs"/>
                        </a:rPr>
                        <a:t>said they had cut back on food costs.</a:t>
                      </a:r>
                    </a:p>
                  </a:txBody>
                  <a:tcPr marL="98694" marR="98694" marT="49347" marB="49347">
                    <a:lnL w="12700" cap="flat" cmpd="sng" algn="ctr">
                      <a:solidFill>
                        <a:srgbClr val="50BAAB"/>
                      </a:solidFill>
                      <a:prstDash val="solid"/>
                      <a:round/>
                      <a:headEnd type="none" w="med" len="med"/>
                      <a:tailEnd type="none" w="med" len="med"/>
                    </a:lnL>
                    <a:lnR w="12700" cap="flat" cmpd="sng" algn="ctr">
                      <a:solidFill>
                        <a:srgbClr val="50BAAB"/>
                      </a:solidFill>
                      <a:prstDash val="solid"/>
                      <a:round/>
                      <a:headEnd type="none" w="med" len="med"/>
                      <a:tailEnd type="none" w="med" len="med"/>
                    </a:lnR>
                    <a:lnB w="12700" cap="flat" cmpd="sng" algn="ctr">
                      <a:solidFill>
                        <a:srgbClr val="50BAAB"/>
                      </a:solidFill>
                      <a:prstDash val="solid"/>
                      <a:round/>
                      <a:headEnd type="none" w="med" len="med"/>
                      <a:tailEnd type="none" w="med" len="med"/>
                    </a:lnB>
                    <a:noFill/>
                  </a:tcPr>
                </a:tc>
                <a:extLst>
                  <a:ext uri="{0D108BD9-81ED-4DB2-BD59-A6C34878D82A}">
                    <a16:rowId xmlns:a16="http://schemas.microsoft.com/office/drawing/2014/main" val="126466134"/>
                  </a:ext>
                </a:extLst>
              </a:tr>
            </a:tbl>
          </a:graphicData>
        </a:graphic>
      </p:graphicFrame>
      <p:graphicFrame>
        <p:nvGraphicFramePr>
          <p:cNvPr id="13" name="Table 3">
            <a:extLst>
              <a:ext uri="{FF2B5EF4-FFF2-40B4-BE49-F238E27FC236}">
                <a16:creationId xmlns:a16="http://schemas.microsoft.com/office/drawing/2014/main" id="{5863BDD6-E3A6-2AC3-07D1-04009483E7E7}"/>
              </a:ext>
            </a:extLst>
          </p:cNvPr>
          <p:cNvGraphicFramePr>
            <a:graphicFrameLocks noGrp="1"/>
          </p:cNvGraphicFramePr>
          <p:nvPr>
            <p:extLst>
              <p:ext uri="{D42A27DB-BD31-4B8C-83A1-F6EECF244321}">
                <p14:modId xmlns:p14="http://schemas.microsoft.com/office/powerpoint/2010/main" val="1340194729"/>
              </p:ext>
            </p:extLst>
          </p:nvPr>
        </p:nvGraphicFramePr>
        <p:xfrm>
          <a:off x="90892" y="1483187"/>
          <a:ext cx="3896318" cy="5298353"/>
        </p:xfrm>
        <a:graphic>
          <a:graphicData uri="http://schemas.openxmlformats.org/drawingml/2006/table">
            <a:tbl>
              <a:tblPr firstRow="1" bandRow="1">
                <a:tableStyleId>{5C22544A-7EE6-4342-B048-85BDC9FD1C3A}</a:tableStyleId>
              </a:tblPr>
              <a:tblGrid>
                <a:gridCol w="3896318">
                  <a:extLst>
                    <a:ext uri="{9D8B030D-6E8A-4147-A177-3AD203B41FA5}">
                      <a16:colId xmlns:a16="http://schemas.microsoft.com/office/drawing/2014/main" val="3988574598"/>
                    </a:ext>
                  </a:extLst>
                </a:gridCol>
              </a:tblGrid>
              <a:tr h="131323">
                <a:tc>
                  <a:txBody>
                    <a:bodyPr/>
                    <a:lstStyle/>
                    <a:p>
                      <a:pPr algn="l"/>
                      <a:r>
                        <a:rPr lang="en-GB" sz="1400">
                          <a:latin typeface="Ubuntu"/>
                          <a:ea typeface="Verdana"/>
                        </a:rPr>
                        <a:t>Child poverty</a:t>
                      </a:r>
                    </a:p>
                  </a:txBody>
                  <a:tcPr marL="98694" marR="98694" marT="49347" marB="49347" anchor="ctr">
                    <a:lnL w="12700" cap="flat" cmpd="sng" algn="ctr">
                      <a:solidFill>
                        <a:srgbClr val="FF1081"/>
                      </a:solidFill>
                      <a:prstDash val="solid"/>
                      <a:round/>
                      <a:headEnd type="none" w="med" len="med"/>
                      <a:tailEnd type="none" w="med" len="med"/>
                    </a:lnL>
                    <a:lnR w="12700" cap="flat" cmpd="sng" algn="ctr">
                      <a:solidFill>
                        <a:srgbClr val="FF1081"/>
                      </a:solidFill>
                      <a:prstDash val="solid"/>
                      <a:round/>
                      <a:headEnd type="none" w="med" len="med"/>
                      <a:tailEnd type="none" w="med" len="med"/>
                    </a:lnR>
                    <a:lnT w="12700" cap="flat" cmpd="sng" algn="ctr">
                      <a:solidFill>
                        <a:srgbClr val="FF1081"/>
                      </a:solidFill>
                      <a:prstDash val="solid"/>
                      <a:round/>
                      <a:headEnd type="none" w="med" len="med"/>
                      <a:tailEnd type="none" w="med" len="med"/>
                    </a:lnT>
                    <a:lnB w="12700" cap="flat" cmpd="sng" algn="ctr">
                      <a:solidFill>
                        <a:srgbClr val="FF1081"/>
                      </a:solidFill>
                      <a:prstDash val="solid"/>
                      <a:round/>
                      <a:headEnd type="none" w="med" len="med"/>
                      <a:tailEnd type="none" w="med" len="med"/>
                    </a:lnB>
                    <a:solidFill>
                      <a:srgbClr val="FF1081"/>
                    </a:solidFill>
                  </a:tcPr>
                </a:tc>
                <a:extLst>
                  <a:ext uri="{0D108BD9-81ED-4DB2-BD59-A6C34878D82A}">
                    <a16:rowId xmlns:a16="http://schemas.microsoft.com/office/drawing/2014/main" val="1954717953"/>
                  </a:ext>
                </a:extLst>
              </a:tr>
              <a:tr h="4986299">
                <a:tc>
                  <a:txBody>
                    <a:bodyPr/>
                    <a:lstStyle/>
                    <a:p>
                      <a:pPr marL="171450" indent="-171450" rtl="0" fontAlgn="ctr">
                        <a:spcAft>
                          <a:spcPts val="600"/>
                        </a:spcAft>
                        <a:buClr>
                          <a:srgbClr val="F53F86"/>
                        </a:buClr>
                        <a:buFont typeface="Courier New" panose="020B0604020202020204" pitchFamily="34" charset="0"/>
                        <a:buChar char="o"/>
                      </a:pPr>
                      <a:r>
                        <a:rPr lang="en-GB" sz="1200" kern="1200" dirty="0">
                          <a:solidFill>
                            <a:srgbClr val="285087"/>
                          </a:solidFill>
                          <a:effectLst/>
                          <a:latin typeface="Ubuntu"/>
                          <a:ea typeface="+mn-ea"/>
                          <a:cs typeface="+mn-cs"/>
                        </a:rPr>
                        <a:t>When asked which of two approaches would be more effective at reducing child poverty: </a:t>
                      </a:r>
                      <a:r>
                        <a:rPr lang="en-GB" sz="1200" kern="1200" dirty="0">
                          <a:solidFill>
                            <a:srgbClr val="F43882"/>
                          </a:solidFill>
                          <a:effectLst/>
                          <a:latin typeface="Ubuntu"/>
                          <a:ea typeface="+mn-ea"/>
                          <a:cs typeface="+mn-cs"/>
                        </a:rPr>
                        <a:t>49% </a:t>
                      </a:r>
                      <a:r>
                        <a:rPr lang="en-GB" sz="1200" kern="1200" dirty="0">
                          <a:solidFill>
                            <a:srgbClr val="285087"/>
                          </a:solidFill>
                          <a:effectLst/>
                          <a:latin typeface="Ubuntu"/>
                          <a:ea typeface="+mn-ea"/>
                          <a:cs typeface="+mn-cs"/>
                        </a:rPr>
                        <a:t>chose ‘providing more money to services to make them more affordable to families’ and </a:t>
                      </a:r>
                      <a:r>
                        <a:rPr lang="en-GB" sz="1200" kern="1200" dirty="0">
                          <a:solidFill>
                            <a:srgbClr val="F43882"/>
                          </a:solidFill>
                          <a:effectLst/>
                          <a:latin typeface="Ubuntu"/>
                          <a:ea typeface="+mn-ea"/>
                          <a:cs typeface="+mn-cs"/>
                        </a:rPr>
                        <a:t>36% </a:t>
                      </a:r>
                      <a:r>
                        <a:rPr lang="en-GB" sz="1200" kern="1200" dirty="0">
                          <a:solidFill>
                            <a:srgbClr val="285087"/>
                          </a:solidFill>
                          <a:effectLst/>
                          <a:latin typeface="Ubuntu"/>
                          <a:ea typeface="+mn-ea"/>
                          <a:cs typeface="+mn-cs"/>
                        </a:rPr>
                        <a:t>chose ‘providing more money to families to increase their household income’; </a:t>
                      </a:r>
                      <a:r>
                        <a:rPr lang="en-GB" sz="1200" kern="1200" dirty="0">
                          <a:solidFill>
                            <a:srgbClr val="F43882"/>
                          </a:solidFill>
                          <a:effectLst/>
                          <a:latin typeface="Ubuntu"/>
                          <a:ea typeface="+mn-ea"/>
                          <a:cs typeface="+mn-cs"/>
                        </a:rPr>
                        <a:t>11% </a:t>
                      </a:r>
                      <a:r>
                        <a:rPr lang="en-GB" sz="1200" kern="1200" dirty="0">
                          <a:solidFill>
                            <a:srgbClr val="285087"/>
                          </a:solidFill>
                          <a:effectLst/>
                          <a:latin typeface="Ubuntu"/>
                          <a:ea typeface="+mn-ea"/>
                          <a:cs typeface="+mn-cs"/>
                        </a:rPr>
                        <a:t>did not know.  </a:t>
                      </a:r>
                    </a:p>
                    <a:p>
                      <a:pPr marL="171450" indent="-171450" rtl="0" fontAlgn="ctr">
                        <a:spcAft>
                          <a:spcPts val="600"/>
                        </a:spcAft>
                        <a:buClr>
                          <a:srgbClr val="F53F86"/>
                        </a:buClr>
                        <a:buFont typeface="Courier New"/>
                        <a:buChar char="o"/>
                      </a:pPr>
                      <a:r>
                        <a:rPr lang="en-GB" sz="1200" kern="1200" dirty="0">
                          <a:solidFill>
                            <a:srgbClr val="285087"/>
                          </a:solidFill>
                          <a:effectLst/>
                          <a:latin typeface="Ubuntu"/>
                          <a:ea typeface="+mn-ea"/>
                          <a:cs typeface="+mn-cs"/>
                        </a:rPr>
                        <a:t>Most people recognised that living in poverty can be harmful to a child’s ability to: </a:t>
                      </a:r>
                    </a:p>
                    <a:p>
                      <a:pPr marL="444500" lvl="1" indent="-267970" rtl="0" fontAlgn="ctr">
                        <a:spcAft>
                          <a:spcPts val="600"/>
                        </a:spcAft>
                        <a:buClr>
                          <a:srgbClr val="F53F86"/>
                        </a:buClr>
                        <a:buFontTx/>
                        <a:buChar char="-"/>
                      </a:pPr>
                      <a:r>
                        <a:rPr lang="en-GB" sz="1200" kern="1200" dirty="0">
                          <a:solidFill>
                            <a:srgbClr val="285087"/>
                          </a:solidFill>
                          <a:effectLst/>
                          <a:latin typeface="Ubuntu"/>
                          <a:ea typeface="+mn-ea"/>
                          <a:cs typeface="+mn-cs"/>
                        </a:rPr>
                        <a:t>To eat healthy food (</a:t>
                      </a:r>
                      <a:r>
                        <a:rPr lang="en-GB" sz="1200" kern="1200" dirty="0">
                          <a:solidFill>
                            <a:srgbClr val="F43882"/>
                          </a:solidFill>
                          <a:effectLst/>
                          <a:latin typeface="Ubuntu"/>
                          <a:ea typeface="+mn-ea"/>
                          <a:cs typeface="+mn-cs"/>
                        </a:rPr>
                        <a:t>95%</a:t>
                      </a:r>
                      <a:r>
                        <a:rPr lang="en-GB" sz="1200" kern="1200" dirty="0">
                          <a:solidFill>
                            <a:srgbClr val="285087"/>
                          </a:solidFill>
                          <a:effectLst/>
                          <a:latin typeface="Ubuntu"/>
                          <a:ea typeface="+mn-ea"/>
                          <a:cs typeface="+mn-cs"/>
                        </a:rPr>
                        <a:t>)</a:t>
                      </a:r>
                    </a:p>
                    <a:p>
                      <a:pPr marL="444500" lvl="1" indent="-267970" rtl="0" fontAlgn="ctr">
                        <a:spcAft>
                          <a:spcPts val="600"/>
                        </a:spcAft>
                        <a:buClr>
                          <a:srgbClr val="F53F86"/>
                        </a:buClr>
                        <a:buFontTx/>
                        <a:buChar char="-"/>
                      </a:pPr>
                      <a:r>
                        <a:rPr lang="en-GB" sz="1200" kern="1200" dirty="0">
                          <a:solidFill>
                            <a:srgbClr val="285087"/>
                          </a:solidFill>
                          <a:effectLst/>
                          <a:latin typeface="Ubuntu"/>
                          <a:ea typeface="+mn-ea"/>
                          <a:cs typeface="+mn-cs"/>
                        </a:rPr>
                        <a:t>Live in a warm safe home (</a:t>
                      </a:r>
                      <a:r>
                        <a:rPr lang="en-GB" sz="1200" kern="1200" dirty="0">
                          <a:solidFill>
                            <a:srgbClr val="F43882"/>
                          </a:solidFill>
                          <a:effectLst/>
                          <a:latin typeface="Ubuntu"/>
                          <a:ea typeface="+mn-ea"/>
                          <a:cs typeface="+mn-cs"/>
                        </a:rPr>
                        <a:t>94%</a:t>
                      </a:r>
                      <a:r>
                        <a:rPr lang="en-GB" sz="1200" kern="1200" dirty="0">
                          <a:solidFill>
                            <a:srgbClr val="285087"/>
                          </a:solidFill>
                          <a:effectLst/>
                          <a:latin typeface="Ubuntu"/>
                          <a:ea typeface="+mn-ea"/>
                          <a:cs typeface="+mn-cs"/>
                        </a:rPr>
                        <a:t>)</a:t>
                      </a:r>
                    </a:p>
                    <a:p>
                      <a:pPr marL="444500" lvl="1" indent="-267970" rtl="0" fontAlgn="ctr">
                        <a:spcAft>
                          <a:spcPts val="600"/>
                        </a:spcAft>
                        <a:buClr>
                          <a:srgbClr val="F53F86"/>
                        </a:buClr>
                        <a:buFontTx/>
                        <a:buChar char="-"/>
                      </a:pPr>
                      <a:r>
                        <a:rPr lang="en-GB" sz="1200" kern="1200" dirty="0">
                          <a:solidFill>
                            <a:srgbClr val="285087"/>
                          </a:solidFill>
                          <a:effectLst/>
                          <a:latin typeface="Ubuntu"/>
                          <a:ea typeface="+mn-ea"/>
                          <a:cs typeface="+mn-cs"/>
                        </a:rPr>
                        <a:t>Have good physical health (</a:t>
                      </a:r>
                      <a:r>
                        <a:rPr lang="en-GB" sz="1200" kern="1200" dirty="0">
                          <a:solidFill>
                            <a:srgbClr val="F43882"/>
                          </a:solidFill>
                          <a:effectLst/>
                          <a:latin typeface="Ubuntu"/>
                          <a:ea typeface="+mn-ea"/>
                          <a:cs typeface="+mn-cs"/>
                        </a:rPr>
                        <a:t>95%</a:t>
                      </a:r>
                      <a:r>
                        <a:rPr lang="en-GB" sz="1200" kern="1200" dirty="0">
                          <a:solidFill>
                            <a:srgbClr val="285087"/>
                          </a:solidFill>
                          <a:effectLst/>
                          <a:latin typeface="Ubuntu"/>
                          <a:ea typeface="+mn-ea"/>
                          <a:cs typeface="+mn-cs"/>
                        </a:rPr>
                        <a:t>)</a:t>
                      </a:r>
                    </a:p>
                    <a:p>
                      <a:pPr marL="444500" lvl="1" indent="-267970" rtl="0" fontAlgn="ctr">
                        <a:spcAft>
                          <a:spcPts val="600"/>
                        </a:spcAft>
                        <a:buClr>
                          <a:srgbClr val="F53F86"/>
                        </a:buClr>
                        <a:buFontTx/>
                        <a:buChar char="-"/>
                      </a:pPr>
                      <a:r>
                        <a:rPr lang="en-GB" sz="1200" kern="1200" dirty="0">
                          <a:solidFill>
                            <a:srgbClr val="285087"/>
                          </a:solidFill>
                          <a:effectLst/>
                          <a:latin typeface="Ubuntu"/>
                          <a:ea typeface="+mn-ea"/>
                          <a:cs typeface="+mn-cs"/>
                        </a:rPr>
                        <a:t>Have good mental health (</a:t>
                      </a:r>
                      <a:r>
                        <a:rPr lang="en-GB" sz="1200" kern="1200" dirty="0">
                          <a:solidFill>
                            <a:srgbClr val="F43882"/>
                          </a:solidFill>
                          <a:effectLst/>
                          <a:latin typeface="Ubuntu"/>
                          <a:ea typeface="+mn-ea"/>
                          <a:cs typeface="+mn-cs"/>
                        </a:rPr>
                        <a:t>94%</a:t>
                      </a:r>
                      <a:r>
                        <a:rPr lang="en-GB" sz="1200" kern="1200" dirty="0">
                          <a:solidFill>
                            <a:srgbClr val="285087"/>
                          </a:solidFill>
                          <a:effectLst/>
                          <a:latin typeface="Ubuntu"/>
                          <a:ea typeface="+mn-ea"/>
                          <a:cs typeface="+mn-cs"/>
                        </a:rPr>
                        <a:t>)</a:t>
                      </a:r>
                    </a:p>
                    <a:p>
                      <a:pPr marL="171450" indent="-171450" rtl="0" fontAlgn="ctr">
                        <a:spcAft>
                          <a:spcPts val="600"/>
                        </a:spcAft>
                        <a:buClr>
                          <a:srgbClr val="F53F86"/>
                        </a:buClr>
                        <a:buFont typeface="Courier New"/>
                        <a:buChar char="o"/>
                      </a:pPr>
                      <a:r>
                        <a:rPr lang="en-GB" sz="1200" kern="1200" dirty="0">
                          <a:solidFill>
                            <a:srgbClr val="285087"/>
                          </a:solidFill>
                          <a:effectLst/>
                          <a:latin typeface="Ubuntu"/>
                          <a:ea typeface="+mn-ea"/>
                          <a:cs typeface="+mn-cs"/>
                        </a:rPr>
                        <a:t>From a list of seven actions to reduce child poverty, the top four considered as being very effective were: </a:t>
                      </a:r>
                    </a:p>
                    <a:p>
                      <a:pPr marL="360045" lvl="1" indent="-171450" rtl="0" fontAlgn="ctr">
                        <a:spcAft>
                          <a:spcPts val="600"/>
                        </a:spcAft>
                        <a:buClr>
                          <a:srgbClr val="F53F86"/>
                        </a:buClr>
                        <a:buFontTx/>
                        <a:buChar char="-"/>
                      </a:pPr>
                      <a:r>
                        <a:rPr lang="en-GB" sz="1200" kern="1200" dirty="0">
                          <a:solidFill>
                            <a:srgbClr val="285087"/>
                          </a:solidFill>
                          <a:effectLst/>
                          <a:latin typeface="Ubuntu"/>
                          <a:ea typeface="+mn-ea"/>
                          <a:cs typeface="+mn-cs"/>
                        </a:rPr>
                        <a:t>Improving housing affordability and quality (</a:t>
                      </a:r>
                      <a:r>
                        <a:rPr lang="en-GB" sz="1200" kern="1200" dirty="0">
                          <a:solidFill>
                            <a:srgbClr val="F43882"/>
                          </a:solidFill>
                          <a:effectLst/>
                          <a:latin typeface="Ubuntu"/>
                          <a:ea typeface="+mn-ea"/>
                          <a:cs typeface="+mn-cs"/>
                        </a:rPr>
                        <a:t>75%</a:t>
                      </a:r>
                      <a:r>
                        <a:rPr lang="en-GB" sz="1200" kern="1200" dirty="0">
                          <a:solidFill>
                            <a:srgbClr val="285087"/>
                          </a:solidFill>
                          <a:effectLst/>
                          <a:latin typeface="Ubuntu"/>
                          <a:ea typeface="+mn-ea"/>
                          <a:cs typeface="+mn-cs"/>
                        </a:rPr>
                        <a:t>)</a:t>
                      </a:r>
                    </a:p>
                    <a:p>
                      <a:pPr marL="360045" lvl="1" indent="-171450" rtl="0" fontAlgn="ctr">
                        <a:spcAft>
                          <a:spcPts val="600"/>
                        </a:spcAft>
                        <a:buClr>
                          <a:srgbClr val="F53F86"/>
                        </a:buClr>
                        <a:buFontTx/>
                        <a:buChar char="-"/>
                      </a:pPr>
                      <a:r>
                        <a:rPr lang="en-GB" sz="1200" kern="1200" dirty="0">
                          <a:solidFill>
                            <a:srgbClr val="285087"/>
                          </a:solidFill>
                          <a:effectLst/>
                          <a:latin typeface="Ubuntu"/>
                          <a:ea typeface="+mn-ea"/>
                          <a:cs typeface="+mn-cs"/>
                        </a:rPr>
                        <a:t>Improving access to secure jobs (</a:t>
                      </a:r>
                      <a:r>
                        <a:rPr lang="en-GB" sz="1200" kern="1200" dirty="0">
                          <a:solidFill>
                            <a:srgbClr val="F43882"/>
                          </a:solidFill>
                          <a:effectLst/>
                          <a:latin typeface="Ubuntu"/>
                          <a:ea typeface="+mn-ea"/>
                          <a:cs typeface="+mn-cs"/>
                        </a:rPr>
                        <a:t>73%</a:t>
                      </a:r>
                      <a:r>
                        <a:rPr lang="en-GB" sz="1200" kern="1200" dirty="0">
                          <a:solidFill>
                            <a:srgbClr val="285087"/>
                          </a:solidFill>
                          <a:effectLst/>
                          <a:latin typeface="Ubuntu"/>
                          <a:ea typeface="+mn-ea"/>
                          <a:cs typeface="+mn-cs"/>
                        </a:rPr>
                        <a:t>), </a:t>
                      </a:r>
                    </a:p>
                    <a:p>
                      <a:pPr marL="360045" lvl="1" indent="-171450" rtl="0" fontAlgn="ctr">
                        <a:spcAft>
                          <a:spcPts val="600"/>
                        </a:spcAft>
                        <a:buClr>
                          <a:srgbClr val="F53F86"/>
                        </a:buClr>
                        <a:buFontTx/>
                        <a:buChar char="-"/>
                      </a:pPr>
                      <a:r>
                        <a:rPr lang="en-GB" sz="1200" kern="1200" dirty="0">
                          <a:solidFill>
                            <a:srgbClr val="285087"/>
                          </a:solidFill>
                          <a:effectLst/>
                          <a:latin typeface="Ubuntu"/>
                          <a:ea typeface="+mn-ea"/>
                          <a:cs typeface="+mn-cs"/>
                        </a:rPr>
                        <a:t>Government helping to reduce energy costs (</a:t>
                      </a:r>
                      <a:r>
                        <a:rPr lang="en-GB" sz="1200" kern="1200" dirty="0">
                          <a:solidFill>
                            <a:srgbClr val="F43882"/>
                          </a:solidFill>
                          <a:effectLst/>
                          <a:latin typeface="Ubuntu"/>
                          <a:ea typeface="+mn-ea"/>
                          <a:cs typeface="+mn-cs"/>
                        </a:rPr>
                        <a:t>70%</a:t>
                      </a:r>
                      <a:r>
                        <a:rPr lang="en-GB" sz="1200" kern="1200" dirty="0">
                          <a:solidFill>
                            <a:srgbClr val="285087"/>
                          </a:solidFill>
                          <a:effectLst/>
                          <a:latin typeface="Ubuntu"/>
                          <a:ea typeface="+mn-ea"/>
                          <a:cs typeface="+mn-cs"/>
                        </a:rPr>
                        <a:t>)</a:t>
                      </a:r>
                    </a:p>
                    <a:p>
                      <a:pPr marL="360045" lvl="1" indent="-171450" rtl="0" fontAlgn="ctr">
                        <a:spcAft>
                          <a:spcPts val="600"/>
                        </a:spcAft>
                        <a:buClr>
                          <a:srgbClr val="F53F86"/>
                        </a:buClr>
                        <a:buFontTx/>
                        <a:buChar char="-"/>
                      </a:pPr>
                      <a:r>
                        <a:rPr lang="en-GB" sz="1200" kern="1200" dirty="0">
                          <a:solidFill>
                            <a:srgbClr val="285087"/>
                          </a:solidFill>
                          <a:effectLst/>
                          <a:latin typeface="Ubuntu"/>
                          <a:ea typeface="+mn-ea"/>
                          <a:cs typeface="+mn-cs"/>
                        </a:rPr>
                        <a:t>Making childcare more affordable and accessible (</a:t>
                      </a:r>
                      <a:r>
                        <a:rPr lang="en-GB" sz="1200" kern="1200" dirty="0">
                          <a:solidFill>
                            <a:srgbClr val="F43882"/>
                          </a:solidFill>
                          <a:effectLst/>
                          <a:latin typeface="Ubuntu"/>
                          <a:ea typeface="+mn-ea"/>
                          <a:cs typeface="+mn-cs"/>
                        </a:rPr>
                        <a:t>70%</a:t>
                      </a:r>
                      <a:r>
                        <a:rPr lang="en-GB" sz="1200" kern="1200" dirty="0">
                          <a:solidFill>
                            <a:srgbClr val="285087"/>
                          </a:solidFill>
                          <a:effectLst/>
                          <a:latin typeface="Ubuntu"/>
                          <a:ea typeface="+mn-ea"/>
                          <a:cs typeface="+mn-cs"/>
                        </a:rPr>
                        <a:t>)</a:t>
                      </a:r>
                    </a:p>
                  </a:txBody>
                  <a:tcPr marL="98694" marR="98694" marT="49347" marB="49347">
                    <a:lnL w="12700" cap="flat" cmpd="sng" algn="ctr">
                      <a:solidFill>
                        <a:srgbClr val="FF1081"/>
                      </a:solidFill>
                      <a:prstDash val="solid"/>
                      <a:round/>
                      <a:headEnd type="none" w="med" len="med"/>
                      <a:tailEnd type="none" w="med" len="med"/>
                    </a:lnL>
                    <a:lnR w="12700" cap="flat" cmpd="sng" algn="ctr">
                      <a:solidFill>
                        <a:srgbClr val="FF1081"/>
                      </a:solidFill>
                      <a:prstDash val="solid"/>
                      <a:round/>
                      <a:headEnd type="none" w="med" len="med"/>
                      <a:tailEnd type="none" w="med" len="med"/>
                    </a:lnR>
                    <a:lnT w="12700" cap="flat" cmpd="sng" algn="ctr">
                      <a:solidFill>
                        <a:srgbClr val="FF1081"/>
                      </a:solidFill>
                      <a:prstDash val="solid"/>
                      <a:round/>
                      <a:headEnd type="none" w="med" len="med"/>
                      <a:tailEnd type="none" w="med" len="med"/>
                    </a:lnT>
                    <a:lnB w="12700" cap="flat" cmpd="sng" algn="ctr">
                      <a:solidFill>
                        <a:srgbClr val="FF1081"/>
                      </a:solidFill>
                      <a:prstDash val="solid"/>
                      <a:round/>
                      <a:headEnd type="none" w="med" len="med"/>
                      <a:tailEnd type="none" w="med" len="med"/>
                    </a:lnB>
                    <a:noFill/>
                  </a:tcPr>
                </a:tc>
                <a:extLst>
                  <a:ext uri="{0D108BD9-81ED-4DB2-BD59-A6C34878D82A}">
                    <a16:rowId xmlns:a16="http://schemas.microsoft.com/office/drawing/2014/main" val="126466134"/>
                  </a:ext>
                </a:extLst>
              </a:tr>
            </a:tbl>
          </a:graphicData>
        </a:graphic>
      </p:graphicFrame>
      <p:graphicFrame>
        <p:nvGraphicFramePr>
          <p:cNvPr id="15" name="Table 3">
            <a:extLst>
              <a:ext uri="{FF2B5EF4-FFF2-40B4-BE49-F238E27FC236}">
                <a16:creationId xmlns:a16="http://schemas.microsoft.com/office/drawing/2014/main" id="{F71AF12C-01DB-F059-2779-CC91CCC1236D}"/>
              </a:ext>
            </a:extLst>
          </p:cNvPr>
          <p:cNvGraphicFramePr>
            <a:graphicFrameLocks noGrp="1"/>
          </p:cNvGraphicFramePr>
          <p:nvPr>
            <p:extLst>
              <p:ext uri="{D42A27DB-BD31-4B8C-83A1-F6EECF244321}">
                <p14:modId xmlns:p14="http://schemas.microsoft.com/office/powerpoint/2010/main" val="3150679479"/>
              </p:ext>
            </p:extLst>
          </p:nvPr>
        </p:nvGraphicFramePr>
        <p:xfrm>
          <a:off x="4101637" y="3142256"/>
          <a:ext cx="6499284" cy="2234043"/>
        </p:xfrm>
        <a:graphic>
          <a:graphicData uri="http://schemas.openxmlformats.org/drawingml/2006/table">
            <a:tbl>
              <a:tblPr firstRow="1" bandRow="1">
                <a:tableStyleId>{5C22544A-7EE6-4342-B048-85BDC9FD1C3A}</a:tableStyleId>
              </a:tblPr>
              <a:tblGrid>
                <a:gridCol w="6499284">
                  <a:extLst>
                    <a:ext uri="{9D8B030D-6E8A-4147-A177-3AD203B41FA5}">
                      <a16:colId xmlns:a16="http://schemas.microsoft.com/office/drawing/2014/main" val="3988574598"/>
                    </a:ext>
                  </a:extLst>
                </a:gridCol>
              </a:tblGrid>
              <a:tr h="305197">
                <a:tc>
                  <a:txBody>
                    <a:bodyPr/>
                    <a:lstStyle/>
                    <a:p>
                      <a:pPr marL="0" indent="0" algn="l">
                        <a:buFont typeface="Arial" panose="020B0604020202020204" pitchFamily="34" charset="0"/>
                        <a:buNone/>
                      </a:pPr>
                      <a:r>
                        <a:rPr lang="en-GB" sz="1400">
                          <a:latin typeface="Ubuntu"/>
                          <a:ea typeface="Verdana"/>
                        </a:rPr>
                        <a:t>Second-hand smoking</a:t>
                      </a:r>
                    </a:p>
                  </a:txBody>
                  <a:tcPr marL="98694" marR="98694" marT="49347" marB="49347" anchor="ctr">
                    <a:lnL w="12700" cap="flat" cmpd="sng" algn="ctr">
                      <a:solidFill>
                        <a:srgbClr val="29B8CE"/>
                      </a:solidFill>
                      <a:prstDash val="solid"/>
                      <a:round/>
                      <a:headEnd type="none" w="med" len="med"/>
                      <a:tailEnd type="none" w="med" len="med"/>
                    </a:lnL>
                    <a:lnR w="12700" cap="flat" cmpd="sng" algn="ctr">
                      <a:solidFill>
                        <a:srgbClr val="29B8CE"/>
                      </a:solidFill>
                      <a:prstDash val="solid"/>
                      <a:round/>
                      <a:headEnd type="none" w="med" len="med"/>
                      <a:tailEnd type="none" w="med" len="med"/>
                    </a:lnR>
                    <a:lnT w="12700" cap="flat" cmpd="sng" algn="ctr">
                      <a:solidFill>
                        <a:srgbClr val="29B8CE"/>
                      </a:solidFill>
                      <a:prstDash val="solid"/>
                      <a:round/>
                      <a:headEnd type="none" w="med" len="med"/>
                      <a:tailEnd type="none" w="med" len="med"/>
                    </a:lnT>
                    <a:lnB w="12700" cap="flat" cmpd="sng" algn="ctr">
                      <a:solidFill>
                        <a:srgbClr val="29B8CE"/>
                      </a:solidFill>
                      <a:prstDash val="solid"/>
                      <a:round/>
                      <a:headEnd type="none" w="med" len="med"/>
                      <a:tailEnd type="none" w="med" len="med"/>
                    </a:lnB>
                    <a:solidFill>
                      <a:srgbClr val="29B8CE"/>
                    </a:solidFill>
                  </a:tcPr>
                </a:tc>
                <a:extLst>
                  <a:ext uri="{0D108BD9-81ED-4DB2-BD59-A6C34878D82A}">
                    <a16:rowId xmlns:a16="http://schemas.microsoft.com/office/drawing/2014/main" val="1954717953"/>
                  </a:ext>
                </a:extLst>
              </a:tr>
              <a:tr h="1921989">
                <a:tc>
                  <a:txBody>
                    <a:bodyPr/>
                    <a:lstStyle/>
                    <a:p>
                      <a:pPr marL="171450" indent="-171450" rtl="0" fontAlgn="ctr">
                        <a:spcAft>
                          <a:spcPts val="600"/>
                        </a:spcAft>
                        <a:buFont typeface="Courier New" panose="02070309020205020404" pitchFamily="49" charset="0"/>
                        <a:buChar char="o"/>
                      </a:pPr>
                      <a:r>
                        <a:rPr lang="en-GB" sz="1200" kern="1200">
                          <a:solidFill>
                            <a:srgbClr val="29B8CE"/>
                          </a:solidFill>
                          <a:effectLst/>
                          <a:latin typeface="Ubuntu"/>
                          <a:ea typeface="+mn-ea"/>
                          <a:cs typeface="+mn-cs"/>
                        </a:rPr>
                        <a:t>87% </a:t>
                      </a:r>
                      <a:r>
                        <a:rPr lang="en-GB" sz="1200" kern="1200">
                          <a:solidFill>
                            <a:srgbClr val="285087"/>
                          </a:solidFill>
                          <a:effectLst/>
                          <a:latin typeface="Ubuntu"/>
                          <a:ea typeface="+mn-ea"/>
                          <a:cs typeface="+mn-cs"/>
                        </a:rPr>
                        <a:t>of people think it is very important for a government in Wales to take action to limit exposure to second-hand smoke for babies and children; </a:t>
                      </a:r>
                      <a:r>
                        <a:rPr lang="en-GB" sz="1200" kern="1200">
                          <a:solidFill>
                            <a:srgbClr val="29B8CE"/>
                          </a:solidFill>
                          <a:effectLst/>
                          <a:latin typeface="Ubuntu"/>
                          <a:ea typeface="+mn-ea"/>
                          <a:cs typeface="+mn-cs"/>
                        </a:rPr>
                        <a:t>61% </a:t>
                      </a:r>
                      <a:r>
                        <a:rPr lang="en-GB" sz="1200" kern="1200">
                          <a:solidFill>
                            <a:srgbClr val="285087"/>
                          </a:solidFill>
                          <a:effectLst/>
                          <a:latin typeface="Ubuntu"/>
                          <a:ea typeface="+mn-ea"/>
                          <a:cs typeface="+mn-cs"/>
                        </a:rPr>
                        <a:t>think this for non-smoking adults.</a:t>
                      </a:r>
                    </a:p>
                    <a:p>
                      <a:pPr marL="171450" indent="-171450" rtl="0" fontAlgn="ctr">
                        <a:spcAft>
                          <a:spcPts val="600"/>
                        </a:spcAft>
                        <a:buClr>
                          <a:srgbClr val="29B8CE"/>
                        </a:buClr>
                        <a:buFont typeface="Courier New" panose="02070309020205020404" pitchFamily="49" charset="0"/>
                        <a:buChar char="o"/>
                      </a:pPr>
                      <a:r>
                        <a:rPr lang="en-GB" sz="1200" kern="1200">
                          <a:solidFill>
                            <a:srgbClr val="285087"/>
                          </a:solidFill>
                          <a:effectLst/>
                          <a:latin typeface="Ubuntu"/>
                          <a:ea typeface="+mn-ea"/>
                          <a:cs typeface="+mn-cs"/>
                        </a:rPr>
                        <a:t>Most people knew that babies and children who breathe in second-hand smoke could be at risk of chest infections (</a:t>
                      </a:r>
                      <a:r>
                        <a:rPr lang="en-GB" sz="1200" kern="1200">
                          <a:solidFill>
                            <a:srgbClr val="29B8CE"/>
                          </a:solidFill>
                          <a:effectLst/>
                          <a:latin typeface="Ubuntu"/>
                          <a:ea typeface="+mn-ea"/>
                          <a:cs typeface="+mn-cs"/>
                        </a:rPr>
                        <a:t>87%</a:t>
                      </a:r>
                      <a:r>
                        <a:rPr lang="en-GB" sz="1200" kern="1200">
                          <a:solidFill>
                            <a:srgbClr val="285087"/>
                          </a:solidFill>
                          <a:effectLst/>
                          <a:latin typeface="Ubuntu"/>
                          <a:ea typeface="+mn-ea"/>
                          <a:cs typeface="+mn-cs"/>
                        </a:rPr>
                        <a:t>)</a:t>
                      </a:r>
                      <a:r>
                        <a:rPr lang="en-GB" sz="1200" kern="1200">
                          <a:solidFill>
                            <a:srgbClr val="29B8CE"/>
                          </a:solidFill>
                          <a:effectLst/>
                          <a:latin typeface="Ubuntu"/>
                          <a:ea typeface="+mn-ea"/>
                          <a:cs typeface="+mn-cs"/>
                        </a:rPr>
                        <a:t> </a:t>
                      </a:r>
                      <a:r>
                        <a:rPr lang="en-GB" sz="1200" kern="1200">
                          <a:solidFill>
                            <a:srgbClr val="285087"/>
                          </a:solidFill>
                          <a:effectLst/>
                          <a:latin typeface="Ubuntu"/>
                          <a:ea typeface="+mn-ea"/>
                          <a:cs typeface="+mn-cs"/>
                        </a:rPr>
                        <a:t>and asthma attacks (</a:t>
                      </a:r>
                      <a:r>
                        <a:rPr lang="en-GB" sz="1200" kern="1200">
                          <a:solidFill>
                            <a:srgbClr val="29B8CE"/>
                          </a:solidFill>
                          <a:effectLst/>
                          <a:latin typeface="Ubuntu"/>
                          <a:ea typeface="+mn-ea"/>
                          <a:cs typeface="+mn-cs"/>
                        </a:rPr>
                        <a:t>86%</a:t>
                      </a:r>
                      <a:r>
                        <a:rPr lang="en-GB" sz="1200" kern="1200">
                          <a:solidFill>
                            <a:srgbClr val="285087"/>
                          </a:solidFill>
                          <a:effectLst/>
                          <a:latin typeface="Ubuntu"/>
                          <a:ea typeface="+mn-ea"/>
                          <a:cs typeface="+mn-cs"/>
                        </a:rPr>
                        <a:t>). Fewer knew risks about low birth weight (</a:t>
                      </a:r>
                      <a:r>
                        <a:rPr lang="en-GB" sz="1200" kern="1200">
                          <a:solidFill>
                            <a:srgbClr val="29B8CE"/>
                          </a:solidFill>
                          <a:effectLst/>
                          <a:latin typeface="Ubuntu"/>
                          <a:ea typeface="+mn-ea"/>
                          <a:cs typeface="+mn-cs"/>
                        </a:rPr>
                        <a:t>62%</a:t>
                      </a:r>
                      <a:r>
                        <a:rPr lang="en-GB" sz="1200" kern="1200">
                          <a:solidFill>
                            <a:srgbClr val="285087"/>
                          </a:solidFill>
                          <a:effectLst/>
                          <a:latin typeface="Ubuntu"/>
                          <a:ea typeface="+mn-ea"/>
                          <a:cs typeface="+mn-cs"/>
                        </a:rPr>
                        <a:t>), Sudden Infant Death Syndrome (SIDS)/cot death (</a:t>
                      </a:r>
                      <a:r>
                        <a:rPr lang="en-GB" sz="1200" kern="1200">
                          <a:solidFill>
                            <a:srgbClr val="29B8CE"/>
                          </a:solidFill>
                          <a:effectLst/>
                          <a:latin typeface="Ubuntu"/>
                          <a:ea typeface="+mn-ea"/>
                          <a:cs typeface="+mn-cs"/>
                        </a:rPr>
                        <a:t>52%</a:t>
                      </a:r>
                      <a:r>
                        <a:rPr lang="en-GB" sz="1200" kern="1200">
                          <a:solidFill>
                            <a:srgbClr val="285087"/>
                          </a:solidFill>
                          <a:effectLst/>
                          <a:latin typeface="Ubuntu"/>
                          <a:ea typeface="+mn-ea"/>
                          <a:cs typeface="+mn-cs"/>
                        </a:rPr>
                        <a:t>), and ear infections (</a:t>
                      </a:r>
                      <a:r>
                        <a:rPr lang="en-GB" sz="1200" kern="1200">
                          <a:solidFill>
                            <a:srgbClr val="29B8CE"/>
                          </a:solidFill>
                          <a:effectLst/>
                          <a:latin typeface="Ubuntu"/>
                          <a:ea typeface="+mn-ea"/>
                          <a:cs typeface="+mn-cs"/>
                        </a:rPr>
                        <a:t>24%</a:t>
                      </a:r>
                      <a:r>
                        <a:rPr lang="en-GB" sz="1200" kern="1200">
                          <a:solidFill>
                            <a:srgbClr val="285087"/>
                          </a:solidFill>
                          <a:effectLst/>
                          <a:latin typeface="Ubuntu"/>
                          <a:ea typeface="+mn-ea"/>
                          <a:cs typeface="+mn-cs"/>
                        </a:rPr>
                        <a:t>).</a:t>
                      </a:r>
                    </a:p>
                    <a:p>
                      <a:pPr marL="171450" indent="-171450" rtl="0" fontAlgn="ctr">
                        <a:spcAft>
                          <a:spcPts val="600"/>
                        </a:spcAft>
                        <a:buClr>
                          <a:srgbClr val="29B8CE"/>
                        </a:buClr>
                        <a:buFont typeface="Courier New" panose="02070309020205020404" pitchFamily="49" charset="0"/>
                        <a:buChar char="o"/>
                      </a:pPr>
                      <a:r>
                        <a:rPr lang="en-GB" sz="1200" kern="1200">
                          <a:solidFill>
                            <a:srgbClr val="285087"/>
                          </a:solidFill>
                          <a:effectLst/>
                          <a:latin typeface="Ubuntu"/>
                          <a:ea typeface="+mn-ea"/>
                          <a:cs typeface="+mn-cs"/>
                        </a:rPr>
                        <a:t>Only </a:t>
                      </a:r>
                      <a:r>
                        <a:rPr lang="en-GB" sz="1200" kern="1200">
                          <a:solidFill>
                            <a:srgbClr val="29B8CE"/>
                          </a:solidFill>
                          <a:effectLst/>
                          <a:latin typeface="Ubuntu"/>
                          <a:ea typeface="+mn-ea"/>
                          <a:cs typeface="+mn-cs"/>
                        </a:rPr>
                        <a:t>54% </a:t>
                      </a:r>
                      <a:r>
                        <a:rPr lang="en-GB" sz="1200" kern="1200">
                          <a:solidFill>
                            <a:srgbClr val="285087"/>
                          </a:solidFill>
                          <a:effectLst/>
                          <a:latin typeface="Ubuntu"/>
                          <a:ea typeface="+mn-ea"/>
                          <a:cs typeface="+mn-cs"/>
                        </a:rPr>
                        <a:t>and</a:t>
                      </a:r>
                      <a:r>
                        <a:rPr lang="en-GB" sz="1200" kern="1200">
                          <a:solidFill>
                            <a:srgbClr val="29B8CE"/>
                          </a:solidFill>
                          <a:effectLst/>
                          <a:latin typeface="Ubuntu"/>
                          <a:ea typeface="+mn-ea"/>
                          <a:cs typeface="+mn-cs"/>
                        </a:rPr>
                        <a:t> 40% </a:t>
                      </a:r>
                      <a:r>
                        <a:rPr lang="en-GB" sz="1200" kern="1200">
                          <a:solidFill>
                            <a:srgbClr val="285087"/>
                          </a:solidFill>
                          <a:effectLst/>
                          <a:latin typeface="Ubuntu"/>
                          <a:ea typeface="+mn-ea"/>
                          <a:cs typeface="+mn-cs"/>
                        </a:rPr>
                        <a:t>knew that adults who breathe in second-hand smoke could be at risk of stroke and miscarriage, respectively. </a:t>
                      </a:r>
                    </a:p>
                  </a:txBody>
                  <a:tcPr marL="98694" marR="98694" marT="49347" marB="49347">
                    <a:lnL w="12700" cap="flat" cmpd="sng" algn="ctr">
                      <a:solidFill>
                        <a:srgbClr val="29B8CE"/>
                      </a:solidFill>
                      <a:prstDash val="solid"/>
                      <a:round/>
                      <a:headEnd type="none" w="med" len="med"/>
                      <a:tailEnd type="none" w="med" len="med"/>
                    </a:lnL>
                    <a:lnR w="12700" cap="flat" cmpd="sng" algn="ctr">
                      <a:solidFill>
                        <a:srgbClr val="29B8CE"/>
                      </a:solidFill>
                      <a:prstDash val="solid"/>
                      <a:round/>
                      <a:headEnd type="none" w="med" len="med"/>
                      <a:tailEnd type="none" w="med" len="med"/>
                    </a:lnR>
                    <a:lnT w="12700" cap="flat" cmpd="sng" algn="ctr">
                      <a:solidFill>
                        <a:srgbClr val="29B8CE"/>
                      </a:solidFill>
                      <a:prstDash val="solid"/>
                      <a:round/>
                      <a:headEnd type="none" w="med" len="med"/>
                      <a:tailEnd type="none" w="med" len="med"/>
                    </a:lnT>
                    <a:lnB w="12700" cap="flat" cmpd="sng" algn="ctr">
                      <a:solidFill>
                        <a:srgbClr val="29B8CE"/>
                      </a:solidFill>
                      <a:prstDash val="solid"/>
                      <a:round/>
                      <a:headEnd type="none" w="med" len="med"/>
                      <a:tailEnd type="none" w="med" len="med"/>
                    </a:lnB>
                    <a:noFill/>
                  </a:tcPr>
                </a:tc>
                <a:extLst>
                  <a:ext uri="{0D108BD9-81ED-4DB2-BD59-A6C34878D82A}">
                    <a16:rowId xmlns:a16="http://schemas.microsoft.com/office/drawing/2014/main" val="126466134"/>
                  </a:ext>
                </a:extLst>
              </a:tr>
            </a:tbl>
          </a:graphicData>
        </a:graphic>
      </p:graphicFrame>
      <p:graphicFrame>
        <p:nvGraphicFramePr>
          <p:cNvPr id="4" name="Table 3">
            <a:extLst>
              <a:ext uri="{FF2B5EF4-FFF2-40B4-BE49-F238E27FC236}">
                <a16:creationId xmlns:a16="http://schemas.microsoft.com/office/drawing/2014/main" id="{E0000C93-56FA-A013-A27B-7FA7A2893574}"/>
              </a:ext>
            </a:extLst>
          </p:cNvPr>
          <p:cNvGraphicFramePr>
            <a:graphicFrameLocks noGrp="1"/>
          </p:cNvGraphicFramePr>
          <p:nvPr>
            <p:extLst>
              <p:ext uri="{D42A27DB-BD31-4B8C-83A1-F6EECF244321}">
                <p14:modId xmlns:p14="http://schemas.microsoft.com/office/powerpoint/2010/main" val="4135693014"/>
              </p:ext>
            </p:extLst>
          </p:nvPr>
        </p:nvGraphicFramePr>
        <p:xfrm>
          <a:off x="4101637" y="5462011"/>
          <a:ext cx="6499284" cy="1317151"/>
        </p:xfrm>
        <a:graphic>
          <a:graphicData uri="http://schemas.openxmlformats.org/drawingml/2006/table">
            <a:tbl>
              <a:tblPr firstRow="1" bandRow="1">
                <a:tableStyleId>{5C22544A-7EE6-4342-B048-85BDC9FD1C3A}</a:tableStyleId>
              </a:tblPr>
              <a:tblGrid>
                <a:gridCol w="6499284">
                  <a:extLst>
                    <a:ext uri="{9D8B030D-6E8A-4147-A177-3AD203B41FA5}">
                      <a16:colId xmlns:a16="http://schemas.microsoft.com/office/drawing/2014/main" val="3988574598"/>
                    </a:ext>
                  </a:extLst>
                </a:gridCol>
              </a:tblGrid>
              <a:tr h="313200">
                <a:tc>
                  <a:txBody>
                    <a:bodyPr/>
                    <a:lstStyle/>
                    <a:p>
                      <a:pPr algn="l"/>
                      <a:r>
                        <a:rPr lang="en-GB" sz="1400">
                          <a:latin typeface="Ubuntu"/>
                          <a:ea typeface="Verdana"/>
                        </a:rPr>
                        <a:t>Violence against women, domestic abuse and sexual </a:t>
                      </a:r>
                      <a:r>
                        <a:rPr lang="en-GB" sz="1400" b="1">
                          <a:latin typeface="Ubuntu"/>
                          <a:ea typeface="Verdana"/>
                        </a:rPr>
                        <a:t>violence (</a:t>
                      </a:r>
                      <a:r>
                        <a:rPr lang="en-GB" sz="1400" b="1" i="0" u="none" strike="noStrike" kern="1200" noProof="0">
                          <a:solidFill>
                            <a:schemeClr val="bg1"/>
                          </a:solidFill>
                          <a:effectLst/>
                          <a:latin typeface="Ubuntu"/>
                        </a:rPr>
                        <a:t>VAWDASV)</a:t>
                      </a:r>
                      <a:endParaRPr lang="en-GB" sz="1400" b="1">
                        <a:solidFill>
                          <a:schemeClr val="bg1"/>
                        </a:solidFill>
                        <a:latin typeface="Ubuntu"/>
                        <a:ea typeface="Verdana"/>
                      </a:endParaRPr>
                    </a:p>
                  </a:txBody>
                  <a:tcPr marL="98694" marR="98694" marT="49347" marB="49347" anchor="ctr">
                    <a:lnL w="12700" cap="flat" cmpd="sng" algn="ctr">
                      <a:solidFill>
                        <a:srgbClr val="FF4C00"/>
                      </a:solidFill>
                      <a:prstDash val="solid"/>
                      <a:round/>
                      <a:headEnd type="none" w="med" len="med"/>
                      <a:tailEnd type="none" w="med" len="med"/>
                    </a:lnL>
                    <a:lnR w="12700" cap="flat" cmpd="sng" algn="ctr">
                      <a:solidFill>
                        <a:srgbClr val="FF4C00"/>
                      </a:solidFill>
                      <a:prstDash val="solid"/>
                      <a:round/>
                      <a:headEnd type="none" w="med" len="med"/>
                      <a:tailEnd type="none" w="med" len="med"/>
                    </a:lnR>
                    <a:lnT w="12700" cap="flat" cmpd="sng" algn="ctr">
                      <a:solidFill>
                        <a:srgbClr val="FF4C00"/>
                      </a:solidFill>
                      <a:prstDash val="solid"/>
                      <a:round/>
                      <a:headEnd type="none" w="med" len="med"/>
                      <a:tailEnd type="none" w="med" len="med"/>
                    </a:lnT>
                    <a:solidFill>
                      <a:srgbClr val="FF4C00"/>
                    </a:solidFill>
                  </a:tcPr>
                </a:tc>
                <a:extLst>
                  <a:ext uri="{0D108BD9-81ED-4DB2-BD59-A6C34878D82A}">
                    <a16:rowId xmlns:a16="http://schemas.microsoft.com/office/drawing/2014/main" val="1954717953"/>
                  </a:ext>
                </a:extLst>
              </a:tr>
              <a:tr h="1003951">
                <a:tc>
                  <a:txBody>
                    <a:bodyPr/>
                    <a:lstStyle/>
                    <a:p>
                      <a:pPr marL="171450" marR="0" lvl="0" indent="-171450" algn="l" defTabSz="914400" rtl="0" eaLnBrk="1" fontAlgn="ctr" latinLnBrk="0" hangingPunct="1">
                        <a:lnSpc>
                          <a:spcPct val="100000"/>
                        </a:lnSpc>
                        <a:spcBef>
                          <a:spcPts val="0"/>
                        </a:spcBef>
                        <a:spcAft>
                          <a:spcPts val="600"/>
                        </a:spcAft>
                        <a:buClr>
                          <a:srgbClr val="FF4C00"/>
                        </a:buClr>
                        <a:buSzTx/>
                        <a:buFont typeface="Courier New" panose="020B0604020202020204" pitchFamily="34" charset="0"/>
                        <a:buChar char="o"/>
                        <a:tabLst/>
                        <a:defRPr/>
                      </a:pPr>
                      <a:r>
                        <a:rPr lang="en-GB" sz="1200" b="0" i="0" u="none" strike="noStrike" kern="1200" noProof="0">
                          <a:solidFill>
                            <a:srgbClr val="FF4C00"/>
                          </a:solidFill>
                          <a:effectLst/>
                          <a:latin typeface="Ubuntu"/>
                        </a:rPr>
                        <a:t>36% </a:t>
                      </a:r>
                      <a:r>
                        <a:rPr lang="en-GB" sz="1200" b="0" i="0" u="none" strike="noStrike" kern="1200" noProof="0">
                          <a:solidFill>
                            <a:srgbClr val="285087"/>
                          </a:solidFill>
                          <a:effectLst/>
                          <a:latin typeface="Ubuntu"/>
                        </a:rPr>
                        <a:t>of people knew of the VAWDASV (Wales) Act 2015, and </a:t>
                      </a:r>
                      <a:r>
                        <a:rPr lang="en-GB" sz="1200" b="0" i="0" u="none" strike="noStrike" kern="1200" noProof="0">
                          <a:solidFill>
                            <a:srgbClr val="FF4C00"/>
                          </a:solidFill>
                          <a:effectLst/>
                          <a:latin typeface="Ubuntu"/>
                        </a:rPr>
                        <a:t>95% </a:t>
                      </a:r>
                      <a:r>
                        <a:rPr lang="en-GB" sz="1200" b="0" i="0" u="none" strike="noStrike" kern="1200" noProof="0">
                          <a:solidFill>
                            <a:srgbClr val="285087"/>
                          </a:solidFill>
                          <a:effectLst/>
                          <a:latin typeface="Ubuntu"/>
                        </a:rPr>
                        <a:t>support the Act. </a:t>
                      </a:r>
                    </a:p>
                    <a:p>
                      <a:pPr marL="171450" marR="0" lvl="0" indent="-171450" algn="l" defTabSz="914400" rtl="0" eaLnBrk="1" fontAlgn="ctr" latinLnBrk="0" hangingPunct="1">
                        <a:lnSpc>
                          <a:spcPct val="100000"/>
                        </a:lnSpc>
                        <a:spcBef>
                          <a:spcPts val="0"/>
                        </a:spcBef>
                        <a:spcAft>
                          <a:spcPts val="600"/>
                        </a:spcAft>
                        <a:buClr>
                          <a:srgbClr val="FF4C00"/>
                        </a:buClr>
                        <a:buSzTx/>
                        <a:buFont typeface="Courier New" panose="020B0604020202020204" pitchFamily="34" charset="0"/>
                        <a:buChar char="o"/>
                        <a:tabLst/>
                        <a:defRPr/>
                      </a:pPr>
                      <a:r>
                        <a:rPr lang="en-GB" sz="1200" b="0" i="0" u="none" strike="noStrike" kern="1200" noProof="0">
                          <a:solidFill>
                            <a:srgbClr val="285087"/>
                          </a:solidFill>
                          <a:effectLst/>
                          <a:latin typeface="Ubuntu"/>
                        </a:rPr>
                        <a:t>Most people think that the police (</a:t>
                      </a:r>
                      <a:r>
                        <a:rPr lang="en-GB" sz="1200" b="0" i="0" u="none" strike="noStrike" kern="1200" noProof="0">
                          <a:solidFill>
                            <a:srgbClr val="FF4C00"/>
                          </a:solidFill>
                          <a:effectLst/>
                          <a:latin typeface="Ubuntu"/>
                        </a:rPr>
                        <a:t>62%</a:t>
                      </a:r>
                      <a:r>
                        <a:rPr lang="en-GB" sz="1200" b="0" i="0" u="none" strike="noStrike" kern="1200" noProof="0">
                          <a:solidFill>
                            <a:srgbClr val="285087"/>
                          </a:solidFill>
                          <a:effectLst/>
                          <a:latin typeface="Ubuntu"/>
                        </a:rPr>
                        <a:t>),</a:t>
                      </a:r>
                      <a:r>
                        <a:rPr lang="en-GB" sz="1200" b="0" i="0" u="none" strike="noStrike" kern="1200" noProof="0">
                          <a:solidFill>
                            <a:srgbClr val="FF4C00"/>
                          </a:solidFill>
                          <a:effectLst/>
                          <a:latin typeface="Ubuntu"/>
                        </a:rPr>
                        <a:t> </a:t>
                      </a:r>
                      <a:r>
                        <a:rPr lang="en-GB" sz="1200" b="0" i="0" u="none" strike="noStrike" kern="1200" noProof="0">
                          <a:solidFill>
                            <a:srgbClr val="285087"/>
                          </a:solidFill>
                          <a:effectLst/>
                          <a:latin typeface="Ubuntu"/>
                        </a:rPr>
                        <a:t>educational settings (</a:t>
                      </a:r>
                      <a:r>
                        <a:rPr lang="en-GB" sz="1200" b="0" i="0" u="none" strike="noStrike" kern="1200" noProof="0">
                          <a:solidFill>
                            <a:srgbClr val="FF4C00"/>
                          </a:solidFill>
                          <a:effectLst/>
                          <a:latin typeface="Ubuntu"/>
                        </a:rPr>
                        <a:t>57%</a:t>
                      </a:r>
                      <a:r>
                        <a:rPr lang="en-GB" sz="1200" b="0" i="0" u="none" strike="noStrike" kern="1200" noProof="0">
                          <a:solidFill>
                            <a:srgbClr val="285087"/>
                          </a:solidFill>
                          <a:effectLst/>
                          <a:latin typeface="Ubuntu"/>
                        </a:rPr>
                        <a:t>),</a:t>
                      </a:r>
                      <a:r>
                        <a:rPr lang="en-GB" sz="1200" b="0" i="0" u="none" strike="noStrike" kern="1200" noProof="0">
                          <a:solidFill>
                            <a:srgbClr val="FF4C00"/>
                          </a:solidFill>
                          <a:effectLst/>
                          <a:latin typeface="Ubuntu"/>
                        </a:rPr>
                        <a:t> </a:t>
                      </a:r>
                      <a:r>
                        <a:rPr lang="en-GB" sz="1200" b="0" i="0" u="none" strike="noStrike" kern="1200" noProof="0">
                          <a:solidFill>
                            <a:srgbClr val="285087"/>
                          </a:solidFill>
                          <a:effectLst/>
                          <a:latin typeface="Ubuntu"/>
                        </a:rPr>
                        <a:t>and media and social platforms (</a:t>
                      </a:r>
                      <a:r>
                        <a:rPr lang="en-GB" sz="1200" b="0" i="0" u="none" strike="noStrike" kern="1200" noProof="0">
                          <a:solidFill>
                            <a:srgbClr val="FF4C00"/>
                          </a:solidFill>
                          <a:effectLst/>
                          <a:latin typeface="Ubuntu"/>
                        </a:rPr>
                        <a:t>55%</a:t>
                      </a:r>
                      <a:r>
                        <a:rPr lang="en-GB" sz="1200" b="0" i="0" u="none" strike="noStrike" kern="1200" noProof="0">
                          <a:solidFill>
                            <a:srgbClr val="285087"/>
                          </a:solidFill>
                          <a:effectLst/>
                          <a:latin typeface="Ubuntu"/>
                        </a:rPr>
                        <a:t>) have a large role in preventing VAWDASV.</a:t>
                      </a:r>
                    </a:p>
                    <a:p>
                      <a:pPr marL="171450" marR="0" lvl="0" indent="-171450" algn="l" defTabSz="914400" rtl="0" eaLnBrk="1" fontAlgn="ctr" latinLnBrk="0" hangingPunct="1">
                        <a:lnSpc>
                          <a:spcPct val="100000"/>
                        </a:lnSpc>
                        <a:spcBef>
                          <a:spcPts val="0"/>
                        </a:spcBef>
                        <a:spcAft>
                          <a:spcPts val="600"/>
                        </a:spcAft>
                        <a:buClr>
                          <a:srgbClr val="FF4C00"/>
                        </a:buClr>
                        <a:buSzTx/>
                        <a:buFont typeface="Courier New" panose="020B0604020202020204" pitchFamily="34" charset="0"/>
                        <a:buChar char="o"/>
                        <a:tabLst/>
                        <a:defRPr/>
                      </a:pPr>
                      <a:r>
                        <a:rPr lang="en-GB" sz="1200" b="0" i="0" u="none" strike="noStrike" kern="1200" noProof="0">
                          <a:solidFill>
                            <a:srgbClr val="FF4C00"/>
                          </a:solidFill>
                          <a:effectLst/>
                          <a:latin typeface="Ubuntu"/>
                        </a:rPr>
                        <a:t>26% </a:t>
                      </a:r>
                      <a:r>
                        <a:rPr lang="en-GB" sz="1200" b="0" i="0" u="none" strike="noStrike" kern="1200" noProof="0">
                          <a:solidFill>
                            <a:srgbClr val="285087"/>
                          </a:solidFill>
                          <a:effectLst/>
                          <a:latin typeface="Ubuntu"/>
                        </a:rPr>
                        <a:t>agreed with the statement that VAWDASV is a serious problem where they live.</a:t>
                      </a:r>
                    </a:p>
                  </a:txBody>
                  <a:tcPr marL="98694" marR="98694" marT="49347" marB="49347">
                    <a:lnL w="12700" cap="flat" cmpd="sng" algn="ctr">
                      <a:solidFill>
                        <a:srgbClr val="FF4C00"/>
                      </a:solidFill>
                      <a:prstDash val="solid"/>
                      <a:round/>
                      <a:headEnd type="none" w="med" len="med"/>
                      <a:tailEnd type="none" w="med" len="med"/>
                    </a:lnL>
                    <a:lnR w="12700" cap="flat" cmpd="sng" algn="ctr">
                      <a:solidFill>
                        <a:srgbClr val="FF4C00"/>
                      </a:solidFill>
                      <a:prstDash val="solid"/>
                      <a:round/>
                      <a:headEnd type="none" w="med" len="med"/>
                      <a:tailEnd type="none" w="med" len="med"/>
                    </a:lnR>
                    <a:lnB w="12700" cap="flat" cmpd="sng" algn="ctr">
                      <a:solidFill>
                        <a:srgbClr val="FF4C00"/>
                      </a:solidFill>
                      <a:prstDash val="solid"/>
                      <a:round/>
                      <a:headEnd type="none" w="med" len="med"/>
                      <a:tailEnd type="none" w="med" len="med"/>
                    </a:lnB>
                    <a:noFill/>
                  </a:tcPr>
                </a:tc>
                <a:extLst>
                  <a:ext uri="{0D108BD9-81ED-4DB2-BD59-A6C34878D82A}">
                    <a16:rowId xmlns:a16="http://schemas.microsoft.com/office/drawing/2014/main" val="126466134"/>
                  </a:ext>
                </a:extLst>
              </a:tr>
            </a:tbl>
          </a:graphicData>
        </a:graphic>
      </p:graphicFrame>
    </p:spTree>
    <p:extLst>
      <p:ext uri="{BB962C8B-B14F-4D97-AF65-F5344CB8AC3E}">
        <p14:creationId xmlns:p14="http://schemas.microsoft.com/office/powerpoint/2010/main" val="2875774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2AE5C4AD-9CEA-00A5-27D1-384C46A098EE}"/>
              </a:ext>
            </a:extLst>
          </p:cNvPr>
          <p:cNvSpPr>
            <a:spLocks noGrp="1"/>
          </p:cNvSpPr>
          <p:nvPr>
            <p:ph type="body" sz="quarter" idx="11"/>
          </p:nvPr>
        </p:nvSpPr>
        <p:spPr/>
        <p:txBody>
          <a:bodyPr/>
          <a:lstStyle/>
          <a:p>
            <a:r>
              <a:rPr lang="en-GB"/>
              <a:t>February 2026 Survey</a:t>
            </a:r>
          </a:p>
        </p:txBody>
      </p:sp>
      <p:sp>
        <p:nvSpPr>
          <p:cNvPr id="16" name="Title 1">
            <a:extLst>
              <a:ext uri="{FF2B5EF4-FFF2-40B4-BE49-F238E27FC236}">
                <a16:creationId xmlns:a16="http://schemas.microsoft.com/office/drawing/2014/main" id="{BFE8842C-7EF3-884D-21AC-01C35E41AE77}"/>
              </a:ext>
            </a:extLst>
          </p:cNvPr>
          <p:cNvSpPr txBox="1">
            <a:spLocks/>
          </p:cNvSpPr>
          <p:nvPr/>
        </p:nvSpPr>
        <p:spPr>
          <a:xfrm>
            <a:off x="239036" y="1144006"/>
            <a:ext cx="8870673" cy="416023"/>
          </a:xfrm>
          <a:prstGeom prst="rect">
            <a:avLst/>
          </a:prstGeom>
          <a:ln>
            <a:noFill/>
          </a:ln>
        </p:spPr>
        <p:txBody>
          <a:bodyPr anchor="b">
            <a:noAutofit/>
          </a:bodyPr>
          <a:lstStyle>
            <a:lvl1pPr algn="l" defTabSz="914400"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pPr defTabSz="986912"/>
            <a:r>
              <a:rPr lang="en-US" sz="2590"/>
              <a:t>Methods – Survey delivery</a:t>
            </a:r>
          </a:p>
        </p:txBody>
      </p:sp>
      <p:sp>
        <p:nvSpPr>
          <p:cNvPr id="17" name="TextBox 16">
            <a:extLst>
              <a:ext uri="{FF2B5EF4-FFF2-40B4-BE49-F238E27FC236}">
                <a16:creationId xmlns:a16="http://schemas.microsoft.com/office/drawing/2014/main" id="{13AC3650-DE55-2C55-9DDD-CE8690C38464}"/>
              </a:ext>
            </a:extLst>
          </p:cNvPr>
          <p:cNvSpPr txBox="1"/>
          <p:nvPr/>
        </p:nvSpPr>
        <p:spPr>
          <a:xfrm>
            <a:off x="239037" y="1560028"/>
            <a:ext cx="5900627" cy="5231832"/>
          </a:xfrm>
          <a:prstGeom prst="rect">
            <a:avLst/>
          </a:prstGeom>
          <a:noFill/>
        </p:spPr>
        <p:txBody>
          <a:bodyPr wrap="square" lIns="98694" tIns="49347" rIns="98694" bIns="49347" rtlCol="0" anchor="t">
            <a:spAutoFit/>
          </a:bodyPr>
          <a:lstStyle/>
          <a:p>
            <a:pPr marL="308410" indent="-308410" defTabSz="986912">
              <a:lnSpc>
                <a:spcPct val="115000"/>
              </a:lnSpc>
              <a:spcAft>
                <a:spcPts val="1295"/>
              </a:spcAft>
              <a:buSzPct val="100000"/>
              <a:buFont typeface="Courier New" panose="02070309020205020404" pitchFamily="49" charset="0"/>
              <a:buChar char="o"/>
              <a:defRPr/>
            </a:pPr>
            <a:r>
              <a:rPr lang="en-GB" sz="1295" kern="0">
                <a:solidFill>
                  <a:srgbClr val="295082"/>
                </a:solidFill>
                <a:latin typeface="Ubuntu"/>
                <a:ea typeface="Verdana"/>
                <a:cs typeface="Calibri"/>
              </a:rPr>
              <a:t>For each survey, all panel members are invited to complete the questionnaire through their method of choice (telephone or online). Panel members have three weeks to complete the survey. Within that timeframe, gaps in the demographic profile required to achieve a sample </a:t>
            </a:r>
            <a:r>
              <a:rPr lang="en-GB" sz="1300" kern="0">
                <a:solidFill>
                  <a:srgbClr val="285087"/>
                </a:solidFill>
                <a:latin typeface="Ubuntu"/>
                <a:ea typeface="Verdana"/>
                <a:cs typeface="Calibri"/>
              </a:rPr>
              <a:t>representative of the age, sex, ethnicity and deprivation profile of Wales are identified, and reminders to complete the survey are sent. </a:t>
            </a:r>
          </a:p>
          <a:p>
            <a:pPr marL="308410" indent="-308410" defTabSz="986912">
              <a:lnSpc>
                <a:spcPct val="115000"/>
              </a:lnSpc>
              <a:spcAft>
                <a:spcPts val="1295"/>
              </a:spcAft>
              <a:buSzPct val="100000"/>
              <a:buFont typeface="Courier New" panose="02070309020205020404" pitchFamily="49" charset="0"/>
              <a:buChar char="o"/>
              <a:defRPr/>
            </a:pPr>
            <a:r>
              <a:rPr lang="en-GB" sz="1300" kern="0">
                <a:solidFill>
                  <a:srgbClr val="285087"/>
                </a:solidFill>
                <a:latin typeface="Ubuntu"/>
                <a:ea typeface="Verdana"/>
                <a:cs typeface="Calibri"/>
              </a:rPr>
              <a:t>The questionnaires include both single-response and multi-response questions (i.e. select all that apply). Where a question is multi-response but also contains an exclusive response option (meaning only that option can be selected), this is acknowledged on the graph or table. </a:t>
            </a:r>
            <a:endParaRPr lang="en-GB" sz="1300" kern="0">
              <a:solidFill>
                <a:srgbClr val="285087"/>
              </a:solidFill>
              <a:latin typeface="Ubuntu" panose="020B0504030602030204" pitchFamily="34" charset="0"/>
              <a:ea typeface="Verdana" panose="020B0604030504040204" pitchFamily="34" charset="0"/>
              <a:cs typeface="Calibri" panose="020F0502020204030204" pitchFamily="34" charset="0"/>
            </a:endParaRPr>
          </a:p>
          <a:p>
            <a:pPr marL="308410" indent="-308410" defTabSz="986912">
              <a:lnSpc>
                <a:spcPct val="115000"/>
              </a:lnSpc>
              <a:spcAft>
                <a:spcPts val="1295"/>
              </a:spcAft>
              <a:buSzPct val="100000"/>
              <a:buFont typeface="Courier New" panose="02070309020205020404" pitchFamily="49" charset="0"/>
              <a:buChar char="o"/>
              <a:defRPr/>
            </a:pPr>
            <a:r>
              <a:rPr lang="en-GB" sz="1300" kern="0">
                <a:solidFill>
                  <a:srgbClr val="285087"/>
                </a:solidFill>
                <a:latin typeface="Ubuntu"/>
                <a:ea typeface="Verdana"/>
                <a:cs typeface="Calibri"/>
              </a:rPr>
              <a:t>For each survey wave, to increase representation across the survey sample, around 100 face-to-face interviews are undertaken with targeted population groups. These individuals are invited to complete the survey and are then invited to join the panel. Thus, a proportion are one-off survey participants. In addition, social media advertising targeting specific population groups is conducted. </a:t>
            </a:r>
          </a:p>
          <a:p>
            <a:pPr marL="308410" indent="-308410" defTabSz="986912">
              <a:lnSpc>
                <a:spcPct val="115000"/>
              </a:lnSpc>
              <a:spcAft>
                <a:spcPts val="1295"/>
              </a:spcAft>
              <a:buSzPct val="100000"/>
              <a:buFont typeface="Courier New" panose="02070309020205020404" pitchFamily="49" charset="0"/>
              <a:buChar char="o"/>
              <a:defRPr/>
            </a:pPr>
            <a:r>
              <a:rPr lang="en-GB" sz="1300">
                <a:solidFill>
                  <a:srgbClr val="285087"/>
                </a:solidFill>
                <a:latin typeface="Ubuntu" panose="020B0504030602030204" pitchFamily="34" charset="0"/>
              </a:rPr>
              <a:t>Additional targeted recruitment was undertaken during the February 2026 survey, with a further 200 face-to-face interviews commissioned. Of the 302 face-to-face interviews conducted (routine 100, additional 200), 172 participants joined the panel. </a:t>
            </a:r>
            <a:endParaRPr lang="en-GB" sz="1300" kern="0">
              <a:solidFill>
                <a:srgbClr val="285087"/>
              </a:solidFill>
              <a:latin typeface="Ubuntu" panose="020B0504030602030204" pitchFamily="34" charset="0"/>
              <a:ea typeface="Verdana"/>
              <a:cs typeface="Calibri"/>
            </a:endParaRPr>
          </a:p>
        </p:txBody>
      </p:sp>
      <p:graphicFrame>
        <p:nvGraphicFramePr>
          <p:cNvPr id="18" name="Table 3">
            <a:extLst>
              <a:ext uri="{FF2B5EF4-FFF2-40B4-BE49-F238E27FC236}">
                <a16:creationId xmlns:a16="http://schemas.microsoft.com/office/drawing/2014/main" id="{BC89D33D-51CC-3A49-5E3B-62DF6B6EC6E0}"/>
              </a:ext>
            </a:extLst>
          </p:cNvPr>
          <p:cNvGraphicFramePr>
            <a:graphicFrameLocks noGrp="1"/>
          </p:cNvGraphicFramePr>
          <p:nvPr>
            <p:extLst>
              <p:ext uri="{D42A27DB-BD31-4B8C-83A1-F6EECF244321}">
                <p14:modId xmlns:p14="http://schemas.microsoft.com/office/powerpoint/2010/main" val="405833559"/>
              </p:ext>
            </p:extLst>
          </p:nvPr>
        </p:nvGraphicFramePr>
        <p:xfrm>
          <a:off x="6358332" y="5013318"/>
          <a:ext cx="4159863" cy="1469117"/>
        </p:xfrm>
        <a:graphic>
          <a:graphicData uri="http://schemas.openxmlformats.org/drawingml/2006/table">
            <a:tbl>
              <a:tblPr firstRow="1" bandRow="1"/>
              <a:tblGrid>
                <a:gridCol w="2284653">
                  <a:extLst>
                    <a:ext uri="{9D8B030D-6E8A-4147-A177-3AD203B41FA5}">
                      <a16:colId xmlns:a16="http://schemas.microsoft.com/office/drawing/2014/main" val="2001302533"/>
                    </a:ext>
                  </a:extLst>
                </a:gridCol>
                <a:gridCol w="937605">
                  <a:extLst>
                    <a:ext uri="{9D8B030D-6E8A-4147-A177-3AD203B41FA5}">
                      <a16:colId xmlns:a16="http://schemas.microsoft.com/office/drawing/2014/main" val="3156381340"/>
                    </a:ext>
                  </a:extLst>
                </a:gridCol>
                <a:gridCol w="937605">
                  <a:extLst>
                    <a:ext uri="{9D8B030D-6E8A-4147-A177-3AD203B41FA5}">
                      <a16:colId xmlns:a16="http://schemas.microsoft.com/office/drawing/2014/main" val="3888248117"/>
                    </a:ext>
                  </a:extLst>
                </a:gridCol>
              </a:tblGrid>
              <a:tr h="452732">
                <a:tc>
                  <a:txBody>
                    <a:bodyPr/>
                    <a:lstStyle>
                      <a:lvl1pPr marL="0" algn="l" defTabSz="914374" rtl="0" eaLnBrk="1" latinLnBrk="0" hangingPunct="1">
                        <a:defRPr sz="1800" b="1" kern="1200">
                          <a:solidFill>
                            <a:schemeClr val="lt1"/>
                          </a:solidFill>
                          <a:latin typeface="Calibri" panose="020F0502020204030204"/>
                        </a:defRPr>
                      </a:lvl1pPr>
                      <a:lvl2pPr marL="457187" algn="l" defTabSz="914374" rtl="0" eaLnBrk="1" latinLnBrk="0" hangingPunct="1">
                        <a:defRPr sz="1800" b="1" kern="1200">
                          <a:solidFill>
                            <a:schemeClr val="lt1"/>
                          </a:solidFill>
                          <a:latin typeface="Calibri" panose="020F0502020204030204"/>
                        </a:defRPr>
                      </a:lvl2pPr>
                      <a:lvl3pPr marL="914374" algn="l" defTabSz="914374" rtl="0" eaLnBrk="1" latinLnBrk="0" hangingPunct="1">
                        <a:defRPr sz="1800" b="1" kern="1200">
                          <a:solidFill>
                            <a:schemeClr val="lt1"/>
                          </a:solidFill>
                          <a:latin typeface="Calibri" panose="020F0502020204030204"/>
                        </a:defRPr>
                      </a:lvl3pPr>
                      <a:lvl4pPr marL="1371561" algn="l" defTabSz="914374" rtl="0" eaLnBrk="1" latinLnBrk="0" hangingPunct="1">
                        <a:defRPr sz="1800" b="1" kern="1200">
                          <a:solidFill>
                            <a:schemeClr val="lt1"/>
                          </a:solidFill>
                          <a:latin typeface="Calibri" panose="020F0502020204030204"/>
                        </a:defRPr>
                      </a:lvl4pPr>
                      <a:lvl5pPr marL="1828748" algn="l" defTabSz="914374" rtl="0" eaLnBrk="1" latinLnBrk="0" hangingPunct="1">
                        <a:defRPr sz="1800" b="1" kern="1200">
                          <a:solidFill>
                            <a:schemeClr val="lt1"/>
                          </a:solidFill>
                          <a:latin typeface="Calibri" panose="020F0502020204030204"/>
                        </a:defRPr>
                      </a:lvl5pPr>
                      <a:lvl6pPr marL="2285935" algn="l" defTabSz="914374" rtl="0" eaLnBrk="1" latinLnBrk="0" hangingPunct="1">
                        <a:defRPr sz="1800" b="1" kern="1200">
                          <a:solidFill>
                            <a:schemeClr val="lt1"/>
                          </a:solidFill>
                          <a:latin typeface="Calibri" panose="020F0502020204030204"/>
                        </a:defRPr>
                      </a:lvl6pPr>
                      <a:lvl7pPr marL="2743122" algn="l" defTabSz="914374" rtl="0" eaLnBrk="1" latinLnBrk="0" hangingPunct="1">
                        <a:defRPr sz="1800" b="1" kern="1200">
                          <a:solidFill>
                            <a:schemeClr val="lt1"/>
                          </a:solidFill>
                          <a:latin typeface="Calibri" panose="020F0502020204030204"/>
                        </a:defRPr>
                      </a:lvl7pPr>
                      <a:lvl8pPr marL="3200309" algn="l" defTabSz="914374" rtl="0" eaLnBrk="1" latinLnBrk="0" hangingPunct="1">
                        <a:defRPr sz="1800" b="1" kern="1200">
                          <a:solidFill>
                            <a:schemeClr val="lt1"/>
                          </a:solidFill>
                          <a:latin typeface="Calibri" panose="020F0502020204030204"/>
                        </a:defRPr>
                      </a:lvl8pPr>
                      <a:lvl9pPr marL="3657496" algn="l" defTabSz="914374" rtl="0" eaLnBrk="1" latinLnBrk="0" hangingPunct="1">
                        <a:defRPr sz="1800" b="1" kern="1200">
                          <a:solidFill>
                            <a:schemeClr val="lt1"/>
                          </a:solidFill>
                          <a:latin typeface="Calibri" panose="020F0502020204030204"/>
                        </a:defRPr>
                      </a:lvl9pPr>
                    </a:lstStyle>
                    <a:p>
                      <a:pPr algn="ctr"/>
                      <a:r>
                        <a:rPr lang="en-GB" sz="1300">
                          <a:latin typeface="Ubuntu" panose="020B0504030602030204" pitchFamily="34" charset="0"/>
                          <a:ea typeface="Verdana" panose="020B0604030504040204" pitchFamily="34" charset="0"/>
                        </a:rPr>
                        <a:t>Participation method</a:t>
                      </a:r>
                    </a:p>
                  </a:txBody>
                  <a:tcPr marL="98694" marR="98694" marT="49347" marB="49347" anchor="ctr">
                    <a:lnL w="12700" cmpd="sng">
                      <a:solidFill>
                        <a:sysClr val="window" lastClr="FFFFFF"/>
                      </a:solidFill>
                    </a:lnL>
                    <a:lnR w="12700" cmpd="sng">
                      <a:solidFill>
                        <a:sysClr val="window" lastClr="FFFFFF"/>
                      </a:solidFill>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B73A0"/>
                    </a:solidFill>
                  </a:tcPr>
                </a:tc>
                <a:tc>
                  <a:txBody>
                    <a:bodyPr/>
                    <a:lstStyle>
                      <a:lvl1pPr marL="0" algn="l" defTabSz="914374" rtl="0" eaLnBrk="1" latinLnBrk="0" hangingPunct="1">
                        <a:defRPr sz="1800" b="1" kern="1200">
                          <a:solidFill>
                            <a:schemeClr val="lt1"/>
                          </a:solidFill>
                          <a:latin typeface="Calibri" panose="020F0502020204030204"/>
                        </a:defRPr>
                      </a:lvl1pPr>
                      <a:lvl2pPr marL="457187" algn="l" defTabSz="914374" rtl="0" eaLnBrk="1" latinLnBrk="0" hangingPunct="1">
                        <a:defRPr sz="1800" b="1" kern="1200">
                          <a:solidFill>
                            <a:schemeClr val="lt1"/>
                          </a:solidFill>
                          <a:latin typeface="Calibri" panose="020F0502020204030204"/>
                        </a:defRPr>
                      </a:lvl2pPr>
                      <a:lvl3pPr marL="914374" algn="l" defTabSz="914374" rtl="0" eaLnBrk="1" latinLnBrk="0" hangingPunct="1">
                        <a:defRPr sz="1800" b="1" kern="1200">
                          <a:solidFill>
                            <a:schemeClr val="lt1"/>
                          </a:solidFill>
                          <a:latin typeface="Calibri" panose="020F0502020204030204"/>
                        </a:defRPr>
                      </a:lvl3pPr>
                      <a:lvl4pPr marL="1371561" algn="l" defTabSz="914374" rtl="0" eaLnBrk="1" latinLnBrk="0" hangingPunct="1">
                        <a:defRPr sz="1800" b="1" kern="1200">
                          <a:solidFill>
                            <a:schemeClr val="lt1"/>
                          </a:solidFill>
                          <a:latin typeface="Calibri" panose="020F0502020204030204"/>
                        </a:defRPr>
                      </a:lvl4pPr>
                      <a:lvl5pPr marL="1828748" algn="l" defTabSz="914374" rtl="0" eaLnBrk="1" latinLnBrk="0" hangingPunct="1">
                        <a:defRPr sz="1800" b="1" kern="1200">
                          <a:solidFill>
                            <a:schemeClr val="lt1"/>
                          </a:solidFill>
                          <a:latin typeface="Calibri" panose="020F0502020204030204"/>
                        </a:defRPr>
                      </a:lvl5pPr>
                      <a:lvl6pPr marL="2285935" algn="l" defTabSz="914374" rtl="0" eaLnBrk="1" latinLnBrk="0" hangingPunct="1">
                        <a:defRPr sz="1800" b="1" kern="1200">
                          <a:solidFill>
                            <a:schemeClr val="lt1"/>
                          </a:solidFill>
                          <a:latin typeface="Calibri" panose="020F0502020204030204"/>
                        </a:defRPr>
                      </a:lvl6pPr>
                      <a:lvl7pPr marL="2743122" algn="l" defTabSz="914374" rtl="0" eaLnBrk="1" latinLnBrk="0" hangingPunct="1">
                        <a:defRPr sz="1800" b="1" kern="1200">
                          <a:solidFill>
                            <a:schemeClr val="lt1"/>
                          </a:solidFill>
                          <a:latin typeface="Calibri" panose="020F0502020204030204"/>
                        </a:defRPr>
                      </a:lvl7pPr>
                      <a:lvl8pPr marL="3200309" algn="l" defTabSz="914374" rtl="0" eaLnBrk="1" latinLnBrk="0" hangingPunct="1">
                        <a:defRPr sz="1800" b="1" kern="1200">
                          <a:solidFill>
                            <a:schemeClr val="lt1"/>
                          </a:solidFill>
                          <a:latin typeface="Calibri" panose="020F0502020204030204"/>
                        </a:defRPr>
                      </a:lvl8pPr>
                      <a:lvl9pPr marL="3657496" algn="l" defTabSz="914374" rtl="0" eaLnBrk="1" latinLnBrk="0" hangingPunct="1">
                        <a:defRPr sz="1800" b="1" kern="1200">
                          <a:solidFill>
                            <a:schemeClr val="lt1"/>
                          </a:solidFill>
                          <a:latin typeface="Calibri" panose="020F0502020204030204"/>
                        </a:defRPr>
                      </a:lvl9pPr>
                    </a:lstStyle>
                    <a:p>
                      <a:pPr algn="ctr"/>
                      <a:r>
                        <a:rPr lang="en-GB" sz="1300">
                          <a:latin typeface="Ubuntu" panose="020B0504030602030204" pitchFamily="34" charset="0"/>
                          <a:ea typeface="Verdana" panose="020B0604030504040204" pitchFamily="34" charset="0"/>
                        </a:rPr>
                        <a:t>n</a:t>
                      </a:r>
                    </a:p>
                  </a:txBody>
                  <a:tcPr marL="98694" marR="98694" marT="49347" marB="49347" anchor="ctr">
                    <a:lnL w="12700" cmpd="sng">
                      <a:solidFill>
                        <a:sysClr val="window" lastClr="FFFFFF"/>
                      </a:solidFill>
                    </a:lnL>
                    <a:lnR w="12700" cmpd="sng">
                      <a:solidFill>
                        <a:sysClr val="window" lastClr="FFFFFF"/>
                      </a:solidFill>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B73A0"/>
                    </a:solidFill>
                  </a:tcPr>
                </a:tc>
                <a:tc>
                  <a:txBody>
                    <a:bodyPr/>
                    <a:lstStyle>
                      <a:lvl1pPr marL="0" algn="l" defTabSz="914374" rtl="0" eaLnBrk="1" latinLnBrk="0" hangingPunct="1">
                        <a:defRPr sz="1800" b="1" kern="1200">
                          <a:solidFill>
                            <a:schemeClr val="lt1"/>
                          </a:solidFill>
                          <a:latin typeface="Calibri" panose="020F0502020204030204"/>
                        </a:defRPr>
                      </a:lvl1pPr>
                      <a:lvl2pPr marL="457187" algn="l" defTabSz="914374" rtl="0" eaLnBrk="1" latinLnBrk="0" hangingPunct="1">
                        <a:defRPr sz="1800" b="1" kern="1200">
                          <a:solidFill>
                            <a:schemeClr val="lt1"/>
                          </a:solidFill>
                          <a:latin typeface="Calibri" panose="020F0502020204030204"/>
                        </a:defRPr>
                      </a:lvl2pPr>
                      <a:lvl3pPr marL="914374" algn="l" defTabSz="914374" rtl="0" eaLnBrk="1" latinLnBrk="0" hangingPunct="1">
                        <a:defRPr sz="1800" b="1" kern="1200">
                          <a:solidFill>
                            <a:schemeClr val="lt1"/>
                          </a:solidFill>
                          <a:latin typeface="Calibri" panose="020F0502020204030204"/>
                        </a:defRPr>
                      </a:lvl3pPr>
                      <a:lvl4pPr marL="1371561" algn="l" defTabSz="914374" rtl="0" eaLnBrk="1" latinLnBrk="0" hangingPunct="1">
                        <a:defRPr sz="1800" b="1" kern="1200">
                          <a:solidFill>
                            <a:schemeClr val="lt1"/>
                          </a:solidFill>
                          <a:latin typeface="Calibri" panose="020F0502020204030204"/>
                        </a:defRPr>
                      </a:lvl4pPr>
                      <a:lvl5pPr marL="1828748" algn="l" defTabSz="914374" rtl="0" eaLnBrk="1" latinLnBrk="0" hangingPunct="1">
                        <a:defRPr sz="1800" b="1" kern="1200">
                          <a:solidFill>
                            <a:schemeClr val="lt1"/>
                          </a:solidFill>
                          <a:latin typeface="Calibri" panose="020F0502020204030204"/>
                        </a:defRPr>
                      </a:lvl5pPr>
                      <a:lvl6pPr marL="2285935" algn="l" defTabSz="914374" rtl="0" eaLnBrk="1" latinLnBrk="0" hangingPunct="1">
                        <a:defRPr sz="1800" b="1" kern="1200">
                          <a:solidFill>
                            <a:schemeClr val="lt1"/>
                          </a:solidFill>
                          <a:latin typeface="Calibri" panose="020F0502020204030204"/>
                        </a:defRPr>
                      </a:lvl6pPr>
                      <a:lvl7pPr marL="2743122" algn="l" defTabSz="914374" rtl="0" eaLnBrk="1" latinLnBrk="0" hangingPunct="1">
                        <a:defRPr sz="1800" b="1" kern="1200">
                          <a:solidFill>
                            <a:schemeClr val="lt1"/>
                          </a:solidFill>
                          <a:latin typeface="Calibri" panose="020F0502020204030204"/>
                        </a:defRPr>
                      </a:lvl7pPr>
                      <a:lvl8pPr marL="3200309" algn="l" defTabSz="914374" rtl="0" eaLnBrk="1" latinLnBrk="0" hangingPunct="1">
                        <a:defRPr sz="1800" b="1" kern="1200">
                          <a:solidFill>
                            <a:schemeClr val="lt1"/>
                          </a:solidFill>
                          <a:latin typeface="Calibri" panose="020F0502020204030204"/>
                        </a:defRPr>
                      </a:lvl8pPr>
                      <a:lvl9pPr marL="3657496" algn="l" defTabSz="914374" rtl="0" eaLnBrk="1" latinLnBrk="0" hangingPunct="1">
                        <a:defRPr sz="1800" b="1" kern="1200">
                          <a:solidFill>
                            <a:schemeClr val="lt1"/>
                          </a:solidFill>
                          <a:latin typeface="Calibri" panose="020F0502020204030204"/>
                        </a:defRPr>
                      </a:lvl9pPr>
                    </a:lstStyle>
                    <a:p>
                      <a:pPr algn="ctr"/>
                      <a:r>
                        <a:rPr lang="en-GB" sz="1300">
                          <a:latin typeface="Ubuntu" panose="020B0504030602030204" pitchFamily="34" charset="0"/>
                          <a:ea typeface="Verdana" panose="020B0604030504040204" pitchFamily="34" charset="0"/>
                        </a:rPr>
                        <a:t>%</a:t>
                      </a:r>
                    </a:p>
                  </a:txBody>
                  <a:tcPr marL="98694" marR="98694" marT="49347" marB="49347" anchor="ctr">
                    <a:lnL w="12700" cmpd="sng">
                      <a:solidFill>
                        <a:sysClr val="window" lastClr="FFFFFF"/>
                      </a:solidFill>
                    </a:lnL>
                    <a:lnR w="12700" cmpd="sng">
                      <a:solidFill>
                        <a:sysClr val="window" lastClr="FFFFFF"/>
                      </a:solidFill>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B73A0"/>
                    </a:solidFill>
                  </a:tcPr>
                </a:tc>
                <a:extLst>
                  <a:ext uri="{0D108BD9-81ED-4DB2-BD59-A6C34878D82A}">
                    <a16:rowId xmlns:a16="http://schemas.microsoft.com/office/drawing/2014/main" val="3255524966"/>
                  </a:ext>
                </a:extLst>
              </a:tr>
              <a:tr h="338795">
                <a:tc>
                  <a:txBody>
                    <a:bodyPr/>
                    <a:lstStyle>
                      <a:lvl1pPr marL="0" algn="l" defTabSz="914374" rtl="0" eaLnBrk="1" latinLnBrk="0" hangingPunct="1">
                        <a:defRPr sz="1800" kern="1200">
                          <a:solidFill>
                            <a:schemeClr val="dk1"/>
                          </a:solidFill>
                          <a:latin typeface="Calibri" panose="020F0502020204030204"/>
                        </a:defRPr>
                      </a:lvl1pPr>
                      <a:lvl2pPr marL="457187" algn="l" defTabSz="914374" rtl="0" eaLnBrk="1" latinLnBrk="0" hangingPunct="1">
                        <a:defRPr sz="1800" kern="1200">
                          <a:solidFill>
                            <a:schemeClr val="dk1"/>
                          </a:solidFill>
                          <a:latin typeface="Calibri" panose="020F0502020204030204"/>
                        </a:defRPr>
                      </a:lvl2pPr>
                      <a:lvl3pPr marL="914374" algn="l" defTabSz="914374" rtl="0" eaLnBrk="1" latinLnBrk="0" hangingPunct="1">
                        <a:defRPr sz="1800" kern="1200">
                          <a:solidFill>
                            <a:schemeClr val="dk1"/>
                          </a:solidFill>
                          <a:latin typeface="Calibri" panose="020F0502020204030204"/>
                        </a:defRPr>
                      </a:lvl3pPr>
                      <a:lvl4pPr marL="1371561" algn="l" defTabSz="914374" rtl="0" eaLnBrk="1" latinLnBrk="0" hangingPunct="1">
                        <a:defRPr sz="1800" kern="1200">
                          <a:solidFill>
                            <a:schemeClr val="dk1"/>
                          </a:solidFill>
                          <a:latin typeface="Calibri" panose="020F0502020204030204"/>
                        </a:defRPr>
                      </a:lvl4pPr>
                      <a:lvl5pPr marL="1828748" algn="l" defTabSz="914374" rtl="0" eaLnBrk="1" latinLnBrk="0" hangingPunct="1">
                        <a:defRPr sz="1800" kern="1200">
                          <a:solidFill>
                            <a:schemeClr val="dk1"/>
                          </a:solidFill>
                          <a:latin typeface="Calibri" panose="020F0502020204030204"/>
                        </a:defRPr>
                      </a:lvl5pPr>
                      <a:lvl6pPr marL="2285935" algn="l" defTabSz="914374" rtl="0" eaLnBrk="1" latinLnBrk="0" hangingPunct="1">
                        <a:defRPr sz="1800" kern="1200">
                          <a:solidFill>
                            <a:schemeClr val="dk1"/>
                          </a:solidFill>
                          <a:latin typeface="Calibri" panose="020F0502020204030204"/>
                        </a:defRPr>
                      </a:lvl6pPr>
                      <a:lvl7pPr marL="2743122" algn="l" defTabSz="914374" rtl="0" eaLnBrk="1" latinLnBrk="0" hangingPunct="1">
                        <a:defRPr sz="1800" kern="1200">
                          <a:solidFill>
                            <a:schemeClr val="dk1"/>
                          </a:solidFill>
                          <a:latin typeface="Calibri" panose="020F0502020204030204"/>
                        </a:defRPr>
                      </a:lvl7pPr>
                      <a:lvl8pPr marL="3200309" algn="l" defTabSz="914374" rtl="0" eaLnBrk="1" latinLnBrk="0" hangingPunct="1">
                        <a:defRPr sz="1800" kern="1200">
                          <a:solidFill>
                            <a:schemeClr val="dk1"/>
                          </a:solidFill>
                          <a:latin typeface="Calibri" panose="020F0502020204030204"/>
                        </a:defRPr>
                      </a:lvl8pPr>
                      <a:lvl9pPr marL="3657496" algn="l" defTabSz="914374" rtl="0" eaLnBrk="1" latinLnBrk="0" hangingPunct="1">
                        <a:defRPr sz="1800" kern="1200">
                          <a:solidFill>
                            <a:schemeClr val="dk1"/>
                          </a:solidFill>
                          <a:latin typeface="Calibri" panose="020F0502020204030204"/>
                        </a:defRPr>
                      </a:lvl9pPr>
                    </a:lstStyle>
                    <a:p>
                      <a:r>
                        <a:rPr lang="en-GB" sz="1300">
                          <a:solidFill>
                            <a:srgbClr val="285087"/>
                          </a:solidFill>
                          <a:latin typeface="Ubuntu" panose="020B0504030602030204" pitchFamily="34" charset="0"/>
                          <a:ea typeface="Verdana" panose="020B0604030504040204" pitchFamily="34" charset="0"/>
                        </a:rPr>
                        <a:t>Online</a:t>
                      </a:r>
                    </a:p>
                  </a:txBody>
                  <a:tcPr marL="98694" marR="98694" marT="49347" marB="49347" anchor="ctr">
                    <a:lnL w="12700" cmpd="sng">
                      <a:solidFill>
                        <a:sysClr val="window" lastClr="FFFFFF"/>
                      </a:solidFill>
                    </a:lnL>
                    <a:lnR w="12700" cap="flat" cmpd="sng" algn="ctr">
                      <a:solidFill>
                        <a:sysClr val="window" lastClr="FFFFFF"/>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9F8FA"/>
                    </a:solidFill>
                  </a:tcPr>
                </a:tc>
                <a:tc>
                  <a:txBody>
                    <a:bodyPr/>
                    <a:lstStyle/>
                    <a:p>
                      <a:pPr algn="r" fontAlgn="ctr">
                        <a:buNone/>
                      </a:pPr>
                      <a:r>
                        <a:rPr lang="en-GB" sz="1300" b="0" i="0" u="none" strike="noStrike">
                          <a:solidFill>
                            <a:srgbClr val="285087"/>
                          </a:solidFill>
                          <a:effectLst/>
                          <a:latin typeface="Ubuntu" panose="020B0504030602030204" pitchFamily="34" charset="0"/>
                        </a:rPr>
                        <a:t>1,296</a:t>
                      </a:r>
                    </a:p>
                  </a:txBody>
                  <a:tcPr anchor="ctr">
                    <a:lnL w="12700" cmpd="sng">
                      <a:solidFill>
                        <a:sysClr val="window" lastClr="FFFFFF"/>
                      </a:solidFill>
                    </a:lnL>
                    <a:lnR w="12700" cmpd="sng">
                      <a:solidFill>
                        <a:sysClr val="window" lastClr="FFFFFF"/>
                      </a:solidFill>
                    </a:lnR>
                    <a:lnT w="9525"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9F8FA"/>
                    </a:solidFill>
                  </a:tcPr>
                </a:tc>
                <a:tc>
                  <a:txBody>
                    <a:bodyPr/>
                    <a:lstStyle/>
                    <a:p>
                      <a:pPr algn="r" fontAlgn="ctr">
                        <a:buNone/>
                      </a:pPr>
                      <a:r>
                        <a:rPr lang="en-GB" sz="1300" b="0" i="0" u="none" strike="noStrike">
                          <a:solidFill>
                            <a:srgbClr val="285087"/>
                          </a:solidFill>
                          <a:effectLst/>
                          <a:latin typeface="Ubuntu" panose="020B0504030602030204" pitchFamily="34" charset="0"/>
                        </a:rPr>
                        <a:t>78%</a:t>
                      </a:r>
                    </a:p>
                  </a:txBody>
                  <a:tcPr anchor="ctr">
                    <a:lnL w="12700" cmpd="sng">
                      <a:solidFill>
                        <a:sysClr val="window" lastClr="FFFFFF"/>
                      </a:solidFill>
                    </a:lnL>
                    <a:lnR w="12700" cmpd="sng">
                      <a:solidFill>
                        <a:sysClr val="window" lastClr="FFFFFF"/>
                      </a:solidFill>
                    </a:lnR>
                    <a:lnT w="9525"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9F8FA"/>
                    </a:solidFill>
                  </a:tcPr>
                </a:tc>
                <a:extLst>
                  <a:ext uri="{0D108BD9-81ED-4DB2-BD59-A6C34878D82A}">
                    <a16:rowId xmlns:a16="http://schemas.microsoft.com/office/drawing/2014/main" val="3058270803"/>
                  </a:ext>
                </a:extLst>
              </a:tr>
              <a:tr h="338795">
                <a:tc>
                  <a:txBody>
                    <a:bodyPr/>
                    <a:lstStyle>
                      <a:lvl1pPr marL="0" algn="l" defTabSz="914374" rtl="0" eaLnBrk="1" latinLnBrk="0" hangingPunct="1">
                        <a:defRPr sz="1800" kern="1200">
                          <a:solidFill>
                            <a:schemeClr val="dk1"/>
                          </a:solidFill>
                          <a:latin typeface="Calibri" panose="020F0502020204030204"/>
                        </a:defRPr>
                      </a:lvl1pPr>
                      <a:lvl2pPr marL="457187" algn="l" defTabSz="914374" rtl="0" eaLnBrk="1" latinLnBrk="0" hangingPunct="1">
                        <a:defRPr sz="1800" kern="1200">
                          <a:solidFill>
                            <a:schemeClr val="dk1"/>
                          </a:solidFill>
                          <a:latin typeface="Calibri" panose="020F0502020204030204"/>
                        </a:defRPr>
                      </a:lvl2pPr>
                      <a:lvl3pPr marL="914374" algn="l" defTabSz="914374" rtl="0" eaLnBrk="1" latinLnBrk="0" hangingPunct="1">
                        <a:defRPr sz="1800" kern="1200">
                          <a:solidFill>
                            <a:schemeClr val="dk1"/>
                          </a:solidFill>
                          <a:latin typeface="Calibri" panose="020F0502020204030204"/>
                        </a:defRPr>
                      </a:lvl3pPr>
                      <a:lvl4pPr marL="1371561" algn="l" defTabSz="914374" rtl="0" eaLnBrk="1" latinLnBrk="0" hangingPunct="1">
                        <a:defRPr sz="1800" kern="1200">
                          <a:solidFill>
                            <a:schemeClr val="dk1"/>
                          </a:solidFill>
                          <a:latin typeface="Calibri" panose="020F0502020204030204"/>
                        </a:defRPr>
                      </a:lvl4pPr>
                      <a:lvl5pPr marL="1828748" algn="l" defTabSz="914374" rtl="0" eaLnBrk="1" latinLnBrk="0" hangingPunct="1">
                        <a:defRPr sz="1800" kern="1200">
                          <a:solidFill>
                            <a:schemeClr val="dk1"/>
                          </a:solidFill>
                          <a:latin typeface="Calibri" panose="020F0502020204030204"/>
                        </a:defRPr>
                      </a:lvl5pPr>
                      <a:lvl6pPr marL="2285935" algn="l" defTabSz="914374" rtl="0" eaLnBrk="1" latinLnBrk="0" hangingPunct="1">
                        <a:defRPr sz="1800" kern="1200">
                          <a:solidFill>
                            <a:schemeClr val="dk1"/>
                          </a:solidFill>
                          <a:latin typeface="Calibri" panose="020F0502020204030204"/>
                        </a:defRPr>
                      </a:lvl6pPr>
                      <a:lvl7pPr marL="2743122" algn="l" defTabSz="914374" rtl="0" eaLnBrk="1" latinLnBrk="0" hangingPunct="1">
                        <a:defRPr sz="1800" kern="1200">
                          <a:solidFill>
                            <a:schemeClr val="dk1"/>
                          </a:solidFill>
                          <a:latin typeface="Calibri" panose="020F0502020204030204"/>
                        </a:defRPr>
                      </a:lvl7pPr>
                      <a:lvl8pPr marL="3200309" algn="l" defTabSz="914374" rtl="0" eaLnBrk="1" latinLnBrk="0" hangingPunct="1">
                        <a:defRPr sz="1800" kern="1200">
                          <a:solidFill>
                            <a:schemeClr val="dk1"/>
                          </a:solidFill>
                          <a:latin typeface="Calibri" panose="020F0502020204030204"/>
                        </a:defRPr>
                      </a:lvl8pPr>
                      <a:lvl9pPr marL="3657496" algn="l" defTabSz="914374" rtl="0" eaLnBrk="1" latinLnBrk="0" hangingPunct="1">
                        <a:defRPr sz="1800" kern="1200">
                          <a:solidFill>
                            <a:schemeClr val="dk1"/>
                          </a:solidFill>
                          <a:latin typeface="Calibri" panose="020F0502020204030204"/>
                        </a:defRPr>
                      </a:lvl9pPr>
                    </a:lstStyle>
                    <a:p>
                      <a:r>
                        <a:rPr lang="en-GB" sz="1300">
                          <a:solidFill>
                            <a:srgbClr val="285087"/>
                          </a:solidFill>
                          <a:latin typeface="Ubuntu" panose="020B0504030602030204" pitchFamily="34" charset="0"/>
                          <a:ea typeface="Verdana" panose="020B0604030504040204" pitchFamily="34" charset="0"/>
                        </a:rPr>
                        <a:t>Telephone</a:t>
                      </a:r>
                    </a:p>
                  </a:txBody>
                  <a:tcPr marL="98694" marR="98694" marT="49347" marB="4934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p>
                      <a:pPr algn="r" fontAlgn="ctr">
                        <a:buNone/>
                      </a:pPr>
                      <a:r>
                        <a:rPr lang="en-GB" sz="1300" b="0" i="0" u="none" strike="noStrike">
                          <a:solidFill>
                            <a:srgbClr val="285087"/>
                          </a:solidFill>
                          <a:effectLst/>
                          <a:latin typeface="Ubuntu" panose="020B0504030602030204" pitchFamily="34" charset="0"/>
                        </a:rPr>
                        <a:t>58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p>
                      <a:pPr algn="r" fontAlgn="ctr">
                        <a:buNone/>
                      </a:pPr>
                      <a:r>
                        <a:rPr lang="en-GB" sz="1300" b="0" i="0" u="none" strike="noStrike">
                          <a:solidFill>
                            <a:srgbClr val="285087"/>
                          </a:solidFill>
                          <a:effectLst/>
                          <a:latin typeface="Ubuntu" panose="020B0504030602030204" pitchFamily="34" charset="0"/>
                        </a:rPr>
                        <a:t>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53504271"/>
                  </a:ext>
                </a:extLst>
              </a:tr>
              <a:tr h="338795">
                <a:tc>
                  <a:txBody>
                    <a:bodyPr/>
                    <a:lstStyle>
                      <a:lvl1pPr marL="0" algn="l" defTabSz="914374" rtl="0" eaLnBrk="1" latinLnBrk="0" hangingPunct="1">
                        <a:defRPr sz="1800" kern="1200">
                          <a:solidFill>
                            <a:schemeClr val="dk1"/>
                          </a:solidFill>
                          <a:latin typeface="Calibri" panose="020F0502020204030204"/>
                        </a:defRPr>
                      </a:lvl1pPr>
                      <a:lvl2pPr marL="457187" algn="l" defTabSz="914374" rtl="0" eaLnBrk="1" latinLnBrk="0" hangingPunct="1">
                        <a:defRPr sz="1800" kern="1200">
                          <a:solidFill>
                            <a:schemeClr val="dk1"/>
                          </a:solidFill>
                          <a:latin typeface="Calibri" panose="020F0502020204030204"/>
                        </a:defRPr>
                      </a:lvl2pPr>
                      <a:lvl3pPr marL="914374" algn="l" defTabSz="914374" rtl="0" eaLnBrk="1" latinLnBrk="0" hangingPunct="1">
                        <a:defRPr sz="1800" kern="1200">
                          <a:solidFill>
                            <a:schemeClr val="dk1"/>
                          </a:solidFill>
                          <a:latin typeface="Calibri" panose="020F0502020204030204"/>
                        </a:defRPr>
                      </a:lvl3pPr>
                      <a:lvl4pPr marL="1371561" algn="l" defTabSz="914374" rtl="0" eaLnBrk="1" latinLnBrk="0" hangingPunct="1">
                        <a:defRPr sz="1800" kern="1200">
                          <a:solidFill>
                            <a:schemeClr val="dk1"/>
                          </a:solidFill>
                          <a:latin typeface="Calibri" panose="020F0502020204030204"/>
                        </a:defRPr>
                      </a:lvl4pPr>
                      <a:lvl5pPr marL="1828748" algn="l" defTabSz="914374" rtl="0" eaLnBrk="1" latinLnBrk="0" hangingPunct="1">
                        <a:defRPr sz="1800" kern="1200">
                          <a:solidFill>
                            <a:schemeClr val="dk1"/>
                          </a:solidFill>
                          <a:latin typeface="Calibri" panose="020F0502020204030204"/>
                        </a:defRPr>
                      </a:lvl5pPr>
                      <a:lvl6pPr marL="2285935" algn="l" defTabSz="914374" rtl="0" eaLnBrk="1" latinLnBrk="0" hangingPunct="1">
                        <a:defRPr sz="1800" kern="1200">
                          <a:solidFill>
                            <a:schemeClr val="dk1"/>
                          </a:solidFill>
                          <a:latin typeface="Calibri" panose="020F0502020204030204"/>
                        </a:defRPr>
                      </a:lvl6pPr>
                      <a:lvl7pPr marL="2743122" algn="l" defTabSz="914374" rtl="0" eaLnBrk="1" latinLnBrk="0" hangingPunct="1">
                        <a:defRPr sz="1800" kern="1200">
                          <a:solidFill>
                            <a:schemeClr val="dk1"/>
                          </a:solidFill>
                          <a:latin typeface="Calibri" panose="020F0502020204030204"/>
                        </a:defRPr>
                      </a:lvl7pPr>
                      <a:lvl8pPr marL="3200309" algn="l" defTabSz="914374" rtl="0" eaLnBrk="1" latinLnBrk="0" hangingPunct="1">
                        <a:defRPr sz="1800" kern="1200">
                          <a:solidFill>
                            <a:schemeClr val="dk1"/>
                          </a:solidFill>
                          <a:latin typeface="Calibri" panose="020F0502020204030204"/>
                        </a:defRPr>
                      </a:lvl8pPr>
                      <a:lvl9pPr marL="3657496" algn="l" defTabSz="914374" rtl="0" eaLnBrk="1" latinLnBrk="0" hangingPunct="1">
                        <a:defRPr sz="1800" kern="1200">
                          <a:solidFill>
                            <a:schemeClr val="dk1"/>
                          </a:solidFill>
                          <a:latin typeface="Calibri" panose="020F0502020204030204"/>
                        </a:defRPr>
                      </a:lvl9pPr>
                    </a:lstStyle>
                    <a:p>
                      <a:r>
                        <a:rPr lang="en-GB" sz="1300">
                          <a:solidFill>
                            <a:srgbClr val="285087"/>
                          </a:solidFill>
                          <a:latin typeface="Ubuntu" panose="020B0504030602030204" pitchFamily="34" charset="0"/>
                          <a:ea typeface="Verdana" panose="020B0604030504040204" pitchFamily="34" charset="0"/>
                        </a:rPr>
                        <a:t>Face-to-face </a:t>
                      </a:r>
                    </a:p>
                  </a:txBody>
                  <a:tcPr marL="98694" marR="98694" marT="49347" marB="4934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F8FA"/>
                    </a:solidFill>
                  </a:tcPr>
                </a:tc>
                <a:tc>
                  <a:txBody>
                    <a:bodyPr/>
                    <a:lstStyle/>
                    <a:p>
                      <a:pPr algn="r" fontAlgn="ctr">
                        <a:buNone/>
                      </a:pPr>
                      <a:r>
                        <a:rPr lang="en-GB" sz="1300" b="0" i="0" u="none" strike="noStrike">
                          <a:solidFill>
                            <a:srgbClr val="285087"/>
                          </a:solidFill>
                          <a:effectLst/>
                          <a:latin typeface="Ubuntu" panose="020B0504030602030204" pitchFamily="34" charset="0"/>
                        </a:rPr>
                        <a:t>302</a:t>
                      </a:r>
                    </a:p>
                  </a:txBody>
                  <a:tcPr anchor="ctr">
                    <a:lnL w="12700" cmpd="sng">
                      <a:solidFill>
                        <a:sysClr val="window" lastClr="FFFFFF"/>
                      </a:solidFill>
                    </a:lnL>
                    <a:lnR w="12700" cmpd="sng">
                      <a:solidFill>
                        <a:sysClr val="window" lastClr="FFFFFF"/>
                      </a:solidFill>
                    </a:lnR>
                    <a:lnT w="12700" cmpd="sng">
                      <a:solidFill>
                        <a:sysClr val="window" lastClr="FFFFFF"/>
                      </a:solidFill>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F8FA"/>
                    </a:solidFill>
                  </a:tcPr>
                </a:tc>
                <a:tc>
                  <a:txBody>
                    <a:bodyPr/>
                    <a:lstStyle/>
                    <a:p>
                      <a:pPr algn="r" fontAlgn="ctr">
                        <a:buNone/>
                      </a:pPr>
                      <a:r>
                        <a:rPr lang="en-GB" sz="1300" b="0" i="0" u="none" strike="noStrike">
                          <a:solidFill>
                            <a:srgbClr val="285087"/>
                          </a:solidFill>
                          <a:effectLst/>
                          <a:latin typeface="Ubuntu" panose="020B0504030602030204" pitchFamily="34" charset="0"/>
                        </a:rPr>
                        <a:t>18%</a:t>
                      </a:r>
                    </a:p>
                  </a:txBody>
                  <a:tcPr anchor="ctr">
                    <a:lnL w="12700" cmpd="sng">
                      <a:solidFill>
                        <a:sysClr val="window" lastClr="FFFFFF"/>
                      </a:solidFill>
                    </a:lnL>
                    <a:lnR w="12700" cmpd="sng">
                      <a:solidFill>
                        <a:sysClr val="window" lastClr="FFFFFF"/>
                      </a:solidFill>
                    </a:lnR>
                    <a:lnT w="12700" cmpd="sng">
                      <a:solidFill>
                        <a:sysClr val="window" lastClr="FFFFFF"/>
                      </a:solidFill>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9F8FA"/>
                    </a:solidFill>
                  </a:tcPr>
                </a:tc>
                <a:extLst>
                  <a:ext uri="{0D108BD9-81ED-4DB2-BD59-A6C34878D82A}">
                    <a16:rowId xmlns:a16="http://schemas.microsoft.com/office/drawing/2014/main" val="4126780348"/>
                  </a:ext>
                </a:extLst>
              </a:tr>
            </a:tbl>
          </a:graphicData>
        </a:graphic>
      </p:graphicFrame>
      <p:sp>
        <p:nvSpPr>
          <p:cNvPr id="19" name="TextBox 18">
            <a:extLst>
              <a:ext uri="{FF2B5EF4-FFF2-40B4-BE49-F238E27FC236}">
                <a16:creationId xmlns:a16="http://schemas.microsoft.com/office/drawing/2014/main" id="{CF45D52F-8AA9-1DDE-7AD4-D613CC12EE9E}"/>
              </a:ext>
            </a:extLst>
          </p:cNvPr>
          <p:cNvSpPr txBox="1"/>
          <p:nvPr/>
        </p:nvSpPr>
        <p:spPr>
          <a:xfrm>
            <a:off x="6327491" y="4392595"/>
            <a:ext cx="4159864" cy="527004"/>
          </a:xfrm>
          <a:prstGeom prst="rect">
            <a:avLst/>
          </a:prstGeom>
          <a:noFill/>
        </p:spPr>
        <p:txBody>
          <a:bodyPr wrap="square" rtlCol="0">
            <a:spAutoFit/>
          </a:bodyPr>
          <a:lstStyle/>
          <a:p>
            <a:pPr defTabSz="493456">
              <a:lnSpc>
                <a:spcPct val="115000"/>
              </a:lnSpc>
              <a:spcAft>
                <a:spcPts val="1295"/>
              </a:spcAft>
              <a:buSzPct val="100000"/>
            </a:pPr>
            <a:r>
              <a:rPr lang="en-GB" sz="1295">
                <a:solidFill>
                  <a:srgbClr val="285087"/>
                </a:solidFill>
                <a:latin typeface="Ubuntu" panose="020B0504030602030204" pitchFamily="34" charset="0"/>
                <a:ea typeface="Verdana" panose="020B0604030504040204" pitchFamily="34" charset="0"/>
                <a:cs typeface="Calibri" panose="020F0502020204030204" pitchFamily="34" charset="0"/>
              </a:rPr>
              <a:t>Participants (N = 1,656) who completed the February 2026 survey, completed via the following methods: </a:t>
            </a:r>
          </a:p>
        </p:txBody>
      </p:sp>
      <p:graphicFrame>
        <p:nvGraphicFramePr>
          <p:cNvPr id="20" name="Table 3">
            <a:extLst>
              <a:ext uri="{FF2B5EF4-FFF2-40B4-BE49-F238E27FC236}">
                <a16:creationId xmlns:a16="http://schemas.microsoft.com/office/drawing/2014/main" id="{8ED84A7A-1013-9CA0-1363-B87161E0620B}"/>
              </a:ext>
            </a:extLst>
          </p:cNvPr>
          <p:cNvGraphicFramePr>
            <a:graphicFrameLocks noGrp="1"/>
          </p:cNvGraphicFramePr>
          <p:nvPr>
            <p:extLst>
              <p:ext uri="{D42A27DB-BD31-4B8C-83A1-F6EECF244321}">
                <p14:modId xmlns:p14="http://schemas.microsoft.com/office/powerpoint/2010/main" val="2943026442"/>
              </p:ext>
            </p:extLst>
          </p:nvPr>
        </p:nvGraphicFramePr>
        <p:xfrm>
          <a:off x="6327491" y="2172383"/>
          <a:ext cx="4159864" cy="1806204"/>
        </p:xfrm>
        <a:graphic>
          <a:graphicData uri="http://schemas.openxmlformats.org/drawingml/2006/table">
            <a:tbl>
              <a:tblPr firstRow="1" bandRow="1"/>
              <a:tblGrid>
                <a:gridCol w="2339226">
                  <a:extLst>
                    <a:ext uri="{9D8B030D-6E8A-4147-A177-3AD203B41FA5}">
                      <a16:colId xmlns:a16="http://schemas.microsoft.com/office/drawing/2014/main" val="2001302533"/>
                    </a:ext>
                  </a:extLst>
                </a:gridCol>
                <a:gridCol w="910319">
                  <a:extLst>
                    <a:ext uri="{9D8B030D-6E8A-4147-A177-3AD203B41FA5}">
                      <a16:colId xmlns:a16="http://schemas.microsoft.com/office/drawing/2014/main" val="3156381340"/>
                    </a:ext>
                  </a:extLst>
                </a:gridCol>
                <a:gridCol w="910319">
                  <a:extLst>
                    <a:ext uri="{9D8B030D-6E8A-4147-A177-3AD203B41FA5}">
                      <a16:colId xmlns:a16="http://schemas.microsoft.com/office/drawing/2014/main" val="3888248117"/>
                    </a:ext>
                  </a:extLst>
                </a:gridCol>
              </a:tblGrid>
              <a:tr h="446608">
                <a:tc>
                  <a:txBody>
                    <a:bodyPr/>
                    <a:lstStyle>
                      <a:lvl1pPr marL="0" algn="l" defTabSz="914374" rtl="0" eaLnBrk="1" latinLnBrk="0" hangingPunct="1">
                        <a:defRPr sz="1800" b="1" kern="1200">
                          <a:solidFill>
                            <a:schemeClr val="lt1"/>
                          </a:solidFill>
                          <a:latin typeface="Calibri" panose="020F0502020204030204"/>
                        </a:defRPr>
                      </a:lvl1pPr>
                      <a:lvl2pPr marL="457187" algn="l" defTabSz="914374" rtl="0" eaLnBrk="1" latinLnBrk="0" hangingPunct="1">
                        <a:defRPr sz="1800" b="1" kern="1200">
                          <a:solidFill>
                            <a:schemeClr val="lt1"/>
                          </a:solidFill>
                          <a:latin typeface="Calibri" panose="020F0502020204030204"/>
                        </a:defRPr>
                      </a:lvl2pPr>
                      <a:lvl3pPr marL="914374" algn="l" defTabSz="914374" rtl="0" eaLnBrk="1" latinLnBrk="0" hangingPunct="1">
                        <a:defRPr sz="1800" b="1" kern="1200">
                          <a:solidFill>
                            <a:schemeClr val="lt1"/>
                          </a:solidFill>
                          <a:latin typeface="Calibri" panose="020F0502020204030204"/>
                        </a:defRPr>
                      </a:lvl3pPr>
                      <a:lvl4pPr marL="1371561" algn="l" defTabSz="914374" rtl="0" eaLnBrk="1" latinLnBrk="0" hangingPunct="1">
                        <a:defRPr sz="1800" b="1" kern="1200">
                          <a:solidFill>
                            <a:schemeClr val="lt1"/>
                          </a:solidFill>
                          <a:latin typeface="Calibri" panose="020F0502020204030204"/>
                        </a:defRPr>
                      </a:lvl4pPr>
                      <a:lvl5pPr marL="1828748" algn="l" defTabSz="914374" rtl="0" eaLnBrk="1" latinLnBrk="0" hangingPunct="1">
                        <a:defRPr sz="1800" b="1" kern="1200">
                          <a:solidFill>
                            <a:schemeClr val="lt1"/>
                          </a:solidFill>
                          <a:latin typeface="Calibri" panose="020F0502020204030204"/>
                        </a:defRPr>
                      </a:lvl5pPr>
                      <a:lvl6pPr marL="2285935" algn="l" defTabSz="914374" rtl="0" eaLnBrk="1" latinLnBrk="0" hangingPunct="1">
                        <a:defRPr sz="1800" b="1" kern="1200">
                          <a:solidFill>
                            <a:schemeClr val="lt1"/>
                          </a:solidFill>
                          <a:latin typeface="Calibri" panose="020F0502020204030204"/>
                        </a:defRPr>
                      </a:lvl6pPr>
                      <a:lvl7pPr marL="2743122" algn="l" defTabSz="914374" rtl="0" eaLnBrk="1" latinLnBrk="0" hangingPunct="1">
                        <a:defRPr sz="1800" b="1" kern="1200">
                          <a:solidFill>
                            <a:schemeClr val="lt1"/>
                          </a:solidFill>
                          <a:latin typeface="Calibri" panose="020F0502020204030204"/>
                        </a:defRPr>
                      </a:lvl7pPr>
                      <a:lvl8pPr marL="3200309" algn="l" defTabSz="914374" rtl="0" eaLnBrk="1" latinLnBrk="0" hangingPunct="1">
                        <a:defRPr sz="1800" b="1" kern="1200">
                          <a:solidFill>
                            <a:schemeClr val="lt1"/>
                          </a:solidFill>
                          <a:latin typeface="Calibri" panose="020F0502020204030204"/>
                        </a:defRPr>
                      </a:lvl8pPr>
                      <a:lvl9pPr marL="3657496" algn="l" defTabSz="914374" rtl="0" eaLnBrk="1" latinLnBrk="0" hangingPunct="1">
                        <a:defRPr sz="1800" b="1" kern="1200">
                          <a:solidFill>
                            <a:schemeClr val="lt1"/>
                          </a:solidFill>
                          <a:latin typeface="Calibri" panose="020F0502020204030204"/>
                        </a:defRPr>
                      </a:lvl9pPr>
                    </a:lstStyle>
                    <a:p>
                      <a:pPr algn="ctr"/>
                      <a:r>
                        <a:rPr lang="en-GB" sz="1300">
                          <a:latin typeface="Ubuntu" panose="020B0504030602030204" pitchFamily="34" charset="0"/>
                          <a:ea typeface="Verdana" panose="020B0604030504040204" pitchFamily="34" charset="0"/>
                        </a:rPr>
                        <a:t>Recruitment method</a:t>
                      </a:r>
                    </a:p>
                  </a:txBody>
                  <a:tcPr marL="98694" marR="98694" marT="49347" marB="49347" anchor="ctr">
                    <a:lnL w="12700" cmpd="sng">
                      <a:solidFill>
                        <a:sysClr val="window" lastClr="FFFFFF"/>
                      </a:solidFill>
                    </a:lnL>
                    <a:lnR w="12700" cmpd="sng">
                      <a:solidFill>
                        <a:sysClr val="window" lastClr="FFFFFF"/>
                      </a:solidFill>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B73A0"/>
                    </a:solidFill>
                  </a:tcPr>
                </a:tc>
                <a:tc>
                  <a:txBody>
                    <a:bodyPr/>
                    <a:lstStyle>
                      <a:lvl1pPr marL="0" algn="l" defTabSz="914374" rtl="0" eaLnBrk="1" latinLnBrk="0" hangingPunct="1">
                        <a:defRPr sz="1800" b="1" kern="1200">
                          <a:solidFill>
                            <a:schemeClr val="lt1"/>
                          </a:solidFill>
                          <a:latin typeface="Calibri" panose="020F0502020204030204"/>
                        </a:defRPr>
                      </a:lvl1pPr>
                      <a:lvl2pPr marL="457187" algn="l" defTabSz="914374" rtl="0" eaLnBrk="1" latinLnBrk="0" hangingPunct="1">
                        <a:defRPr sz="1800" b="1" kern="1200">
                          <a:solidFill>
                            <a:schemeClr val="lt1"/>
                          </a:solidFill>
                          <a:latin typeface="Calibri" panose="020F0502020204030204"/>
                        </a:defRPr>
                      </a:lvl2pPr>
                      <a:lvl3pPr marL="914374" algn="l" defTabSz="914374" rtl="0" eaLnBrk="1" latinLnBrk="0" hangingPunct="1">
                        <a:defRPr sz="1800" b="1" kern="1200">
                          <a:solidFill>
                            <a:schemeClr val="lt1"/>
                          </a:solidFill>
                          <a:latin typeface="Calibri" panose="020F0502020204030204"/>
                        </a:defRPr>
                      </a:lvl3pPr>
                      <a:lvl4pPr marL="1371561" algn="l" defTabSz="914374" rtl="0" eaLnBrk="1" latinLnBrk="0" hangingPunct="1">
                        <a:defRPr sz="1800" b="1" kern="1200">
                          <a:solidFill>
                            <a:schemeClr val="lt1"/>
                          </a:solidFill>
                          <a:latin typeface="Calibri" panose="020F0502020204030204"/>
                        </a:defRPr>
                      </a:lvl4pPr>
                      <a:lvl5pPr marL="1828748" algn="l" defTabSz="914374" rtl="0" eaLnBrk="1" latinLnBrk="0" hangingPunct="1">
                        <a:defRPr sz="1800" b="1" kern="1200">
                          <a:solidFill>
                            <a:schemeClr val="lt1"/>
                          </a:solidFill>
                          <a:latin typeface="Calibri" panose="020F0502020204030204"/>
                        </a:defRPr>
                      </a:lvl5pPr>
                      <a:lvl6pPr marL="2285935" algn="l" defTabSz="914374" rtl="0" eaLnBrk="1" latinLnBrk="0" hangingPunct="1">
                        <a:defRPr sz="1800" b="1" kern="1200">
                          <a:solidFill>
                            <a:schemeClr val="lt1"/>
                          </a:solidFill>
                          <a:latin typeface="Calibri" panose="020F0502020204030204"/>
                        </a:defRPr>
                      </a:lvl6pPr>
                      <a:lvl7pPr marL="2743122" algn="l" defTabSz="914374" rtl="0" eaLnBrk="1" latinLnBrk="0" hangingPunct="1">
                        <a:defRPr sz="1800" b="1" kern="1200">
                          <a:solidFill>
                            <a:schemeClr val="lt1"/>
                          </a:solidFill>
                          <a:latin typeface="Calibri" panose="020F0502020204030204"/>
                        </a:defRPr>
                      </a:lvl7pPr>
                      <a:lvl8pPr marL="3200309" algn="l" defTabSz="914374" rtl="0" eaLnBrk="1" latinLnBrk="0" hangingPunct="1">
                        <a:defRPr sz="1800" b="1" kern="1200">
                          <a:solidFill>
                            <a:schemeClr val="lt1"/>
                          </a:solidFill>
                          <a:latin typeface="Calibri" panose="020F0502020204030204"/>
                        </a:defRPr>
                      </a:lvl8pPr>
                      <a:lvl9pPr marL="3657496" algn="l" defTabSz="914374" rtl="0" eaLnBrk="1" latinLnBrk="0" hangingPunct="1">
                        <a:defRPr sz="1800" b="1" kern="1200">
                          <a:solidFill>
                            <a:schemeClr val="lt1"/>
                          </a:solidFill>
                          <a:latin typeface="Calibri" panose="020F0502020204030204"/>
                        </a:defRPr>
                      </a:lvl9pPr>
                    </a:lstStyle>
                    <a:p>
                      <a:pPr algn="ctr"/>
                      <a:r>
                        <a:rPr lang="en-GB" sz="1300">
                          <a:latin typeface="Ubuntu" panose="020B0504030602030204" pitchFamily="34" charset="0"/>
                          <a:ea typeface="Verdana" panose="020B0604030504040204" pitchFamily="34" charset="0"/>
                        </a:rPr>
                        <a:t>n</a:t>
                      </a:r>
                    </a:p>
                  </a:txBody>
                  <a:tcPr marL="98694" marR="98694" marT="49347" marB="49347" anchor="ctr">
                    <a:lnL w="12700" cmpd="sng">
                      <a:solidFill>
                        <a:sysClr val="window" lastClr="FFFFFF"/>
                      </a:solidFill>
                    </a:lnL>
                    <a:lnR w="12700" cmpd="sng">
                      <a:solidFill>
                        <a:sysClr val="window" lastClr="FFFFFF"/>
                      </a:solidFill>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B73A0"/>
                    </a:solidFill>
                  </a:tcPr>
                </a:tc>
                <a:tc>
                  <a:txBody>
                    <a:bodyPr/>
                    <a:lstStyle>
                      <a:lvl1pPr marL="0" algn="l" defTabSz="914374" rtl="0" eaLnBrk="1" latinLnBrk="0" hangingPunct="1">
                        <a:defRPr sz="1800" b="1" kern="1200">
                          <a:solidFill>
                            <a:schemeClr val="lt1"/>
                          </a:solidFill>
                          <a:latin typeface="Calibri" panose="020F0502020204030204"/>
                        </a:defRPr>
                      </a:lvl1pPr>
                      <a:lvl2pPr marL="457187" algn="l" defTabSz="914374" rtl="0" eaLnBrk="1" latinLnBrk="0" hangingPunct="1">
                        <a:defRPr sz="1800" b="1" kern="1200">
                          <a:solidFill>
                            <a:schemeClr val="lt1"/>
                          </a:solidFill>
                          <a:latin typeface="Calibri" panose="020F0502020204030204"/>
                        </a:defRPr>
                      </a:lvl2pPr>
                      <a:lvl3pPr marL="914374" algn="l" defTabSz="914374" rtl="0" eaLnBrk="1" latinLnBrk="0" hangingPunct="1">
                        <a:defRPr sz="1800" b="1" kern="1200">
                          <a:solidFill>
                            <a:schemeClr val="lt1"/>
                          </a:solidFill>
                          <a:latin typeface="Calibri" panose="020F0502020204030204"/>
                        </a:defRPr>
                      </a:lvl3pPr>
                      <a:lvl4pPr marL="1371561" algn="l" defTabSz="914374" rtl="0" eaLnBrk="1" latinLnBrk="0" hangingPunct="1">
                        <a:defRPr sz="1800" b="1" kern="1200">
                          <a:solidFill>
                            <a:schemeClr val="lt1"/>
                          </a:solidFill>
                          <a:latin typeface="Calibri" panose="020F0502020204030204"/>
                        </a:defRPr>
                      </a:lvl4pPr>
                      <a:lvl5pPr marL="1828748" algn="l" defTabSz="914374" rtl="0" eaLnBrk="1" latinLnBrk="0" hangingPunct="1">
                        <a:defRPr sz="1800" b="1" kern="1200">
                          <a:solidFill>
                            <a:schemeClr val="lt1"/>
                          </a:solidFill>
                          <a:latin typeface="Calibri" panose="020F0502020204030204"/>
                        </a:defRPr>
                      </a:lvl5pPr>
                      <a:lvl6pPr marL="2285935" algn="l" defTabSz="914374" rtl="0" eaLnBrk="1" latinLnBrk="0" hangingPunct="1">
                        <a:defRPr sz="1800" b="1" kern="1200">
                          <a:solidFill>
                            <a:schemeClr val="lt1"/>
                          </a:solidFill>
                          <a:latin typeface="Calibri" panose="020F0502020204030204"/>
                        </a:defRPr>
                      </a:lvl6pPr>
                      <a:lvl7pPr marL="2743122" algn="l" defTabSz="914374" rtl="0" eaLnBrk="1" latinLnBrk="0" hangingPunct="1">
                        <a:defRPr sz="1800" b="1" kern="1200">
                          <a:solidFill>
                            <a:schemeClr val="lt1"/>
                          </a:solidFill>
                          <a:latin typeface="Calibri" panose="020F0502020204030204"/>
                        </a:defRPr>
                      </a:lvl7pPr>
                      <a:lvl8pPr marL="3200309" algn="l" defTabSz="914374" rtl="0" eaLnBrk="1" latinLnBrk="0" hangingPunct="1">
                        <a:defRPr sz="1800" b="1" kern="1200">
                          <a:solidFill>
                            <a:schemeClr val="lt1"/>
                          </a:solidFill>
                          <a:latin typeface="Calibri" panose="020F0502020204030204"/>
                        </a:defRPr>
                      </a:lvl8pPr>
                      <a:lvl9pPr marL="3657496" algn="l" defTabSz="914374" rtl="0" eaLnBrk="1" latinLnBrk="0" hangingPunct="1">
                        <a:defRPr sz="1800" b="1" kern="1200">
                          <a:solidFill>
                            <a:schemeClr val="lt1"/>
                          </a:solidFill>
                          <a:latin typeface="Calibri" panose="020F0502020204030204"/>
                        </a:defRPr>
                      </a:lvl9pPr>
                    </a:lstStyle>
                    <a:p>
                      <a:pPr algn="ctr"/>
                      <a:r>
                        <a:rPr lang="en-GB" sz="1300">
                          <a:latin typeface="Ubuntu" panose="020B0504030602030204" pitchFamily="34" charset="0"/>
                          <a:ea typeface="Verdana" panose="020B0604030504040204" pitchFamily="34" charset="0"/>
                        </a:rPr>
                        <a:t>%</a:t>
                      </a:r>
                    </a:p>
                  </a:txBody>
                  <a:tcPr marL="98694" marR="98694" marT="49347" marB="49347" anchor="ctr">
                    <a:lnL w="12700" cmpd="sng">
                      <a:solidFill>
                        <a:sysClr val="window" lastClr="FFFFFF"/>
                      </a:solidFill>
                    </a:lnL>
                    <a:lnR w="12700" cmpd="sng">
                      <a:solidFill>
                        <a:sysClr val="window" lastClr="FFFFFF"/>
                      </a:solidFill>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B73A0"/>
                    </a:solidFill>
                  </a:tcPr>
                </a:tc>
                <a:extLst>
                  <a:ext uri="{0D108BD9-81ED-4DB2-BD59-A6C34878D82A}">
                    <a16:rowId xmlns:a16="http://schemas.microsoft.com/office/drawing/2014/main" val="3255524966"/>
                  </a:ext>
                </a:extLst>
              </a:tr>
              <a:tr h="339899">
                <a:tc>
                  <a:txBody>
                    <a:bodyPr/>
                    <a:lstStyle>
                      <a:lvl1pPr marL="0" algn="l" defTabSz="914374" rtl="0" eaLnBrk="1" latinLnBrk="0" hangingPunct="1">
                        <a:defRPr sz="1800" kern="1200">
                          <a:solidFill>
                            <a:schemeClr val="dk1"/>
                          </a:solidFill>
                          <a:latin typeface="Calibri" panose="020F0502020204030204"/>
                        </a:defRPr>
                      </a:lvl1pPr>
                      <a:lvl2pPr marL="457187" algn="l" defTabSz="914374" rtl="0" eaLnBrk="1" latinLnBrk="0" hangingPunct="1">
                        <a:defRPr sz="1800" kern="1200">
                          <a:solidFill>
                            <a:schemeClr val="dk1"/>
                          </a:solidFill>
                          <a:latin typeface="Calibri" panose="020F0502020204030204"/>
                        </a:defRPr>
                      </a:lvl2pPr>
                      <a:lvl3pPr marL="914374" algn="l" defTabSz="914374" rtl="0" eaLnBrk="1" latinLnBrk="0" hangingPunct="1">
                        <a:defRPr sz="1800" kern="1200">
                          <a:solidFill>
                            <a:schemeClr val="dk1"/>
                          </a:solidFill>
                          <a:latin typeface="Calibri" panose="020F0502020204030204"/>
                        </a:defRPr>
                      </a:lvl3pPr>
                      <a:lvl4pPr marL="1371561" algn="l" defTabSz="914374" rtl="0" eaLnBrk="1" latinLnBrk="0" hangingPunct="1">
                        <a:defRPr sz="1800" kern="1200">
                          <a:solidFill>
                            <a:schemeClr val="dk1"/>
                          </a:solidFill>
                          <a:latin typeface="Calibri" panose="020F0502020204030204"/>
                        </a:defRPr>
                      </a:lvl4pPr>
                      <a:lvl5pPr marL="1828748" algn="l" defTabSz="914374" rtl="0" eaLnBrk="1" latinLnBrk="0" hangingPunct="1">
                        <a:defRPr sz="1800" kern="1200">
                          <a:solidFill>
                            <a:schemeClr val="dk1"/>
                          </a:solidFill>
                          <a:latin typeface="Calibri" panose="020F0502020204030204"/>
                        </a:defRPr>
                      </a:lvl5pPr>
                      <a:lvl6pPr marL="2285935" algn="l" defTabSz="914374" rtl="0" eaLnBrk="1" latinLnBrk="0" hangingPunct="1">
                        <a:defRPr sz="1800" kern="1200">
                          <a:solidFill>
                            <a:schemeClr val="dk1"/>
                          </a:solidFill>
                          <a:latin typeface="Calibri" panose="020F0502020204030204"/>
                        </a:defRPr>
                      </a:lvl6pPr>
                      <a:lvl7pPr marL="2743122" algn="l" defTabSz="914374" rtl="0" eaLnBrk="1" latinLnBrk="0" hangingPunct="1">
                        <a:defRPr sz="1800" kern="1200">
                          <a:solidFill>
                            <a:schemeClr val="dk1"/>
                          </a:solidFill>
                          <a:latin typeface="Calibri" panose="020F0502020204030204"/>
                        </a:defRPr>
                      </a:lvl7pPr>
                      <a:lvl8pPr marL="3200309" algn="l" defTabSz="914374" rtl="0" eaLnBrk="1" latinLnBrk="0" hangingPunct="1">
                        <a:defRPr sz="1800" kern="1200">
                          <a:solidFill>
                            <a:schemeClr val="dk1"/>
                          </a:solidFill>
                          <a:latin typeface="Calibri" panose="020F0502020204030204"/>
                        </a:defRPr>
                      </a:lvl8pPr>
                      <a:lvl9pPr marL="3657496" algn="l" defTabSz="914374" rtl="0" eaLnBrk="1" latinLnBrk="0" hangingPunct="1">
                        <a:defRPr sz="1800" kern="1200">
                          <a:solidFill>
                            <a:schemeClr val="dk1"/>
                          </a:solidFill>
                          <a:latin typeface="Calibri" panose="020F0502020204030204"/>
                        </a:defRPr>
                      </a:lvl9pPr>
                    </a:lstStyle>
                    <a:p>
                      <a:r>
                        <a:rPr lang="en-GB" sz="1300">
                          <a:solidFill>
                            <a:srgbClr val="285087"/>
                          </a:solidFill>
                          <a:latin typeface="Ubuntu" panose="020B0504030602030204" pitchFamily="34" charset="0"/>
                          <a:ea typeface="Verdana" panose="020B0604030504040204" pitchFamily="34" charset="0"/>
                        </a:rPr>
                        <a:t>Online</a:t>
                      </a:r>
                    </a:p>
                  </a:txBody>
                  <a:tcPr marL="98694" marR="98694" marT="49347" marB="49347" anchor="ctr">
                    <a:lnL w="12700" cmpd="sng">
                      <a:solidFill>
                        <a:sysClr val="window" lastClr="FFFFFF"/>
                      </a:solidFill>
                    </a:lnL>
                    <a:lnR w="12700" cap="flat" cmpd="sng" algn="ctr">
                      <a:solidFill>
                        <a:sysClr val="window" lastClr="FFFFFF"/>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9F8FA"/>
                    </a:solidFill>
                  </a:tcPr>
                </a:tc>
                <a:tc>
                  <a:txBody>
                    <a:bodyPr/>
                    <a:lstStyle/>
                    <a:p>
                      <a:pPr algn="r" fontAlgn="ctr">
                        <a:buNone/>
                      </a:pPr>
                      <a:r>
                        <a:rPr lang="en-GB" sz="1300" b="0" i="0" u="none" strike="noStrike">
                          <a:solidFill>
                            <a:srgbClr val="285087"/>
                          </a:solidFill>
                          <a:effectLst/>
                          <a:latin typeface="Ubuntu" panose="020B0504030602030204" pitchFamily="34" charset="0"/>
                        </a:rPr>
                        <a:t>1,148</a:t>
                      </a:r>
                    </a:p>
                  </a:txBody>
                  <a:tcPr anchor="ctr">
                    <a:lnL w="12700" cmpd="sng">
                      <a:solidFill>
                        <a:sysClr val="window" lastClr="FFFFFF"/>
                      </a:solidFill>
                    </a:lnL>
                    <a:lnR w="12700" cmpd="sng">
                      <a:solidFill>
                        <a:sysClr val="window" lastClr="FFFFFF"/>
                      </a:solidFill>
                    </a:lnR>
                    <a:lnT w="9525"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9F8FA"/>
                    </a:solidFill>
                  </a:tcPr>
                </a:tc>
                <a:tc>
                  <a:txBody>
                    <a:bodyPr/>
                    <a:lstStyle/>
                    <a:p>
                      <a:pPr algn="r" fontAlgn="ctr">
                        <a:buNone/>
                      </a:pPr>
                      <a:r>
                        <a:rPr lang="en-GB" sz="1300" b="0" i="0" u="none" strike="noStrike">
                          <a:solidFill>
                            <a:srgbClr val="285087"/>
                          </a:solidFill>
                          <a:effectLst/>
                          <a:latin typeface="Ubuntu" panose="020B0504030602030204" pitchFamily="34" charset="0"/>
                        </a:rPr>
                        <a:t>69%</a:t>
                      </a:r>
                    </a:p>
                  </a:txBody>
                  <a:tcPr anchor="ctr">
                    <a:lnL w="12700" cmpd="sng">
                      <a:solidFill>
                        <a:sysClr val="window" lastClr="FFFFFF"/>
                      </a:solidFill>
                    </a:lnL>
                    <a:lnR w="12700" cmpd="sng">
                      <a:solidFill>
                        <a:sysClr val="window" lastClr="FFFFFF"/>
                      </a:solidFill>
                    </a:lnR>
                    <a:lnT w="9525"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9F8FA"/>
                    </a:solidFill>
                  </a:tcPr>
                </a:tc>
                <a:extLst>
                  <a:ext uri="{0D108BD9-81ED-4DB2-BD59-A6C34878D82A}">
                    <a16:rowId xmlns:a16="http://schemas.microsoft.com/office/drawing/2014/main" val="3058270803"/>
                  </a:ext>
                </a:extLst>
              </a:tr>
              <a:tr h="339899">
                <a:tc>
                  <a:txBody>
                    <a:bodyPr/>
                    <a:lstStyle>
                      <a:lvl1pPr marL="0" algn="l" defTabSz="914374" rtl="0" eaLnBrk="1" latinLnBrk="0" hangingPunct="1">
                        <a:defRPr sz="1800" kern="1200">
                          <a:solidFill>
                            <a:schemeClr val="dk1"/>
                          </a:solidFill>
                          <a:latin typeface="Calibri" panose="020F0502020204030204"/>
                        </a:defRPr>
                      </a:lvl1pPr>
                      <a:lvl2pPr marL="457187" algn="l" defTabSz="914374" rtl="0" eaLnBrk="1" latinLnBrk="0" hangingPunct="1">
                        <a:defRPr sz="1800" kern="1200">
                          <a:solidFill>
                            <a:schemeClr val="dk1"/>
                          </a:solidFill>
                          <a:latin typeface="Calibri" panose="020F0502020204030204"/>
                        </a:defRPr>
                      </a:lvl2pPr>
                      <a:lvl3pPr marL="914374" algn="l" defTabSz="914374" rtl="0" eaLnBrk="1" latinLnBrk="0" hangingPunct="1">
                        <a:defRPr sz="1800" kern="1200">
                          <a:solidFill>
                            <a:schemeClr val="dk1"/>
                          </a:solidFill>
                          <a:latin typeface="Calibri" panose="020F0502020204030204"/>
                        </a:defRPr>
                      </a:lvl3pPr>
                      <a:lvl4pPr marL="1371561" algn="l" defTabSz="914374" rtl="0" eaLnBrk="1" latinLnBrk="0" hangingPunct="1">
                        <a:defRPr sz="1800" kern="1200">
                          <a:solidFill>
                            <a:schemeClr val="dk1"/>
                          </a:solidFill>
                          <a:latin typeface="Calibri" panose="020F0502020204030204"/>
                        </a:defRPr>
                      </a:lvl4pPr>
                      <a:lvl5pPr marL="1828748" algn="l" defTabSz="914374" rtl="0" eaLnBrk="1" latinLnBrk="0" hangingPunct="1">
                        <a:defRPr sz="1800" kern="1200">
                          <a:solidFill>
                            <a:schemeClr val="dk1"/>
                          </a:solidFill>
                          <a:latin typeface="Calibri" panose="020F0502020204030204"/>
                        </a:defRPr>
                      </a:lvl5pPr>
                      <a:lvl6pPr marL="2285935" algn="l" defTabSz="914374" rtl="0" eaLnBrk="1" latinLnBrk="0" hangingPunct="1">
                        <a:defRPr sz="1800" kern="1200">
                          <a:solidFill>
                            <a:schemeClr val="dk1"/>
                          </a:solidFill>
                          <a:latin typeface="Calibri" panose="020F0502020204030204"/>
                        </a:defRPr>
                      </a:lvl6pPr>
                      <a:lvl7pPr marL="2743122" algn="l" defTabSz="914374" rtl="0" eaLnBrk="1" latinLnBrk="0" hangingPunct="1">
                        <a:defRPr sz="1800" kern="1200">
                          <a:solidFill>
                            <a:schemeClr val="dk1"/>
                          </a:solidFill>
                          <a:latin typeface="Calibri" panose="020F0502020204030204"/>
                        </a:defRPr>
                      </a:lvl7pPr>
                      <a:lvl8pPr marL="3200309" algn="l" defTabSz="914374" rtl="0" eaLnBrk="1" latinLnBrk="0" hangingPunct="1">
                        <a:defRPr sz="1800" kern="1200">
                          <a:solidFill>
                            <a:schemeClr val="dk1"/>
                          </a:solidFill>
                          <a:latin typeface="Calibri" panose="020F0502020204030204"/>
                        </a:defRPr>
                      </a:lvl8pPr>
                      <a:lvl9pPr marL="3657496" algn="l" defTabSz="914374" rtl="0" eaLnBrk="1" latinLnBrk="0" hangingPunct="1">
                        <a:defRPr sz="1800" kern="1200">
                          <a:solidFill>
                            <a:schemeClr val="dk1"/>
                          </a:solidFill>
                          <a:latin typeface="Calibri" panose="020F0502020204030204"/>
                        </a:defRPr>
                      </a:lvl9pPr>
                    </a:lstStyle>
                    <a:p>
                      <a:r>
                        <a:rPr lang="en-GB" sz="1300">
                          <a:solidFill>
                            <a:srgbClr val="285087"/>
                          </a:solidFill>
                          <a:latin typeface="Ubuntu" panose="020B0504030602030204" pitchFamily="34" charset="0"/>
                          <a:ea typeface="Verdana" panose="020B0604030504040204" pitchFamily="34" charset="0"/>
                        </a:rPr>
                        <a:t>Telephone</a:t>
                      </a:r>
                    </a:p>
                  </a:txBody>
                  <a:tcPr marL="98694" marR="98694" marT="49347" marB="4934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p>
                      <a:pPr algn="r" fontAlgn="ctr">
                        <a:buNone/>
                      </a:pPr>
                      <a:r>
                        <a:rPr lang="en-GB" sz="1300" b="0" i="0" u="none" strike="noStrike">
                          <a:solidFill>
                            <a:srgbClr val="285087"/>
                          </a:solidFill>
                          <a:effectLst/>
                          <a:latin typeface="Ubuntu" panose="020B0504030602030204" pitchFamily="34" charset="0"/>
                        </a:rPr>
                        <a:t>176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p>
                      <a:pPr algn="r" fontAlgn="ctr">
                        <a:buNone/>
                      </a:pPr>
                      <a:r>
                        <a:rPr lang="en-GB" sz="1300" b="0" i="0" u="none" strike="noStrike">
                          <a:solidFill>
                            <a:srgbClr val="285087"/>
                          </a:solidFill>
                          <a:effectLst/>
                          <a:latin typeface="Ubuntu" panose="020B0504030602030204" pitchFamily="34" charset="0"/>
                        </a:rPr>
                        <a:t>11%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53504271"/>
                  </a:ext>
                </a:extLst>
              </a:tr>
              <a:tr h="339899">
                <a:tc>
                  <a:txBody>
                    <a:bodyPr/>
                    <a:lstStyle>
                      <a:lvl1pPr marL="0" algn="l" defTabSz="914374" rtl="0" eaLnBrk="1" latinLnBrk="0" hangingPunct="1">
                        <a:defRPr sz="1800" kern="1200">
                          <a:solidFill>
                            <a:schemeClr val="dk1"/>
                          </a:solidFill>
                          <a:latin typeface="Calibri" panose="020F0502020204030204"/>
                        </a:defRPr>
                      </a:lvl1pPr>
                      <a:lvl2pPr marL="457187" algn="l" defTabSz="914374" rtl="0" eaLnBrk="1" latinLnBrk="0" hangingPunct="1">
                        <a:defRPr sz="1800" kern="1200">
                          <a:solidFill>
                            <a:schemeClr val="dk1"/>
                          </a:solidFill>
                          <a:latin typeface="Calibri" panose="020F0502020204030204"/>
                        </a:defRPr>
                      </a:lvl2pPr>
                      <a:lvl3pPr marL="914374" algn="l" defTabSz="914374" rtl="0" eaLnBrk="1" latinLnBrk="0" hangingPunct="1">
                        <a:defRPr sz="1800" kern="1200">
                          <a:solidFill>
                            <a:schemeClr val="dk1"/>
                          </a:solidFill>
                          <a:latin typeface="Calibri" panose="020F0502020204030204"/>
                        </a:defRPr>
                      </a:lvl3pPr>
                      <a:lvl4pPr marL="1371561" algn="l" defTabSz="914374" rtl="0" eaLnBrk="1" latinLnBrk="0" hangingPunct="1">
                        <a:defRPr sz="1800" kern="1200">
                          <a:solidFill>
                            <a:schemeClr val="dk1"/>
                          </a:solidFill>
                          <a:latin typeface="Calibri" panose="020F0502020204030204"/>
                        </a:defRPr>
                      </a:lvl4pPr>
                      <a:lvl5pPr marL="1828748" algn="l" defTabSz="914374" rtl="0" eaLnBrk="1" latinLnBrk="0" hangingPunct="1">
                        <a:defRPr sz="1800" kern="1200">
                          <a:solidFill>
                            <a:schemeClr val="dk1"/>
                          </a:solidFill>
                          <a:latin typeface="Calibri" panose="020F0502020204030204"/>
                        </a:defRPr>
                      </a:lvl5pPr>
                      <a:lvl6pPr marL="2285935" algn="l" defTabSz="914374" rtl="0" eaLnBrk="1" latinLnBrk="0" hangingPunct="1">
                        <a:defRPr sz="1800" kern="1200">
                          <a:solidFill>
                            <a:schemeClr val="dk1"/>
                          </a:solidFill>
                          <a:latin typeface="Calibri" panose="020F0502020204030204"/>
                        </a:defRPr>
                      </a:lvl6pPr>
                      <a:lvl7pPr marL="2743122" algn="l" defTabSz="914374" rtl="0" eaLnBrk="1" latinLnBrk="0" hangingPunct="1">
                        <a:defRPr sz="1800" kern="1200">
                          <a:solidFill>
                            <a:schemeClr val="dk1"/>
                          </a:solidFill>
                          <a:latin typeface="Calibri" panose="020F0502020204030204"/>
                        </a:defRPr>
                      </a:lvl7pPr>
                      <a:lvl8pPr marL="3200309" algn="l" defTabSz="914374" rtl="0" eaLnBrk="1" latinLnBrk="0" hangingPunct="1">
                        <a:defRPr sz="1800" kern="1200">
                          <a:solidFill>
                            <a:schemeClr val="dk1"/>
                          </a:solidFill>
                          <a:latin typeface="Calibri" panose="020F0502020204030204"/>
                        </a:defRPr>
                      </a:lvl8pPr>
                      <a:lvl9pPr marL="3657496" algn="l" defTabSz="914374" rtl="0" eaLnBrk="1" latinLnBrk="0" hangingPunct="1">
                        <a:defRPr sz="1800" kern="1200">
                          <a:solidFill>
                            <a:schemeClr val="dk1"/>
                          </a:solidFill>
                          <a:latin typeface="Calibri" panose="020F0502020204030204"/>
                        </a:defRPr>
                      </a:lvl9pPr>
                    </a:lstStyle>
                    <a:p>
                      <a:r>
                        <a:rPr lang="en-GB" sz="1300">
                          <a:solidFill>
                            <a:srgbClr val="285087"/>
                          </a:solidFill>
                          <a:latin typeface="Ubuntu" panose="020B0504030602030204" pitchFamily="34" charset="0"/>
                          <a:ea typeface="Verdana" panose="020B0604030504040204" pitchFamily="34" charset="0"/>
                        </a:rPr>
                        <a:t>Face-to-face (panel)</a:t>
                      </a:r>
                    </a:p>
                  </a:txBody>
                  <a:tcPr marL="98694" marR="98694" marT="49347" marB="4934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8FA"/>
                    </a:solidFill>
                  </a:tcPr>
                </a:tc>
                <a:tc>
                  <a:txBody>
                    <a:bodyPr/>
                    <a:lstStyle/>
                    <a:p>
                      <a:pPr algn="r" fontAlgn="ctr">
                        <a:buNone/>
                      </a:pPr>
                      <a:r>
                        <a:rPr lang="en-GB" sz="1300" b="0" i="0" u="none" strike="noStrike">
                          <a:solidFill>
                            <a:srgbClr val="285087"/>
                          </a:solidFill>
                          <a:effectLst/>
                          <a:latin typeface="Ubuntu" panose="020B0504030602030204" pitchFamily="34" charset="0"/>
                        </a:rPr>
                        <a:t>202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8FA"/>
                    </a:solidFill>
                  </a:tcPr>
                </a:tc>
                <a:tc>
                  <a:txBody>
                    <a:bodyPr/>
                    <a:lstStyle/>
                    <a:p>
                      <a:pPr algn="r" fontAlgn="ctr">
                        <a:buNone/>
                      </a:pPr>
                      <a:r>
                        <a:rPr lang="en-GB" sz="1300" b="0" i="0" u="none" strike="noStrike">
                          <a:solidFill>
                            <a:srgbClr val="285087"/>
                          </a:solidFill>
                          <a:effectLst/>
                          <a:latin typeface="Ubuntu" panose="020B0504030602030204" pitchFamily="34" charset="0"/>
                        </a:rPr>
                        <a:t>12%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8FA"/>
                    </a:solidFill>
                  </a:tcPr>
                </a:tc>
                <a:extLst>
                  <a:ext uri="{0D108BD9-81ED-4DB2-BD59-A6C34878D82A}">
                    <a16:rowId xmlns:a16="http://schemas.microsoft.com/office/drawing/2014/main" val="4126780348"/>
                  </a:ext>
                </a:extLst>
              </a:tr>
              <a:tr h="339899">
                <a:tc>
                  <a:txBody>
                    <a:bodyPr/>
                    <a:lstStyle>
                      <a:lvl1pPr marL="0" algn="l" defTabSz="914374" rtl="0" eaLnBrk="1" latinLnBrk="0" hangingPunct="1">
                        <a:defRPr sz="1800" kern="1200">
                          <a:solidFill>
                            <a:schemeClr val="dk1"/>
                          </a:solidFill>
                          <a:latin typeface="Calibri" panose="020F0502020204030204"/>
                        </a:defRPr>
                      </a:lvl1pPr>
                      <a:lvl2pPr marL="457187" algn="l" defTabSz="914374" rtl="0" eaLnBrk="1" latinLnBrk="0" hangingPunct="1">
                        <a:defRPr sz="1800" kern="1200">
                          <a:solidFill>
                            <a:schemeClr val="dk1"/>
                          </a:solidFill>
                          <a:latin typeface="Calibri" panose="020F0502020204030204"/>
                        </a:defRPr>
                      </a:lvl2pPr>
                      <a:lvl3pPr marL="914374" algn="l" defTabSz="914374" rtl="0" eaLnBrk="1" latinLnBrk="0" hangingPunct="1">
                        <a:defRPr sz="1800" kern="1200">
                          <a:solidFill>
                            <a:schemeClr val="dk1"/>
                          </a:solidFill>
                          <a:latin typeface="Calibri" panose="020F0502020204030204"/>
                        </a:defRPr>
                      </a:lvl3pPr>
                      <a:lvl4pPr marL="1371561" algn="l" defTabSz="914374" rtl="0" eaLnBrk="1" latinLnBrk="0" hangingPunct="1">
                        <a:defRPr sz="1800" kern="1200">
                          <a:solidFill>
                            <a:schemeClr val="dk1"/>
                          </a:solidFill>
                          <a:latin typeface="Calibri" panose="020F0502020204030204"/>
                        </a:defRPr>
                      </a:lvl4pPr>
                      <a:lvl5pPr marL="1828748" algn="l" defTabSz="914374" rtl="0" eaLnBrk="1" latinLnBrk="0" hangingPunct="1">
                        <a:defRPr sz="1800" kern="1200">
                          <a:solidFill>
                            <a:schemeClr val="dk1"/>
                          </a:solidFill>
                          <a:latin typeface="Calibri" panose="020F0502020204030204"/>
                        </a:defRPr>
                      </a:lvl5pPr>
                      <a:lvl6pPr marL="2285935" algn="l" defTabSz="914374" rtl="0" eaLnBrk="1" latinLnBrk="0" hangingPunct="1">
                        <a:defRPr sz="1800" kern="1200">
                          <a:solidFill>
                            <a:schemeClr val="dk1"/>
                          </a:solidFill>
                          <a:latin typeface="Calibri" panose="020F0502020204030204"/>
                        </a:defRPr>
                      </a:lvl6pPr>
                      <a:lvl7pPr marL="2743122" algn="l" defTabSz="914374" rtl="0" eaLnBrk="1" latinLnBrk="0" hangingPunct="1">
                        <a:defRPr sz="1800" kern="1200">
                          <a:solidFill>
                            <a:schemeClr val="dk1"/>
                          </a:solidFill>
                          <a:latin typeface="Calibri" panose="020F0502020204030204"/>
                        </a:defRPr>
                      </a:lvl7pPr>
                      <a:lvl8pPr marL="3200309" algn="l" defTabSz="914374" rtl="0" eaLnBrk="1" latinLnBrk="0" hangingPunct="1">
                        <a:defRPr sz="1800" kern="1200">
                          <a:solidFill>
                            <a:schemeClr val="dk1"/>
                          </a:solidFill>
                          <a:latin typeface="Calibri" panose="020F0502020204030204"/>
                        </a:defRPr>
                      </a:lvl8pPr>
                      <a:lvl9pPr marL="3657496" algn="l" defTabSz="914374" rtl="0" eaLnBrk="1" latinLnBrk="0" hangingPunct="1">
                        <a:defRPr sz="1800" kern="1200">
                          <a:solidFill>
                            <a:schemeClr val="dk1"/>
                          </a:solidFill>
                          <a:latin typeface="Calibri" panose="020F0502020204030204"/>
                        </a:defRPr>
                      </a:lvl9pPr>
                    </a:lstStyle>
                    <a:p>
                      <a:r>
                        <a:rPr lang="en-GB" sz="1300">
                          <a:solidFill>
                            <a:srgbClr val="285087"/>
                          </a:solidFill>
                          <a:latin typeface="Ubuntu" panose="020B0504030602030204" pitchFamily="34" charset="0"/>
                          <a:ea typeface="Verdana" panose="020B0604030504040204" pitchFamily="34" charset="0"/>
                        </a:rPr>
                        <a:t>Face-to-face (one-off)</a:t>
                      </a:r>
                    </a:p>
                  </a:txBody>
                  <a:tcPr marL="98694" marR="98694" marT="49347" marB="4934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fontAlgn="ctr">
                        <a:buNone/>
                      </a:pPr>
                      <a:r>
                        <a:rPr lang="en-GB" sz="1300" b="0" i="0" u="none" strike="noStrike">
                          <a:solidFill>
                            <a:srgbClr val="285087"/>
                          </a:solidFill>
                          <a:effectLst/>
                          <a:latin typeface="Ubuntu" panose="020B0504030602030204" pitchFamily="34" charset="0"/>
                        </a:rPr>
                        <a:t>130</a:t>
                      </a:r>
                    </a:p>
                  </a:txBody>
                  <a:tcPr anchor="ctr">
                    <a:lnL w="12700" cmpd="sng">
                      <a:solidFill>
                        <a:sysClr val="window" lastClr="FFFFFF"/>
                      </a:solidFill>
                    </a:lnL>
                    <a:lnR w="12700" cmpd="sng">
                      <a:solidFill>
                        <a:sysClr val="window" lastClr="FFFFFF"/>
                      </a:solidFill>
                    </a:lnR>
                    <a:lnT w="12700" cmpd="sng">
                      <a:solidFill>
                        <a:sysClr val="window" lastClr="FFFFFF"/>
                      </a:solidFill>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r" fontAlgn="ctr">
                        <a:buNone/>
                      </a:pPr>
                      <a:r>
                        <a:rPr lang="en-GB" sz="1300" b="0" i="0" u="none" strike="noStrike">
                          <a:solidFill>
                            <a:srgbClr val="285087"/>
                          </a:solidFill>
                          <a:effectLst/>
                          <a:latin typeface="Ubuntu" panose="020B0504030602030204" pitchFamily="34" charset="0"/>
                        </a:rPr>
                        <a:t>8%</a:t>
                      </a:r>
                    </a:p>
                  </a:txBody>
                  <a:tcPr anchor="ctr">
                    <a:lnL w="12700" cmpd="sng">
                      <a:solidFill>
                        <a:sysClr val="window" lastClr="FFFFFF"/>
                      </a:solidFill>
                    </a:lnL>
                    <a:lnR w="12700" cmpd="sng">
                      <a:solidFill>
                        <a:sysClr val="window" lastClr="FFFFFF"/>
                      </a:solidFill>
                    </a:lnR>
                    <a:lnT w="12700" cmpd="sng">
                      <a:solidFill>
                        <a:sysClr val="window" lastClr="FFFFFF"/>
                      </a:solidFill>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324874713"/>
                  </a:ext>
                </a:extLst>
              </a:tr>
            </a:tbl>
          </a:graphicData>
        </a:graphic>
      </p:graphicFrame>
      <p:sp>
        <p:nvSpPr>
          <p:cNvPr id="21" name="TextBox 20">
            <a:extLst>
              <a:ext uri="{FF2B5EF4-FFF2-40B4-BE49-F238E27FC236}">
                <a16:creationId xmlns:a16="http://schemas.microsoft.com/office/drawing/2014/main" id="{B53FEFDD-9326-D428-BF2E-A138F2598AF5}"/>
              </a:ext>
            </a:extLst>
          </p:cNvPr>
          <p:cNvSpPr txBox="1"/>
          <p:nvPr/>
        </p:nvSpPr>
        <p:spPr>
          <a:xfrm>
            <a:off x="6193529" y="1499825"/>
            <a:ext cx="4498283" cy="527004"/>
          </a:xfrm>
          <a:prstGeom prst="rect">
            <a:avLst/>
          </a:prstGeom>
          <a:noFill/>
        </p:spPr>
        <p:txBody>
          <a:bodyPr wrap="square" rtlCol="0">
            <a:spAutoFit/>
          </a:bodyPr>
          <a:lstStyle/>
          <a:p>
            <a:pPr defTabSz="493456">
              <a:lnSpc>
                <a:spcPct val="115000"/>
              </a:lnSpc>
              <a:spcAft>
                <a:spcPts val="1295"/>
              </a:spcAft>
              <a:buSzPct val="100000"/>
            </a:pPr>
            <a:r>
              <a:rPr lang="en-GB" sz="1295">
                <a:solidFill>
                  <a:srgbClr val="285087"/>
                </a:solidFill>
                <a:latin typeface="Ubuntu" panose="020B0504030602030204" pitchFamily="34" charset="0"/>
                <a:ea typeface="Verdana" panose="020B0604030504040204" pitchFamily="34" charset="0"/>
                <a:cs typeface="Calibri" panose="020F0502020204030204" pitchFamily="34" charset="0"/>
              </a:rPr>
              <a:t>Participants (N = 1,656) who completed the February 2026 survey, were recruited via the following methods: </a:t>
            </a:r>
          </a:p>
        </p:txBody>
      </p:sp>
    </p:spTree>
    <p:extLst>
      <p:ext uri="{BB962C8B-B14F-4D97-AF65-F5344CB8AC3E}">
        <p14:creationId xmlns:p14="http://schemas.microsoft.com/office/powerpoint/2010/main" val="462529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dragon with a tail and a tail on an orange circle&#10;&#10;AI-generated content may be incorrect.">
            <a:extLst>
              <a:ext uri="{FF2B5EF4-FFF2-40B4-BE49-F238E27FC236}">
                <a16:creationId xmlns:a16="http://schemas.microsoft.com/office/drawing/2014/main" id="{19001C61-0BEC-E0D9-5223-FCE676E83DF9}"/>
              </a:ext>
            </a:extLst>
          </p:cNvPr>
          <p:cNvPicPr>
            <a:picLocks noChangeAspect="1"/>
          </p:cNvPicPr>
          <p:nvPr/>
        </p:nvPicPr>
        <p:blipFill>
          <a:blip r:embed="rId2"/>
          <a:stretch>
            <a:fillRect/>
          </a:stretch>
        </p:blipFill>
        <p:spPr>
          <a:xfrm>
            <a:off x="1240817" y="4751972"/>
            <a:ext cx="1506395" cy="1506395"/>
          </a:xfrm>
          <a:prstGeom prst="rect">
            <a:avLst/>
          </a:prstGeom>
        </p:spPr>
      </p:pic>
      <p:pic>
        <p:nvPicPr>
          <p:cNvPr id="11" name="Picture 10" descr="A white heart in a pink circle&#10;&#10;AI-generated content may be incorrect.">
            <a:extLst>
              <a:ext uri="{FF2B5EF4-FFF2-40B4-BE49-F238E27FC236}">
                <a16:creationId xmlns:a16="http://schemas.microsoft.com/office/drawing/2014/main" id="{2F43A093-D5DE-8C6C-4948-4C45A935B35D}"/>
              </a:ext>
            </a:extLst>
          </p:cNvPr>
          <p:cNvPicPr>
            <a:picLocks noChangeAspect="1"/>
          </p:cNvPicPr>
          <p:nvPr/>
        </p:nvPicPr>
        <p:blipFill>
          <a:blip r:embed="rId3"/>
          <a:stretch>
            <a:fillRect/>
          </a:stretch>
        </p:blipFill>
        <p:spPr>
          <a:xfrm>
            <a:off x="4565282" y="4751972"/>
            <a:ext cx="1506395" cy="1506395"/>
          </a:xfrm>
          <a:prstGeom prst="rect">
            <a:avLst/>
          </a:prstGeom>
        </p:spPr>
      </p:pic>
      <p:pic>
        <p:nvPicPr>
          <p:cNvPr id="13" name="Picture 12" descr="A white quote in a blue circle&#10;&#10;AI-generated content may be incorrect.">
            <a:extLst>
              <a:ext uri="{FF2B5EF4-FFF2-40B4-BE49-F238E27FC236}">
                <a16:creationId xmlns:a16="http://schemas.microsoft.com/office/drawing/2014/main" id="{832BE024-99FC-2BFA-A5F5-7C32217E7B04}"/>
              </a:ext>
            </a:extLst>
          </p:cNvPr>
          <p:cNvPicPr>
            <a:picLocks noChangeAspect="1"/>
          </p:cNvPicPr>
          <p:nvPr/>
        </p:nvPicPr>
        <p:blipFill>
          <a:blip r:embed="rId4"/>
          <a:stretch>
            <a:fillRect/>
          </a:stretch>
        </p:blipFill>
        <p:spPr>
          <a:xfrm>
            <a:off x="7889747" y="4751972"/>
            <a:ext cx="1506395" cy="1506395"/>
          </a:xfrm>
          <a:prstGeom prst="rect">
            <a:avLst/>
          </a:prstGeom>
        </p:spPr>
      </p:pic>
      <p:sp>
        <p:nvSpPr>
          <p:cNvPr id="14" name="object 2">
            <a:extLst>
              <a:ext uri="{FF2B5EF4-FFF2-40B4-BE49-F238E27FC236}">
                <a16:creationId xmlns:a16="http://schemas.microsoft.com/office/drawing/2014/main" id="{6B886DB0-6128-524A-8CD1-1D8DE4FEDBEA}"/>
              </a:ext>
              <a:ext uri="{C183D7F6-B498-43B3-948B-1728B52AA6E4}">
                <adec:decorative xmlns:adec="http://schemas.microsoft.com/office/drawing/2017/decorative" val="1"/>
              </a:ext>
            </a:extLst>
          </p:cNvPr>
          <p:cNvSpPr txBox="1">
            <a:spLocks noGrp="1"/>
          </p:cNvSpPr>
          <p:nvPr/>
        </p:nvSpPr>
        <p:spPr>
          <a:xfrm>
            <a:off x="3168573" y="2328086"/>
            <a:ext cx="4299813" cy="2423885"/>
          </a:xfrm>
          <a:prstGeom prst="rect">
            <a:avLst/>
          </a:prstGeom>
        </p:spPr>
        <p:txBody>
          <a:bodyPr vert="horz" wrap="square" lIns="0" tIns="16449" rIns="0" bIns="0" rtlCol="0">
            <a:noAutofit/>
          </a:bodyPr>
          <a:lstStyle/>
          <a:p>
            <a:pPr marL="9595" algn="ctr">
              <a:spcBef>
                <a:spcPts val="2072"/>
              </a:spcBef>
            </a:pPr>
            <a:r>
              <a:rPr lang="en-US" sz="2590" err="1">
                <a:solidFill>
                  <a:srgbClr val="FFFFFF"/>
                </a:solidFill>
                <a:latin typeface="Ubuntu" panose="020B0504030602030204" pitchFamily="34" charset="0"/>
                <a:ea typeface="Times New Roman" panose="02020603050405020304" pitchFamily="18" charset="0"/>
                <a:cs typeface="Ubuntu" panose="020B0504030602030204" pitchFamily="34" charset="0"/>
              </a:rPr>
              <a:t>Gweithio</a:t>
            </a:r>
            <a:r>
              <a:rPr lang="en-US" sz="2590">
                <a:solidFill>
                  <a:srgbClr val="FFFFFF"/>
                </a:solidFill>
                <a:latin typeface="Ubuntu" panose="020B0504030602030204" pitchFamily="34" charset="0"/>
                <a:ea typeface="Times New Roman" panose="02020603050405020304" pitchFamily="18" charset="0"/>
                <a:cs typeface="Ubuntu" panose="020B0504030602030204" pitchFamily="34" charset="0"/>
              </a:rPr>
              <a:t> </a:t>
            </a:r>
            <a:r>
              <a:rPr lang="en-US" sz="2590" err="1">
                <a:solidFill>
                  <a:srgbClr val="FFFFFF"/>
                </a:solidFill>
                <a:latin typeface="Ubuntu" panose="020B0504030602030204" pitchFamily="34" charset="0"/>
                <a:ea typeface="Times New Roman" panose="02020603050405020304" pitchFamily="18" charset="0"/>
                <a:cs typeface="Ubuntu" panose="020B0504030602030204" pitchFamily="34" charset="0"/>
              </a:rPr>
              <a:t>gyda'n</a:t>
            </a:r>
            <a:r>
              <a:rPr lang="en-US" sz="2590">
                <a:solidFill>
                  <a:srgbClr val="FFFFFF"/>
                </a:solidFill>
                <a:latin typeface="Ubuntu" panose="020B0504030602030204" pitchFamily="34" charset="0"/>
                <a:ea typeface="Times New Roman" panose="02020603050405020304" pitchFamily="18" charset="0"/>
                <a:cs typeface="Ubuntu" panose="020B0504030602030204" pitchFamily="34" charset="0"/>
              </a:rPr>
              <a:t> </a:t>
            </a:r>
            <a:r>
              <a:rPr lang="en-US" sz="2590" err="1">
                <a:solidFill>
                  <a:srgbClr val="FFFFFF"/>
                </a:solidFill>
                <a:latin typeface="Ubuntu" panose="020B0504030602030204" pitchFamily="34" charset="0"/>
                <a:ea typeface="Times New Roman" panose="02020603050405020304" pitchFamily="18" charset="0"/>
                <a:cs typeface="Ubuntu" panose="020B0504030602030204" pitchFamily="34" charset="0"/>
              </a:rPr>
              <a:t>gilydd</a:t>
            </a:r>
            <a:r>
              <a:rPr lang="en-US" sz="2590">
                <a:solidFill>
                  <a:srgbClr val="FFFFFF"/>
                </a:solidFill>
                <a:latin typeface="Ubuntu" panose="020B0504030602030204" pitchFamily="34" charset="0"/>
                <a:ea typeface="Times New Roman" panose="02020603050405020304" pitchFamily="18" charset="0"/>
                <a:cs typeface="Ubuntu" panose="020B0504030602030204" pitchFamily="34" charset="0"/>
              </a:rPr>
              <a:t>  i </a:t>
            </a:r>
            <a:r>
              <a:rPr lang="en-US" sz="2590" err="1">
                <a:solidFill>
                  <a:srgbClr val="FFFFFF"/>
                </a:solidFill>
                <a:latin typeface="Ubuntu" panose="020B0504030602030204" pitchFamily="34" charset="0"/>
                <a:ea typeface="Times New Roman" panose="02020603050405020304" pitchFamily="18" charset="0"/>
                <a:cs typeface="Ubuntu" panose="020B0504030602030204" pitchFamily="34" charset="0"/>
              </a:rPr>
              <a:t>greu</a:t>
            </a:r>
            <a:r>
              <a:rPr lang="en-US" sz="2590">
                <a:solidFill>
                  <a:srgbClr val="FFFFFF"/>
                </a:solidFill>
                <a:latin typeface="Ubuntu" panose="020B0504030602030204" pitchFamily="34" charset="0"/>
                <a:ea typeface="Times New Roman" panose="02020603050405020304" pitchFamily="18" charset="0"/>
                <a:cs typeface="Ubuntu" panose="020B0504030602030204" pitchFamily="34" charset="0"/>
              </a:rPr>
              <a:t> Cymru </a:t>
            </a:r>
            <a:r>
              <a:rPr lang="en-US" sz="2590" err="1">
                <a:solidFill>
                  <a:srgbClr val="FFFFFF"/>
                </a:solidFill>
                <a:latin typeface="Ubuntu" panose="020B0504030602030204" pitchFamily="34" charset="0"/>
                <a:ea typeface="Times New Roman" panose="02020603050405020304" pitchFamily="18" charset="0"/>
                <a:cs typeface="Ubuntu" panose="020B0504030602030204" pitchFamily="34" charset="0"/>
              </a:rPr>
              <a:t>iachach</a:t>
            </a:r>
            <a:br>
              <a:rPr lang="en-US" sz="2590">
                <a:solidFill>
                  <a:srgbClr val="FFFFFF"/>
                </a:solidFill>
                <a:latin typeface="Ubuntu" panose="020B0504030602030204" pitchFamily="34" charset="0"/>
                <a:ea typeface="Times New Roman" panose="02020603050405020304" pitchFamily="18" charset="0"/>
                <a:cs typeface="Ubuntu" panose="020B0504030602030204" pitchFamily="34" charset="0"/>
              </a:rPr>
            </a:br>
            <a:br>
              <a:rPr lang="en-US" sz="2590">
                <a:solidFill>
                  <a:srgbClr val="FFFFFF"/>
                </a:solidFill>
                <a:latin typeface="Ubuntu" panose="020B0504030602030204" pitchFamily="34" charset="0"/>
                <a:ea typeface="Times New Roman" panose="02020603050405020304" pitchFamily="18" charset="0"/>
                <a:cs typeface="Ubuntu" panose="020B0504030602030204" pitchFamily="34" charset="0"/>
              </a:rPr>
            </a:br>
            <a:r>
              <a:rPr lang="en-US" sz="2590">
                <a:solidFill>
                  <a:srgbClr val="FFFFFF"/>
                </a:solidFill>
                <a:latin typeface="Ubuntu" panose="020B0504030602030204" pitchFamily="34" charset="0"/>
                <a:ea typeface="Times New Roman" panose="02020603050405020304" pitchFamily="18" charset="0"/>
                <a:cs typeface="Ubuntu" panose="020B0504030602030204" pitchFamily="34" charset="0"/>
              </a:rPr>
              <a:t>Working together for a healthier Wales</a:t>
            </a:r>
            <a:endParaRPr lang="en-GB" sz="1133">
              <a:latin typeface="Ubuntu-Light"/>
              <a:ea typeface="Ubuntu-Light"/>
              <a:cs typeface="Ubuntu-Light"/>
            </a:endParaRPr>
          </a:p>
        </p:txBody>
      </p:sp>
    </p:spTree>
    <p:extLst>
      <p:ext uri="{BB962C8B-B14F-4D97-AF65-F5344CB8AC3E}">
        <p14:creationId xmlns:p14="http://schemas.microsoft.com/office/powerpoint/2010/main" val="2554122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89B8-7D97-7C4B-0720-AE2EA6B37AE1}"/>
              </a:ext>
            </a:extLst>
          </p:cNvPr>
          <p:cNvSpPr>
            <a:spLocks noGrp="1"/>
          </p:cNvSpPr>
          <p:nvPr>
            <p:ph type="ctrTitle"/>
          </p:nvPr>
        </p:nvSpPr>
        <p:spPr/>
        <p:txBody>
          <a:bodyPr/>
          <a:lstStyle/>
          <a:p>
            <a:r>
              <a:rPr lang="en-US"/>
              <a:t>Cold homes</a:t>
            </a:r>
          </a:p>
        </p:txBody>
      </p:sp>
      <p:sp>
        <p:nvSpPr>
          <p:cNvPr id="3" name="Subtitle 2">
            <a:extLst>
              <a:ext uri="{FF2B5EF4-FFF2-40B4-BE49-F238E27FC236}">
                <a16:creationId xmlns:a16="http://schemas.microsoft.com/office/drawing/2014/main" id="{C571341A-C03E-D5F8-5202-A6E86ADBA7B2}"/>
              </a:ext>
            </a:extLst>
          </p:cNvPr>
          <p:cNvSpPr>
            <a:spLocks noGrp="1"/>
          </p:cNvSpPr>
          <p:nvPr>
            <p:ph type="subTitle" idx="1"/>
          </p:nvPr>
        </p:nvSpPr>
        <p:spPr>
          <a:xfrm>
            <a:off x="465246" y="4019867"/>
            <a:ext cx="8329838" cy="971021"/>
          </a:xfrm>
        </p:spPr>
        <p:txBody>
          <a:bodyPr>
            <a:normAutofit/>
          </a:bodyPr>
          <a:lstStyle/>
          <a:p>
            <a:r>
              <a:rPr lang="en-US" sz="1800"/>
              <a:t>This section sought to understand people’s perceptions on how living in a cold home may affect their health and their experience of keeping warm at home, as well as the impact of heating costs during winter 2025-2026.</a:t>
            </a:r>
          </a:p>
        </p:txBody>
      </p:sp>
    </p:spTree>
    <p:extLst>
      <p:ext uri="{BB962C8B-B14F-4D97-AF65-F5344CB8AC3E}">
        <p14:creationId xmlns:p14="http://schemas.microsoft.com/office/powerpoint/2010/main" val="3685773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D0D50-4234-03B9-48F2-A47FBDFBE7C4}"/>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2ED533F-E167-6540-38E8-25989CA22FBB}"/>
              </a:ext>
            </a:extLst>
          </p:cNvPr>
          <p:cNvGraphicFramePr>
            <a:graphicFrameLocks noGrp="1"/>
          </p:cNvGraphicFramePr>
          <p:nvPr>
            <p:extLst>
              <p:ext uri="{D42A27DB-BD31-4B8C-83A1-F6EECF244321}">
                <p14:modId xmlns:p14="http://schemas.microsoft.com/office/powerpoint/2010/main" val="1352327635"/>
              </p:ext>
            </p:extLst>
          </p:nvPr>
        </p:nvGraphicFramePr>
        <p:xfrm>
          <a:off x="848575" y="2061896"/>
          <a:ext cx="9524051" cy="4036001"/>
        </p:xfrm>
        <a:graphic>
          <a:graphicData uri="http://schemas.openxmlformats.org/drawingml/2006/table">
            <a:tbl>
              <a:tblPr bandRow="1">
                <a:tableStyleId>{5C22544A-7EE6-4342-B048-85BDC9FD1C3A}</a:tableStyleId>
              </a:tblPr>
              <a:tblGrid>
                <a:gridCol w="5060066">
                  <a:extLst>
                    <a:ext uri="{9D8B030D-6E8A-4147-A177-3AD203B41FA5}">
                      <a16:colId xmlns:a16="http://schemas.microsoft.com/office/drawing/2014/main" val="1804201840"/>
                    </a:ext>
                  </a:extLst>
                </a:gridCol>
                <a:gridCol w="1487995">
                  <a:extLst>
                    <a:ext uri="{9D8B030D-6E8A-4147-A177-3AD203B41FA5}">
                      <a16:colId xmlns:a16="http://schemas.microsoft.com/office/drawing/2014/main" val="42507809"/>
                    </a:ext>
                  </a:extLst>
                </a:gridCol>
                <a:gridCol w="1487995">
                  <a:extLst>
                    <a:ext uri="{9D8B030D-6E8A-4147-A177-3AD203B41FA5}">
                      <a16:colId xmlns:a16="http://schemas.microsoft.com/office/drawing/2014/main" val="3911641971"/>
                    </a:ext>
                  </a:extLst>
                </a:gridCol>
                <a:gridCol w="1487995">
                  <a:extLst>
                    <a:ext uri="{9D8B030D-6E8A-4147-A177-3AD203B41FA5}">
                      <a16:colId xmlns:a16="http://schemas.microsoft.com/office/drawing/2014/main" val="1546647174"/>
                    </a:ext>
                  </a:extLst>
                </a:gridCol>
              </a:tblGrid>
              <a:tr h="343704">
                <a:tc>
                  <a:txBody>
                    <a:bodyPr/>
                    <a:lstStyle/>
                    <a:p>
                      <a:pPr>
                        <a:buNone/>
                      </a:pPr>
                      <a:endParaRPr lang="en-US" sz="1200">
                        <a:solidFill>
                          <a:srgbClr val="285087"/>
                        </a:solidFill>
                        <a:effectLst/>
                        <a:latin typeface="Ubuntu"/>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buNone/>
                      </a:pPr>
                      <a:r>
                        <a:rPr lang="en-US" sz="1200">
                          <a:solidFill>
                            <a:srgbClr val="285087"/>
                          </a:solidFill>
                          <a:effectLst/>
                          <a:latin typeface="Ubuntu"/>
                        </a:rPr>
                        <a:t>Not at all</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buNone/>
                      </a:pPr>
                      <a:r>
                        <a:rPr lang="en-US" sz="1200">
                          <a:solidFill>
                            <a:srgbClr val="285087"/>
                          </a:solidFill>
                          <a:effectLst/>
                          <a:latin typeface="Ubuntu"/>
                        </a:rPr>
                        <a:t>A little</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buNone/>
                      </a:pPr>
                      <a:r>
                        <a:rPr lang="en-US" sz="1200">
                          <a:solidFill>
                            <a:srgbClr val="285087"/>
                          </a:solidFill>
                          <a:effectLst/>
                          <a:latin typeface="Ubuntu"/>
                        </a:rPr>
                        <a:t>A lot</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95083590"/>
                  </a:ext>
                </a:extLst>
              </a:tr>
              <a:tr h="527471">
                <a:tc>
                  <a:txBody>
                    <a:bodyPr/>
                    <a:lstStyle/>
                    <a:p>
                      <a:pPr algn="r">
                        <a:buNone/>
                      </a:pPr>
                      <a:r>
                        <a:rPr lang="en-US" sz="1200">
                          <a:solidFill>
                            <a:srgbClr val="285087"/>
                          </a:solidFill>
                          <a:effectLst/>
                          <a:latin typeface="Ubuntu"/>
                        </a:rPr>
                        <a:t>Hypothermia (a life-threatening condition caused by </a:t>
                      </a:r>
                    </a:p>
                    <a:p>
                      <a:pPr algn="r">
                        <a:buNone/>
                      </a:pPr>
                      <a:r>
                        <a:rPr lang="en-US" sz="1200">
                          <a:solidFill>
                            <a:srgbClr val="285087"/>
                          </a:solidFill>
                          <a:effectLst/>
                          <a:latin typeface="Ubuntu"/>
                        </a:rPr>
                        <a:t>your body losing heat faster than it can make it)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buNone/>
                      </a:pPr>
                      <a:r>
                        <a:rPr lang="en-US" sz="1200">
                          <a:solidFill>
                            <a:srgbClr val="285087"/>
                          </a:solidFill>
                          <a:effectLst/>
                          <a:latin typeface="Ubuntu"/>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tc>
                  <a:txBody>
                    <a:bodyPr/>
                    <a:lstStyle/>
                    <a:p>
                      <a:pPr algn="ctr">
                        <a:buNone/>
                      </a:pPr>
                      <a:r>
                        <a:rPr lang="en-US" sz="1200">
                          <a:solidFill>
                            <a:srgbClr val="285087"/>
                          </a:solidFill>
                          <a:effectLst/>
                          <a:latin typeface="Ubuntu"/>
                        </a:rPr>
                        <a:t>14%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BCD5"/>
                    </a:solidFill>
                  </a:tcPr>
                </a:tc>
                <a:tc>
                  <a:txBody>
                    <a:bodyPr/>
                    <a:lstStyle/>
                    <a:p>
                      <a:pPr algn="ctr">
                        <a:buNone/>
                      </a:pPr>
                      <a:r>
                        <a:rPr lang="en-US" sz="1200">
                          <a:solidFill>
                            <a:srgbClr val="285087"/>
                          </a:solidFill>
                          <a:effectLst/>
                          <a:latin typeface="Ubuntu"/>
                        </a:rPr>
                        <a:t>81%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4188"/>
                    </a:solidFill>
                  </a:tcPr>
                </a:tc>
                <a:extLst>
                  <a:ext uri="{0D108BD9-81ED-4DB2-BD59-A6C34878D82A}">
                    <a16:rowId xmlns:a16="http://schemas.microsoft.com/office/drawing/2014/main" val="3243420152"/>
                  </a:ext>
                </a:extLst>
              </a:tr>
              <a:tr h="527471">
                <a:tc>
                  <a:txBody>
                    <a:bodyPr/>
                    <a:lstStyle/>
                    <a:p>
                      <a:pPr algn="r">
                        <a:buNone/>
                      </a:pPr>
                      <a:r>
                        <a:rPr lang="en-US" sz="1200">
                          <a:solidFill>
                            <a:srgbClr val="285087"/>
                          </a:solidFill>
                          <a:effectLst/>
                          <a:latin typeface="Ubuntu"/>
                        </a:rPr>
                        <a:t>Respiratory problems (e.g. asthma, colds)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buNone/>
                      </a:pPr>
                      <a:r>
                        <a:rPr lang="en-US" sz="1200">
                          <a:solidFill>
                            <a:srgbClr val="285087"/>
                          </a:solidFill>
                          <a:effectLst/>
                          <a:latin typeface="Ubuntu"/>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tc>
                  <a:txBody>
                    <a:bodyPr/>
                    <a:lstStyle/>
                    <a:p>
                      <a:pPr algn="ctr">
                        <a:buNone/>
                      </a:pPr>
                      <a:r>
                        <a:rPr lang="en-US" sz="1200">
                          <a:solidFill>
                            <a:srgbClr val="285087"/>
                          </a:solidFill>
                          <a:effectLst/>
                          <a:latin typeface="Ubuntu"/>
                        </a:rPr>
                        <a:t>16%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BCD5"/>
                    </a:solidFill>
                  </a:tcPr>
                </a:tc>
                <a:tc>
                  <a:txBody>
                    <a:bodyPr/>
                    <a:lstStyle/>
                    <a:p>
                      <a:pPr algn="ctr">
                        <a:buNone/>
                      </a:pPr>
                      <a:r>
                        <a:rPr lang="en-US" sz="1200">
                          <a:solidFill>
                            <a:srgbClr val="285087"/>
                          </a:solidFill>
                          <a:effectLst/>
                          <a:latin typeface="Ubuntu"/>
                        </a:rPr>
                        <a:t>80%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4188"/>
                    </a:solidFill>
                  </a:tcPr>
                </a:tc>
                <a:extLst>
                  <a:ext uri="{0D108BD9-81ED-4DB2-BD59-A6C34878D82A}">
                    <a16:rowId xmlns:a16="http://schemas.microsoft.com/office/drawing/2014/main" val="109164216"/>
                  </a:ext>
                </a:extLst>
              </a:tr>
              <a:tr h="527471">
                <a:tc>
                  <a:txBody>
                    <a:bodyPr/>
                    <a:lstStyle/>
                    <a:p>
                      <a:pPr algn="r">
                        <a:buNone/>
                      </a:pPr>
                      <a:r>
                        <a:rPr lang="en-US" sz="1200">
                          <a:solidFill>
                            <a:srgbClr val="285087"/>
                          </a:solidFill>
                          <a:effectLst/>
                          <a:latin typeface="Ubuntu"/>
                        </a:rPr>
                        <a:t>Poor physical health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buNone/>
                      </a:pPr>
                      <a:r>
                        <a:rPr lang="en-US" sz="1200">
                          <a:solidFill>
                            <a:srgbClr val="285087"/>
                          </a:solidFill>
                          <a:effectLst/>
                          <a:latin typeface="Ubuntu"/>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tc>
                  <a:txBody>
                    <a:bodyPr/>
                    <a:lstStyle/>
                    <a:p>
                      <a:pPr algn="ctr">
                        <a:buNone/>
                      </a:pPr>
                      <a:r>
                        <a:rPr lang="en-US" sz="1200">
                          <a:solidFill>
                            <a:srgbClr val="285087"/>
                          </a:solidFill>
                          <a:effectLst/>
                          <a:latin typeface="Ubuntu"/>
                        </a:rPr>
                        <a:t>20%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BCD5"/>
                    </a:solidFill>
                  </a:tcPr>
                </a:tc>
                <a:tc>
                  <a:txBody>
                    <a:bodyPr/>
                    <a:lstStyle/>
                    <a:p>
                      <a:pPr algn="ctr">
                        <a:buNone/>
                      </a:pPr>
                      <a:r>
                        <a:rPr lang="en-US" sz="1200">
                          <a:solidFill>
                            <a:srgbClr val="285087"/>
                          </a:solidFill>
                          <a:effectLst/>
                          <a:latin typeface="Ubuntu"/>
                        </a:rPr>
                        <a:t>77%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4188"/>
                    </a:solidFill>
                  </a:tcPr>
                </a:tc>
                <a:extLst>
                  <a:ext uri="{0D108BD9-81ED-4DB2-BD59-A6C34878D82A}">
                    <a16:rowId xmlns:a16="http://schemas.microsoft.com/office/drawing/2014/main" val="3688565577"/>
                  </a:ext>
                </a:extLst>
              </a:tr>
              <a:tr h="527471">
                <a:tc>
                  <a:txBody>
                    <a:bodyPr/>
                    <a:lstStyle/>
                    <a:p>
                      <a:pPr algn="r">
                        <a:buNone/>
                      </a:pPr>
                      <a:r>
                        <a:rPr lang="en-US" sz="1200">
                          <a:solidFill>
                            <a:srgbClr val="285087"/>
                          </a:solidFill>
                          <a:effectLst/>
                          <a:latin typeface="Ubuntu"/>
                        </a:rPr>
                        <a:t>Poor mental health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buNone/>
                      </a:pPr>
                      <a:r>
                        <a:rPr lang="en-US" sz="1200">
                          <a:solidFill>
                            <a:srgbClr val="285087"/>
                          </a:solidFill>
                          <a:effectLst/>
                          <a:latin typeface="Ubuntu"/>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EEA"/>
                    </a:solidFill>
                  </a:tcPr>
                </a:tc>
                <a:tc>
                  <a:txBody>
                    <a:bodyPr/>
                    <a:lstStyle/>
                    <a:p>
                      <a:pPr algn="ctr">
                        <a:buNone/>
                      </a:pPr>
                      <a:r>
                        <a:rPr lang="en-US" sz="1200">
                          <a:solidFill>
                            <a:srgbClr val="285087"/>
                          </a:solidFill>
                          <a:effectLst/>
                          <a:latin typeface="Ubuntu"/>
                        </a:rPr>
                        <a:t>21%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B9D3"/>
                    </a:solidFill>
                  </a:tcPr>
                </a:tc>
                <a:tc>
                  <a:txBody>
                    <a:bodyPr/>
                    <a:lstStyle/>
                    <a:p>
                      <a:pPr algn="ctr">
                        <a:buNone/>
                      </a:pPr>
                      <a:r>
                        <a:rPr lang="en-US" sz="1200">
                          <a:solidFill>
                            <a:srgbClr val="285087"/>
                          </a:solidFill>
                          <a:effectLst/>
                          <a:latin typeface="Ubuntu"/>
                        </a:rPr>
                        <a:t>75%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468B"/>
                    </a:solidFill>
                  </a:tcPr>
                </a:tc>
                <a:extLst>
                  <a:ext uri="{0D108BD9-81ED-4DB2-BD59-A6C34878D82A}">
                    <a16:rowId xmlns:a16="http://schemas.microsoft.com/office/drawing/2014/main" val="1223524850"/>
                  </a:ext>
                </a:extLst>
              </a:tr>
              <a:tr h="527471">
                <a:tc>
                  <a:txBody>
                    <a:bodyPr/>
                    <a:lstStyle/>
                    <a:p>
                      <a:pPr algn="r">
                        <a:buNone/>
                      </a:pPr>
                      <a:r>
                        <a:rPr lang="en-US" sz="1200" dirty="0">
                          <a:solidFill>
                            <a:srgbClr val="285087"/>
                          </a:solidFill>
                          <a:effectLst/>
                          <a:latin typeface="Ubuntu"/>
                        </a:rPr>
                        <a:t>Loneliness or social isolation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buNone/>
                      </a:pPr>
                      <a:r>
                        <a:rPr lang="en-US" sz="1200">
                          <a:solidFill>
                            <a:srgbClr val="285087"/>
                          </a:solidFill>
                          <a:effectLst/>
                          <a:latin typeface="Ubuntu"/>
                        </a:rPr>
                        <a:t>10%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8E7"/>
                    </a:solidFill>
                  </a:tcPr>
                </a:tc>
                <a:tc>
                  <a:txBody>
                    <a:bodyPr/>
                    <a:lstStyle/>
                    <a:p>
                      <a:pPr algn="ctr">
                        <a:buNone/>
                      </a:pPr>
                      <a:r>
                        <a:rPr lang="en-US" sz="1200">
                          <a:solidFill>
                            <a:srgbClr val="285087"/>
                          </a:solidFill>
                          <a:effectLst/>
                          <a:latin typeface="Ubuntu"/>
                        </a:rPr>
                        <a:t>35%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95BD"/>
                    </a:solidFill>
                  </a:tcPr>
                </a:tc>
                <a:tc>
                  <a:txBody>
                    <a:bodyPr/>
                    <a:lstStyle/>
                    <a:p>
                      <a:pPr algn="ctr">
                        <a:buNone/>
                      </a:pPr>
                      <a:r>
                        <a:rPr lang="en-US" sz="1200">
                          <a:solidFill>
                            <a:srgbClr val="285087"/>
                          </a:solidFill>
                          <a:effectLst/>
                          <a:latin typeface="Ubuntu"/>
                        </a:rPr>
                        <a:t>54%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74A8"/>
                    </a:solidFill>
                  </a:tcPr>
                </a:tc>
                <a:extLst>
                  <a:ext uri="{0D108BD9-81ED-4DB2-BD59-A6C34878D82A}">
                    <a16:rowId xmlns:a16="http://schemas.microsoft.com/office/drawing/2014/main" val="3833419156"/>
                  </a:ext>
                </a:extLst>
              </a:tr>
              <a:tr h="527471">
                <a:tc>
                  <a:txBody>
                    <a:bodyPr/>
                    <a:lstStyle/>
                    <a:p>
                      <a:pPr algn="r">
                        <a:buNone/>
                      </a:pPr>
                      <a:r>
                        <a:rPr lang="en-US" sz="1200">
                          <a:solidFill>
                            <a:srgbClr val="285087"/>
                          </a:solidFill>
                          <a:effectLst/>
                          <a:latin typeface="Ubuntu"/>
                        </a:rPr>
                        <a:t>Strain on the heart (e.g. blood pressure)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buNone/>
                      </a:pPr>
                      <a:r>
                        <a:rPr lang="en-US" sz="1200">
                          <a:solidFill>
                            <a:srgbClr val="285087"/>
                          </a:solidFill>
                          <a:effectLst/>
                          <a:latin typeface="Ubuntu"/>
                        </a:rPr>
                        <a:t>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8E7"/>
                    </a:solidFill>
                  </a:tcPr>
                </a:tc>
                <a:tc>
                  <a:txBody>
                    <a:bodyPr/>
                    <a:lstStyle/>
                    <a:p>
                      <a:pPr algn="ctr">
                        <a:buNone/>
                      </a:pPr>
                      <a:r>
                        <a:rPr lang="en-US" sz="1200">
                          <a:solidFill>
                            <a:srgbClr val="285087"/>
                          </a:solidFill>
                          <a:effectLst/>
                          <a:latin typeface="Ubuntu"/>
                        </a:rPr>
                        <a:t>38%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95BD"/>
                    </a:solidFill>
                  </a:tcPr>
                </a:tc>
                <a:tc>
                  <a:txBody>
                    <a:bodyPr/>
                    <a:lstStyle/>
                    <a:p>
                      <a:pPr algn="ctr">
                        <a:buNone/>
                      </a:pPr>
                      <a:r>
                        <a:rPr lang="en-US" sz="1200">
                          <a:solidFill>
                            <a:srgbClr val="285087"/>
                          </a:solidFill>
                          <a:effectLst/>
                          <a:latin typeface="Ubuntu"/>
                        </a:rPr>
                        <a:t>53%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74A8"/>
                    </a:solidFill>
                  </a:tcPr>
                </a:tc>
                <a:extLst>
                  <a:ext uri="{0D108BD9-81ED-4DB2-BD59-A6C34878D82A}">
                    <a16:rowId xmlns:a16="http://schemas.microsoft.com/office/drawing/2014/main" val="130115303"/>
                  </a:ext>
                </a:extLst>
              </a:tr>
              <a:tr h="527471">
                <a:tc>
                  <a:txBody>
                    <a:bodyPr/>
                    <a:lstStyle/>
                    <a:p>
                      <a:pPr algn="r">
                        <a:buNone/>
                      </a:pPr>
                      <a:r>
                        <a:rPr lang="en-US" sz="1200">
                          <a:solidFill>
                            <a:srgbClr val="285087"/>
                          </a:solidFill>
                          <a:effectLst/>
                          <a:latin typeface="Ubuntu"/>
                        </a:rPr>
                        <a:t>Falls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buNone/>
                      </a:pPr>
                      <a:r>
                        <a:rPr lang="en-US" sz="1200">
                          <a:solidFill>
                            <a:srgbClr val="285087"/>
                          </a:solidFill>
                          <a:effectLst/>
                          <a:latin typeface="Ubuntu"/>
                        </a:rPr>
                        <a:t>13%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ADE"/>
                    </a:solidFill>
                  </a:tcPr>
                </a:tc>
                <a:tc>
                  <a:txBody>
                    <a:bodyPr/>
                    <a:lstStyle/>
                    <a:p>
                      <a:pPr algn="ctr">
                        <a:buNone/>
                      </a:pPr>
                      <a:r>
                        <a:rPr lang="en-US" sz="1200">
                          <a:solidFill>
                            <a:srgbClr val="285087"/>
                          </a:solidFill>
                          <a:effectLst/>
                          <a:latin typeface="Ubuntu"/>
                        </a:rPr>
                        <a:t>41%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8FB9"/>
                    </a:solidFill>
                  </a:tcPr>
                </a:tc>
                <a:tc>
                  <a:txBody>
                    <a:bodyPr/>
                    <a:lstStyle/>
                    <a:p>
                      <a:pPr algn="ctr">
                        <a:buNone/>
                      </a:pPr>
                      <a:r>
                        <a:rPr lang="en-US" sz="1200" dirty="0">
                          <a:solidFill>
                            <a:srgbClr val="285087"/>
                          </a:solidFill>
                          <a:effectLst/>
                          <a:latin typeface="Ubuntu"/>
                        </a:rPr>
                        <a:t>44%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87B4"/>
                    </a:solidFill>
                  </a:tcPr>
                </a:tc>
                <a:extLst>
                  <a:ext uri="{0D108BD9-81ED-4DB2-BD59-A6C34878D82A}">
                    <a16:rowId xmlns:a16="http://schemas.microsoft.com/office/drawing/2014/main" val="1955669281"/>
                  </a:ext>
                </a:extLst>
              </a:tr>
            </a:tbl>
          </a:graphicData>
        </a:graphic>
      </p:graphicFrame>
      <p:sp>
        <p:nvSpPr>
          <p:cNvPr id="4" name="TextBox 6">
            <a:extLst>
              <a:ext uri="{FF2B5EF4-FFF2-40B4-BE49-F238E27FC236}">
                <a16:creationId xmlns:a16="http://schemas.microsoft.com/office/drawing/2014/main" id="{E2B18CBA-9439-4FE7-D9AA-44177937C9D6}"/>
              </a:ext>
            </a:extLst>
          </p:cNvPr>
          <p:cNvSpPr txBox="1"/>
          <p:nvPr/>
        </p:nvSpPr>
        <p:spPr>
          <a:xfrm>
            <a:off x="221467"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for each statement: Less than or equal to 2%</a:t>
            </a:r>
          </a:p>
        </p:txBody>
      </p:sp>
      <p:sp>
        <p:nvSpPr>
          <p:cNvPr id="7" name="Title 1">
            <a:extLst>
              <a:ext uri="{FF2B5EF4-FFF2-40B4-BE49-F238E27FC236}">
                <a16:creationId xmlns:a16="http://schemas.microsoft.com/office/drawing/2014/main" id="{ABD3D439-8BB3-D3A4-A625-E8D52F42FDCA}"/>
              </a:ext>
            </a:extLst>
          </p:cNvPr>
          <p:cNvSpPr txBox="1">
            <a:spLocks/>
          </p:cNvSpPr>
          <p:nvPr/>
        </p:nvSpPr>
        <p:spPr>
          <a:xfrm>
            <a:off x="221468"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Cold homes</a:t>
            </a:r>
            <a:endParaRPr lang="en-US" sz="2400"/>
          </a:p>
        </p:txBody>
      </p:sp>
      <p:sp>
        <p:nvSpPr>
          <p:cNvPr id="8" name="TextBox 7">
            <a:extLst>
              <a:ext uri="{FF2B5EF4-FFF2-40B4-BE49-F238E27FC236}">
                <a16:creationId xmlns:a16="http://schemas.microsoft.com/office/drawing/2014/main" id="{A4DD5A6E-9B4F-2263-5F46-65A1F05B3194}"/>
              </a:ext>
            </a:extLst>
          </p:cNvPr>
          <p:cNvSpPr txBox="1"/>
          <p:nvPr/>
        </p:nvSpPr>
        <p:spPr>
          <a:xfrm>
            <a:off x="242733" y="1636192"/>
            <a:ext cx="9560245" cy="312843"/>
          </a:xfrm>
          <a:prstGeom prst="rect">
            <a:avLst/>
          </a:prstGeom>
          <a:noFill/>
          <a:ln>
            <a:noFill/>
          </a:ln>
        </p:spPr>
        <p:txBody>
          <a:bodyPr wrap="square" rtlCol="0">
            <a:spAutoFit/>
          </a:bodyPr>
          <a:lstStyle/>
          <a:p>
            <a:r>
              <a:rPr lang="en-GB" sz="1400" b="1">
                <a:solidFill>
                  <a:srgbClr val="295082"/>
                </a:solidFill>
                <a:latin typeface="Ubuntu" panose="020B0504030602030204" pitchFamily="34" charset="0"/>
                <a:ea typeface="Verdana" panose="020B0604030504040204" pitchFamily="34" charset="0"/>
              </a:rPr>
              <a:t>To what extent, if at all, do you think living in a cold home can contribute to…? </a:t>
            </a:r>
          </a:p>
        </p:txBody>
      </p:sp>
      <p:sp>
        <p:nvSpPr>
          <p:cNvPr id="9" name="Text Placeholder 2">
            <a:extLst>
              <a:ext uri="{FF2B5EF4-FFF2-40B4-BE49-F238E27FC236}">
                <a16:creationId xmlns:a16="http://schemas.microsoft.com/office/drawing/2014/main" id="{BDB8C912-4623-22E6-A1D3-7BF7F8E21BB3}"/>
              </a:ext>
            </a:extLst>
          </p:cNvPr>
          <p:cNvSpPr txBox="1">
            <a:spLocks/>
          </p:cNvSpPr>
          <p:nvPr/>
        </p:nvSpPr>
        <p:spPr>
          <a:xfrm>
            <a:off x="7757780" y="384602"/>
            <a:ext cx="1924658" cy="286009"/>
          </a:xfrm>
          <a:prstGeom prst="rect">
            <a:avLst/>
          </a:prstGeom>
        </p:spPr>
        <p:txBody>
          <a:bodyPr vert="horz" lIns="91440" tIns="45720" rIns="91440" bIns="45720" rtlCol="0">
            <a:normAutofit/>
          </a:bodyPr>
          <a:lstStyle>
            <a:lvl1pPr marL="0" indent="0" algn="r" defTabSz="1007943" rtl="0" eaLnBrk="1" latinLnBrk="0" hangingPunct="1">
              <a:lnSpc>
                <a:spcPct val="90000"/>
              </a:lnSpc>
              <a:spcBef>
                <a:spcPts val="1102"/>
              </a:spcBef>
              <a:buFont typeface="Arial" panose="020B0604020202020204" pitchFamily="34" charset="0"/>
              <a:buNone/>
              <a:defRPr sz="1200" kern="1200">
                <a:solidFill>
                  <a:schemeClr val="bg1"/>
                </a:solidFill>
                <a:latin typeface="Ubuntu" panose="020B0504030602030204" pitchFamily="34" charset="0"/>
                <a:ea typeface="Verdana" panose="020B0604030504040204" pitchFamily="34" charset="0"/>
                <a:cs typeface="Verdana" panose="020B0604030504040204" pitchFamily="34" charset="0"/>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US"/>
              <a:t>February 2026 Survey</a:t>
            </a:r>
          </a:p>
        </p:txBody>
      </p:sp>
    </p:spTree>
    <p:extLst>
      <p:ext uri="{BB962C8B-B14F-4D97-AF65-F5344CB8AC3E}">
        <p14:creationId xmlns:p14="http://schemas.microsoft.com/office/powerpoint/2010/main" val="4197600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8D78C-2541-274E-0B5B-9C5455A5F7C3}"/>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BB4506FE-49AE-575B-13BA-F229546C9EE7}"/>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graphicFrame>
        <p:nvGraphicFramePr>
          <p:cNvPr id="8" name="Chart 7">
            <a:extLst>
              <a:ext uri="{FF2B5EF4-FFF2-40B4-BE49-F238E27FC236}">
                <a16:creationId xmlns:a16="http://schemas.microsoft.com/office/drawing/2014/main" id="{F6D910B1-3F0D-3835-A34D-B2703147A89B}"/>
              </a:ext>
            </a:extLst>
          </p:cNvPr>
          <p:cNvGraphicFramePr>
            <a:graphicFrameLocks/>
          </p:cNvGraphicFramePr>
          <p:nvPr>
            <p:extLst>
              <p:ext uri="{D42A27DB-BD31-4B8C-83A1-F6EECF244321}">
                <p14:modId xmlns:p14="http://schemas.microsoft.com/office/powerpoint/2010/main" val="1849496759"/>
              </p:ext>
            </p:extLst>
          </p:nvPr>
        </p:nvGraphicFramePr>
        <p:xfrm>
          <a:off x="583105" y="2891488"/>
          <a:ext cx="9525600" cy="347225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45CFA5B5-6786-2154-A2E4-F99AFDF027CF}"/>
              </a:ext>
            </a:extLst>
          </p:cNvPr>
          <p:cNvSpPr txBox="1">
            <a:spLocks/>
          </p:cNvSpPr>
          <p:nvPr/>
        </p:nvSpPr>
        <p:spPr>
          <a:xfrm>
            <a:off x="221468"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Cold homes</a:t>
            </a:r>
            <a:endParaRPr lang="en-US" sz="2400"/>
          </a:p>
        </p:txBody>
      </p:sp>
      <p:sp>
        <p:nvSpPr>
          <p:cNvPr id="6" name="TextBox 5">
            <a:extLst>
              <a:ext uri="{FF2B5EF4-FFF2-40B4-BE49-F238E27FC236}">
                <a16:creationId xmlns:a16="http://schemas.microsoft.com/office/drawing/2014/main" id="{4DFA9943-020D-3EAD-8DDB-6A3AF24652EB}"/>
              </a:ext>
            </a:extLst>
          </p:cNvPr>
          <p:cNvSpPr txBox="1"/>
          <p:nvPr/>
        </p:nvSpPr>
        <p:spPr>
          <a:xfrm>
            <a:off x="232100" y="1636192"/>
            <a:ext cx="9560245" cy="312843"/>
          </a:xfrm>
          <a:prstGeom prst="rect">
            <a:avLst/>
          </a:prstGeom>
          <a:noFill/>
          <a:ln>
            <a:noFill/>
          </a:ln>
        </p:spPr>
        <p:txBody>
          <a:bodyPr wrap="square" rtlCol="0">
            <a:spAutoFit/>
          </a:bodyPr>
          <a:lstStyle/>
          <a:p>
            <a:pPr lvl="0">
              <a:defRPr/>
            </a:pPr>
            <a:r>
              <a:rPr lang="en-GB" sz="1400" b="1">
                <a:solidFill>
                  <a:srgbClr val="295082"/>
                </a:solidFill>
                <a:latin typeface="Ubuntu" panose="020B0504030602030204" pitchFamily="34" charset="0"/>
                <a:ea typeface="Verdana" panose="020B0604030504040204" pitchFamily="34" charset="0"/>
              </a:rPr>
              <a:t>Over the last three months, how easy or difficult has it been for your household to afford to heat your home? </a:t>
            </a:r>
          </a:p>
        </p:txBody>
      </p:sp>
      <p:sp>
        <p:nvSpPr>
          <p:cNvPr id="7" name="TextBox 6">
            <a:extLst>
              <a:ext uri="{FF2B5EF4-FFF2-40B4-BE49-F238E27FC236}">
                <a16:creationId xmlns:a16="http://schemas.microsoft.com/office/drawing/2014/main" id="{E231C00B-9E55-13A7-FB87-A03120F1C605}"/>
              </a:ext>
            </a:extLst>
          </p:cNvPr>
          <p:cNvSpPr txBox="1"/>
          <p:nvPr/>
        </p:nvSpPr>
        <p:spPr>
          <a:xfrm>
            <a:off x="232100"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1%</a:t>
            </a:r>
          </a:p>
        </p:txBody>
      </p:sp>
    </p:spTree>
    <p:extLst>
      <p:ext uri="{BB962C8B-B14F-4D97-AF65-F5344CB8AC3E}">
        <p14:creationId xmlns:p14="http://schemas.microsoft.com/office/powerpoint/2010/main" val="838144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1BFDA-CE42-3536-8158-B5D770A7FE06}"/>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B7BA5543-392C-38BE-BA6A-D019F5B772AA}"/>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1FAF6D65-6FE9-0600-7E9A-F612F7B4B3FE}"/>
              </a:ext>
            </a:extLst>
          </p:cNvPr>
          <p:cNvSpPr txBox="1">
            <a:spLocks/>
          </p:cNvSpPr>
          <p:nvPr/>
        </p:nvSpPr>
        <p:spPr>
          <a:xfrm>
            <a:off x="221468"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Cold homes</a:t>
            </a:r>
            <a:endParaRPr lang="en-US" sz="2400"/>
          </a:p>
        </p:txBody>
      </p:sp>
      <p:sp>
        <p:nvSpPr>
          <p:cNvPr id="6" name="TextBox 5">
            <a:extLst>
              <a:ext uri="{FF2B5EF4-FFF2-40B4-BE49-F238E27FC236}">
                <a16:creationId xmlns:a16="http://schemas.microsoft.com/office/drawing/2014/main" id="{9125A995-50BB-79E9-CA5E-F1E3B8E6B164}"/>
              </a:ext>
            </a:extLst>
          </p:cNvPr>
          <p:cNvSpPr txBox="1"/>
          <p:nvPr/>
        </p:nvSpPr>
        <p:spPr>
          <a:xfrm>
            <a:off x="242733" y="1636192"/>
            <a:ext cx="9560245" cy="738664"/>
          </a:xfrm>
          <a:prstGeom prst="rect">
            <a:avLst/>
          </a:prstGeom>
          <a:noFill/>
          <a:ln>
            <a:noFill/>
          </a:ln>
        </p:spPr>
        <p:txBody>
          <a:bodyPr wrap="square" rtlCol="0">
            <a:spAutoFit/>
          </a:bodyPr>
          <a:lstStyle/>
          <a:p>
            <a:pPr>
              <a:defRPr/>
            </a:pPr>
            <a:r>
              <a:rPr lang="en-GB" sz="1400">
                <a:solidFill>
                  <a:srgbClr val="295082"/>
                </a:solidFill>
                <a:latin typeface="Ubuntu" panose="020B0504030602030204" pitchFamily="34" charset="0"/>
                <a:ea typeface="Calibri" panose="020F0502020204030204" pitchFamily="34" charset="0"/>
                <a:cs typeface="Times New Roman" panose="02020603050405020304" pitchFamily="18" charset="0"/>
              </a:rPr>
              <a:t>Asked to those who had found affording to heat their home fairly or very difficult (n = 544; unweighted)</a:t>
            </a:r>
            <a:endParaRPr lang="en-GB" sz="1400">
              <a:solidFill>
                <a:srgbClr val="295082"/>
              </a:solidFill>
              <a:latin typeface="Ubuntu" panose="020B0504030602030204" pitchFamily="34" charset="0"/>
              <a:ea typeface="Verdana" panose="020B0604030504040204" pitchFamily="34" charset="0"/>
            </a:endParaRPr>
          </a:p>
          <a:p>
            <a:pPr lvl="0">
              <a:defRPr/>
            </a:pPr>
            <a:endParaRPr lang="en-GB" sz="1400" b="1">
              <a:solidFill>
                <a:srgbClr val="295082"/>
              </a:solidFill>
              <a:highlight>
                <a:srgbClr val="FFFF00"/>
              </a:highlight>
              <a:latin typeface="Ubuntu" panose="020B0504030602030204" pitchFamily="34" charset="0"/>
              <a:ea typeface="Verdana" panose="020B0604030504040204" pitchFamily="34" charset="0"/>
            </a:endParaRPr>
          </a:p>
          <a:p>
            <a:pPr lvl="0">
              <a:defRPr/>
            </a:pPr>
            <a:r>
              <a:rPr lang="en-GB" sz="1400" b="1">
                <a:solidFill>
                  <a:srgbClr val="295082"/>
                </a:solidFill>
                <a:latin typeface="Ubuntu" panose="020B0504030602030204" pitchFamily="34" charset="0"/>
                <a:ea typeface="Verdana" panose="020B0604030504040204" pitchFamily="34" charset="0"/>
              </a:rPr>
              <a:t>What is the main reason why your household has found it difficult to afford to heat your home? </a:t>
            </a:r>
          </a:p>
        </p:txBody>
      </p:sp>
      <p:graphicFrame>
        <p:nvGraphicFramePr>
          <p:cNvPr id="3" name="Chart 2">
            <a:extLst>
              <a:ext uri="{FF2B5EF4-FFF2-40B4-BE49-F238E27FC236}">
                <a16:creationId xmlns:a16="http://schemas.microsoft.com/office/drawing/2014/main" id="{BC42131D-397E-91EA-BE78-D6EAD166D73C}"/>
              </a:ext>
            </a:extLst>
          </p:cNvPr>
          <p:cNvGraphicFramePr>
            <a:graphicFrameLocks/>
          </p:cNvGraphicFramePr>
          <p:nvPr>
            <p:extLst>
              <p:ext uri="{D42A27DB-BD31-4B8C-83A1-F6EECF244321}">
                <p14:modId xmlns:p14="http://schemas.microsoft.com/office/powerpoint/2010/main" val="923445999"/>
              </p:ext>
            </p:extLst>
          </p:nvPr>
        </p:nvGraphicFramePr>
        <p:xfrm>
          <a:off x="318934" y="2582538"/>
          <a:ext cx="9889200" cy="322871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67C33133-4C81-B559-9EF5-BD39AFF455CB}"/>
              </a:ext>
            </a:extLst>
          </p:cNvPr>
          <p:cNvSpPr txBox="1"/>
          <p:nvPr/>
        </p:nvSpPr>
        <p:spPr>
          <a:xfrm>
            <a:off x="242733" y="6305038"/>
            <a:ext cx="6068315" cy="265650"/>
          </a:xfrm>
          <a:prstGeom prst="rect">
            <a:avLst/>
          </a:prstGeom>
          <a:noFill/>
        </p:spPr>
        <p:txBody>
          <a:bodyPr wrap="square" rtlCol="0">
            <a:spAutoFit/>
          </a:body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Themes specified in the ‘other’ response included disability, the cost of living and retirement</a:t>
            </a:r>
          </a:p>
        </p:txBody>
      </p:sp>
      <p:sp>
        <p:nvSpPr>
          <p:cNvPr id="11" name="TextBox 10">
            <a:extLst>
              <a:ext uri="{FF2B5EF4-FFF2-40B4-BE49-F238E27FC236}">
                <a16:creationId xmlns:a16="http://schemas.microsoft.com/office/drawing/2014/main" id="{8ADAD706-E86A-9E07-9CEA-628471789754}"/>
              </a:ext>
            </a:extLst>
          </p:cNvPr>
          <p:cNvSpPr txBox="1"/>
          <p:nvPr/>
        </p:nvSpPr>
        <p:spPr>
          <a:xfrm>
            <a:off x="242733"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Less than 1%</a:t>
            </a:r>
          </a:p>
        </p:txBody>
      </p:sp>
    </p:spTree>
    <p:extLst>
      <p:ext uri="{BB962C8B-B14F-4D97-AF65-F5344CB8AC3E}">
        <p14:creationId xmlns:p14="http://schemas.microsoft.com/office/powerpoint/2010/main" val="2670512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CAC22-49DE-3925-2723-F506F2C720D7}"/>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32059282-52C2-B458-C830-D3E6F783D9CC}"/>
              </a:ext>
            </a:extLst>
          </p:cNvPr>
          <p:cNvSpPr>
            <a:spLocks noGrp="1"/>
          </p:cNvSpPr>
          <p:nvPr>
            <p:ph type="body" sz="quarter" idx="11"/>
          </p:nvPr>
        </p:nvSpPr>
        <p:spPr>
          <a:xfrm>
            <a:off x="8001000" y="401638"/>
            <a:ext cx="1681163" cy="292100"/>
          </a:xfrm>
        </p:spPr>
        <p:txBody>
          <a:bodyPr>
            <a:noAutofit/>
          </a:bodyPr>
          <a:lstStyle/>
          <a:p>
            <a:r>
              <a:rPr lang="en-US"/>
              <a:t>February 2026 Survey</a:t>
            </a:r>
          </a:p>
        </p:txBody>
      </p:sp>
      <p:sp>
        <p:nvSpPr>
          <p:cNvPr id="2" name="Title 1">
            <a:extLst>
              <a:ext uri="{FF2B5EF4-FFF2-40B4-BE49-F238E27FC236}">
                <a16:creationId xmlns:a16="http://schemas.microsoft.com/office/drawing/2014/main" id="{D4B34F2C-DC57-6036-57D6-820F061C4AFE}"/>
              </a:ext>
            </a:extLst>
          </p:cNvPr>
          <p:cNvSpPr txBox="1">
            <a:spLocks/>
          </p:cNvSpPr>
          <p:nvPr/>
        </p:nvSpPr>
        <p:spPr>
          <a:xfrm>
            <a:off x="221468" y="1254637"/>
            <a:ext cx="8218708" cy="385447"/>
          </a:xfrm>
          <a:prstGeom prst="rect">
            <a:avLst/>
          </a:prstGeom>
          <a:ln>
            <a:noFill/>
          </a:ln>
        </p:spPr>
        <p:txBody>
          <a:bodyPr vert="horz" lIns="91440" tIns="45720" rIns="91440" bIns="45720" rtlCol="0" anchor="b">
            <a:noAutofit/>
          </a:bodyPr>
          <a:lstStyle>
            <a:lvl1pPr algn="l" defTabSz="1007943" rtl="0" eaLnBrk="1" latinLnBrk="0" hangingPunct="1">
              <a:lnSpc>
                <a:spcPct val="90000"/>
              </a:lnSpc>
              <a:spcBef>
                <a:spcPct val="0"/>
              </a:spcBef>
              <a:buNone/>
              <a:defRPr sz="3200" b="1" i="0" kern="1200">
                <a:solidFill>
                  <a:srgbClr val="275087"/>
                </a:solidFill>
                <a:latin typeface="Ubuntu" panose="020B0504030602030204" pitchFamily="34" charset="0"/>
                <a:ea typeface="Verdana" panose="020B0604030504040204" pitchFamily="34" charset="0"/>
                <a:cs typeface="Verdana" panose="020B0604030504040204" pitchFamily="34" charset="0"/>
              </a:defRPr>
            </a:lvl1pPr>
          </a:lstStyle>
          <a:p>
            <a:r>
              <a:rPr lang="en-US"/>
              <a:t>Cold homes</a:t>
            </a:r>
            <a:endParaRPr lang="en-US" sz="2400"/>
          </a:p>
        </p:txBody>
      </p:sp>
      <p:sp>
        <p:nvSpPr>
          <p:cNvPr id="6" name="TextBox 5">
            <a:extLst>
              <a:ext uri="{FF2B5EF4-FFF2-40B4-BE49-F238E27FC236}">
                <a16:creationId xmlns:a16="http://schemas.microsoft.com/office/drawing/2014/main" id="{0DF5FDD4-C857-18CA-44AC-5EAAAA19D557}"/>
              </a:ext>
            </a:extLst>
          </p:cNvPr>
          <p:cNvSpPr txBox="1"/>
          <p:nvPr/>
        </p:nvSpPr>
        <p:spPr>
          <a:xfrm>
            <a:off x="232100" y="1636192"/>
            <a:ext cx="9560245" cy="523220"/>
          </a:xfrm>
          <a:prstGeom prst="rect">
            <a:avLst/>
          </a:prstGeom>
          <a:noFill/>
          <a:ln>
            <a:noFill/>
          </a:ln>
        </p:spPr>
        <p:txBody>
          <a:bodyPr wrap="square" rtlCol="0">
            <a:spAutoFit/>
          </a:bodyPr>
          <a:lstStyle/>
          <a:p>
            <a:pPr lvl="0">
              <a:defRPr/>
            </a:pPr>
            <a:r>
              <a:rPr lang="en-GB" sz="1400" b="1">
                <a:solidFill>
                  <a:srgbClr val="295082"/>
                </a:solidFill>
                <a:latin typeface="Ubuntu" panose="020B0504030602030204" pitchFamily="34" charset="0"/>
                <a:ea typeface="Verdana" panose="020B0604030504040204" pitchFamily="34" charset="0"/>
              </a:rPr>
              <a:t>Over the last three months, how often, if ever, have you done any of the following because of the cost of heating your home? </a:t>
            </a:r>
          </a:p>
        </p:txBody>
      </p:sp>
      <p:graphicFrame>
        <p:nvGraphicFramePr>
          <p:cNvPr id="7" name="Table 6">
            <a:extLst>
              <a:ext uri="{FF2B5EF4-FFF2-40B4-BE49-F238E27FC236}">
                <a16:creationId xmlns:a16="http://schemas.microsoft.com/office/drawing/2014/main" id="{FAD1F111-D72F-C1B5-0DB0-41A6F39E51EC}"/>
              </a:ext>
            </a:extLst>
          </p:cNvPr>
          <p:cNvGraphicFramePr>
            <a:graphicFrameLocks noGrp="1"/>
          </p:cNvGraphicFramePr>
          <p:nvPr>
            <p:extLst>
              <p:ext uri="{D42A27DB-BD31-4B8C-83A1-F6EECF244321}">
                <p14:modId xmlns:p14="http://schemas.microsoft.com/office/powerpoint/2010/main" val="3648144092"/>
              </p:ext>
            </p:extLst>
          </p:nvPr>
        </p:nvGraphicFramePr>
        <p:xfrm>
          <a:off x="787644" y="2200983"/>
          <a:ext cx="9525601" cy="4039836"/>
        </p:xfrm>
        <a:graphic>
          <a:graphicData uri="http://schemas.openxmlformats.org/drawingml/2006/table">
            <a:tbl>
              <a:tblPr/>
              <a:tblGrid>
                <a:gridCol w="5637220">
                  <a:extLst>
                    <a:ext uri="{9D8B030D-6E8A-4147-A177-3AD203B41FA5}">
                      <a16:colId xmlns:a16="http://schemas.microsoft.com/office/drawing/2014/main" val="2024541873"/>
                    </a:ext>
                  </a:extLst>
                </a:gridCol>
                <a:gridCol w="1296127">
                  <a:extLst>
                    <a:ext uri="{9D8B030D-6E8A-4147-A177-3AD203B41FA5}">
                      <a16:colId xmlns:a16="http://schemas.microsoft.com/office/drawing/2014/main" val="652142414"/>
                    </a:ext>
                  </a:extLst>
                </a:gridCol>
                <a:gridCol w="1296127">
                  <a:extLst>
                    <a:ext uri="{9D8B030D-6E8A-4147-A177-3AD203B41FA5}">
                      <a16:colId xmlns:a16="http://schemas.microsoft.com/office/drawing/2014/main" val="3607589473"/>
                    </a:ext>
                  </a:extLst>
                </a:gridCol>
                <a:gridCol w="1296127">
                  <a:extLst>
                    <a:ext uri="{9D8B030D-6E8A-4147-A177-3AD203B41FA5}">
                      <a16:colId xmlns:a16="http://schemas.microsoft.com/office/drawing/2014/main" val="1353467256"/>
                    </a:ext>
                  </a:extLst>
                </a:gridCol>
              </a:tblGrid>
              <a:tr h="423378">
                <a:tc>
                  <a:txBody>
                    <a:bodyPr/>
                    <a:lstStyle/>
                    <a:p>
                      <a:pPr algn="l" fontAlgn="b">
                        <a:buNone/>
                      </a:pPr>
                      <a:endParaRPr lang="en-GB" sz="1200" b="0" i="0" u="none" strike="noStrike">
                        <a:solidFill>
                          <a:srgbClr val="285087"/>
                        </a:solidFill>
                        <a:effectLst/>
                        <a:latin typeface="Ubuntu" panose="020B0504030602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38100" cap="flat" cmpd="sng" algn="ctr">
                      <a:solidFill>
                        <a:schemeClr val="bg1"/>
                      </a:solidFill>
                      <a:prstDash val="solid"/>
                      <a:round/>
                      <a:headEnd type="none" w="med" len="med"/>
                      <a:tailEnd type="none" w="med" len="med"/>
                    </a:lnTlToBr>
                    <a:noFill/>
                  </a:tcPr>
                </a:tc>
                <a:tc>
                  <a:txBody>
                    <a:bodyPr/>
                    <a:lstStyle/>
                    <a:p>
                      <a:pPr algn="ctr" fontAlgn="ctr">
                        <a:buNone/>
                      </a:pPr>
                      <a:r>
                        <a:rPr lang="en-GB" sz="1200" b="0" i="0" u="none" strike="noStrike">
                          <a:solidFill>
                            <a:srgbClr val="285087"/>
                          </a:solidFill>
                          <a:effectLst/>
                          <a:latin typeface="Ubuntu" panose="020B0504030602030204" pitchFamily="34" charset="0"/>
                        </a:rPr>
                        <a:t>Never</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Sometimes</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buNone/>
                      </a:pPr>
                      <a:r>
                        <a:rPr lang="en-GB" sz="1200" b="0" i="0" u="none" strike="noStrike">
                          <a:solidFill>
                            <a:srgbClr val="285087"/>
                          </a:solidFill>
                          <a:effectLst/>
                          <a:latin typeface="Ubuntu" panose="020B0504030602030204" pitchFamily="34" charset="0"/>
                        </a:rPr>
                        <a:t>Always</a:t>
                      </a:r>
                    </a:p>
                  </a:txBody>
                  <a:tcPr anchor="b">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42713983"/>
                  </a:ext>
                </a:extLst>
              </a:tr>
              <a:tr h="602743">
                <a:tc>
                  <a:txBody>
                    <a:bodyPr/>
                    <a:lstStyle/>
                    <a:p>
                      <a:pPr algn="r" fontAlgn="b">
                        <a:buNone/>
                      </a:pPr>
                      <a:r>
                        <a:rPr lang="en-GB" sz="1200" b="0" i="0" u="none" strike="noStrike">
                          <a:solidFill>
                            <a:srgbClr val="285087"/>
                          </a:solidFill>
                          <a:effectLst/>
                          <a:latin typeface="Ubuntu" panose="020B0504030602030204" pitchFamily="34" charset="0"/>
                        </a:rPr>
                        <a:t>Gone without heating when you have felt cold</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43%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98AB6"/>
                    </a:solidFill>
                  </a:tcPr>
                </a:tc>
                <a:tc>
                  <a:txBody>
                    <a:bodyPr/>
                    <a:lstStyle/>
                    <a:p>
                      <a:pPr algn="ctr" fontAlgn="b">
                        <a:buNone/>
                      </a:pPr>
                      <a:r>
                        <a:rPr lang="en-GB" sz="1200" b="0" i="0" u="none" strike="noStrike">
                          <a:solidFill>
                            <a:srgbClr val="285087"/>
                          </a:solidFill>
                          <a:effectLst/>
                          <a:latin typeface="Ubuntu" panose="020B0504030602030204" pitchFamily="34" charset="0"/>
                        </a:rPr>
                        <a:t>52%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78AA"/>
                    </a:solidFill>
                  </a:tcPr>
                </a:tc>
                <a:tc>
                  <a:txBody>
                    <a:bodyPr/>
                    <a:lstStyle/>
                    <a:p>
                      <a:pPr algn="ctr" fontAlgn="b">
                        <a:buNone/>
                      </a:pPr>
                      <a:r>
                        <a:rPr lang="en-GB" sz="1200" b="0" i="0" u="none" strike="noStrike">
                          <a:solidFill>
                            <a:srgbClr val="285087"/>
                          </a:solidFill>
                          <a:effectLst/>
                          <a:latin typeface="Ubuntu" panose="020B0504030602030204" pitchFamily="34" charset="0"/>
                        </a:rPr>
                        <a:t>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AE8"/>
                    </a:solidFill>
                  </a:tcPr>
                </a:tc>
                <a:extLst>
                  <a:ext uri="{0D108BD9-81ED-4DB2-BD59-A6C34878D82A}">
                    <a16:rowId xmlns:a16="http://schemas.microsoft.com/office/drawing/2014/main" val="478735540"/>
                  </a:ext>
                </a:extLst>
              </a:tr>
              <a:tr h="602743">
                <a:tc>
                  <a:txBody>
                    <a:bodyPr/>
                    <a:lstStyle/>
                    <a:p>
                      <a:pPr algn="r" fontAlgn="b">
                        <a:buNone/>
                      </a:pPr>
                      <a:r>
                        <a:rPr lang="en-GB" sz="1200" b="0" i="0" u="none" strike="noStrike">
                          <a:solidFill>
                            <a:srgbClr val="285087"/>
                          </a:solidFill>
                          <a:effectLst/>
                          <a:latin typeface="Ubuntu" panose="020B0504030602030204" pitchFamily="34" charset="0"/>
                        </a:rPr>
                        <a:t>Cut back on how much you spend on food</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55%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71A6"/>
                    </a:solidFill>
                  </a:tcPr>
                </a:tc>
                <a:tc>
                  <a:txBody>
                    <a:bodyPr/>
                    <a:lstStyle/>
                    <a:p>
                      <a:pPr algn="ctr" fontAlgn="b">
                        <a:buNone/>
                      </a:pPr>
                      <a:r>
                        <a:rPr lang="en-GB" sz="1200" b="0" i="0" u="none" strike="noStrike">
                          <a:solidFill>
                            <a:srgbClr val="285087"/>
                          </a:solidFill>
                          <a:effectLst/>
                          <a:latin typeface="Ubuntu" panose="020B0504030602030204" pitchFamily="34" charset="0"/>
                        </a:rPr>
                        <a:t>37%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97BE"/>
                    </a:solidFill>
                  </a:tcPr>
                </a:tc>
                <a:tc>
                  <a:txBody>
                    <a:bodyPr/>
                    <a:lstStyle/>
                    <a:p>
                      <a:pPr algn="ctr" fontAlgn="b">
                        <a:buNone/>
                      </a:pPr>
                      <a:r>
                        <a:rPr lang="en-GB" sz="1200" b="0" i="0" u="none" strike="noStrike">
                          <a:solidFill>
                            <a:srgbClr val="285087"/>
                          </a:solidFill>
                          <a:effectLst/>
                          <a:latin typeface="Ubuntu" panose="020B0504030602030204" pitchFamily="34" charset="0"/>
                        </a:rPr>
                        <a:t>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5E5"/>
                    </a:solidFill>
                  </a:tcPr>
                </a:tc>
                <a:extLst>
                  <a:ext uri="{0D108BD9-81ED-4DB2-BD59-A6C34878D82A}">
                    <a16:rowId xmlns:a16="http://schemas.microsoft.com/office/drawing/2014/main" val="3697385561"/>
                  </a:ext>
                </a:extLst>
              </a:tr>
              <a:tr h="602743">
                <a:tc>
                  <a:txBody>
                    <a:bodyPr/>
                    <a:lstStyle/>
                    <a:p>
                      <a:pPr algn="r" fontAlgn="b">
                        <a:buNone/>
                      </a:pPr>
                      <a:r>
                        <a:rPr lang="en-GB" sz="1200" b="0" i="0" u="none" strike="noStrike">
                          <a:solidFill>
                            <a:srgbClr val="285087"/>
                          </a:solidFill>
                          <a:effectLst/>
                          <a:latin typeface="Ubuntu" panose="020B0504030602030204" pitchFamily="34" charset="0"/>
                        </a:rPr>
                        <a:t>Not invited people to your home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a:rPr>
                        <a:t>72%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4F91"/>
                    </a:solidFill>
                  </a:tcPr>
                </a:tc>
                <a:tc>
                  <a:txBody>
                    <a:bodyPr/>
                    <a:lstStyle/>
                    <a:p>
                      <a:pPr algn="ctr" fontAlgn="b">
                        <a:buNone/>
                      </a:pPr>
                      <a:r>
                        <a:rPr lang="en-GB" sz="1200" b="0" i="0" u="none" strike="noStrike">
                          <a:solidFill>
                            <a:srgbClr val="285087"/>
                          </a:solidFill>
                          <a:effectLst/>
                          <a:latin typeface="Ubuntu" panose="020B0504030602030204" pitchFamily="34" charset="0"/>
                        </a:rPr>
                        <a:t>19%</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BCD5"/>
                    </a:solidFill>
                  </a:tcPr>
                </a:tc>
                <a:tc>
                  <a:txBody>
                    <a:bodyPr/>
                    <a:lstStyle/>
                    <a:p>
                      <a:pPr algn="ctr" fontAlgn="b">
                        <a:buNone/>
                      </a:pPr>
                      <a:r>
                        <a:rPr lang="en-GB" sz="1200" b="0" i="0" u="none" strike="noStrike">
                          <a:solidFill>
                            <a:srgbClr val="285087"/>
                          </a:solidFill>
                          <a:effectLst/>
                          <a:latin typeface="Ubuntu"/>
                        </a:rPr>
                        <a: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6E5"/>
                    </a:solidFill>
                  </a:tcPr>
                </a:tc>
                <a:extLst>
                  <a:ext uri="{0D108BD9-81ED-4DB2-BD59-A6C34878D82A}">
                    <a16:rowId xmlns:a16="http://schemas.microsoft.com/office/drawing/2014/main" val="4148907948"/>
                  </a:ext>
                </a:extLst>
              </a:tr>
              <a:tr h="602743">
                <a:tc>
                  <a:txBody>
                    <a:bodyPr/>
                    <a:lstStyle/>
                    <a:p>
                      <a:pPr algn="r" fontAlgn="b">
                        <a:buNone/>
                      </a:pPr>
                      <a:r>
                        <a:rPr lang="en-GB" sz="1200" b="0" i="0" u="none" strike="noStrike">
                          <a:solidFill>
                            <a:srgbClr val="285087"/>
                          </a:solidFill>
                          <a:effectLst/>
                          <a:latin typeface="Ubuntu" panose="020B0504030602030204" pitchFamily="34" charset="0"/>
                        </a:rPr>
                        <a:t>Not used hot water to wash (e.g. hands or body)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72%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64F91"/>
                    </a:solidFill>
                  </a:tcPr>
                </a:tc>
                <a:tc>
                  <a:txBody>
                    <a:bodyPr/>
                    <a:lstStyle/>
                    <a:p>
                      <a:pPr algn="ctr" fontAlgn="b">
                        <a:buNone/>
                      </a:pPr>
                      <a:r>
                        <a:rPr lang="en-GB" sz="1200" b="0" i="0" u="none" strike="noStrike">
                          <a:solidFill>
                            <a:srgbClr val="285087"/>
                          </a:solidFill>
                          <a:effectLst/>
                          <a:latin typeface="Ubuntu" panose="020B0504030602030204" pitchFamily="34" charset="0"/>
                        </a:rPr>
                        <a:t>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B1CE"/>
                    </a:solidFill>
                  </a:tcPr>
                </a:tc>
                <a:tc>
                  <a:txBody>
                    <a:bodyPr/>
                    <a:lstStyle/>
                    <a:p>
                      <a:pPr algn="ctr" fontAlgn="b">
                        <a:buNone/>
                      </a:pPr>
                      <a:r>
                        <a:rPr lang="en-GB" sz="1200" b="0" i="0" u="none" strike="noStrike">
                          <a:solidFill>
                            <a:srgbClr val="285087"/>
                          </a:solidFill>
                          <a:effectLst/>
                          <a:latin typeface="Ubuntu" panose="020B0504030602030204" pitchFamily="34"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CE9"/>
                    </a:solidFill>
                  </a:tcPr>
                </a:tc>
                <a:extLst>
                  <a:ext uri="{0D108BD9-81ED-4DB2-BD59-A6C34878D82A}">
                    <a16:rowId xmlns:a16="http://schemas.microsoft.com/office/drawing/2014/main" val="902312234"/>
                  </a:ext>
                </a:extLst>
              </a:tr>
              <a:tr h="602743">
                <a:tc>
                  <a:txBody>
                    <a:bodyPr/>
                    <a:lstStyle/>
                    <a:p>
                      <a:pPr algn="r" fontAlgn="b">
                        <a:buNone/>
                      </a:pPr>
                      <a:r>
                        <a:rPr lang="en-GB" sz="1200" b="0" i="0" u="none" strike="noStrike">
                          <a:solidFill>
                            <a:srgbClr val="285087"/>
                          </a:solidFill>
                          <a:effectLst/>
                          <a:latin typeface="Ubuntu" panose="020B0504030602030204" pitchFamily="34" charset="0"/>
                        </a:rPr>
                        <a:t>Cut back the amount of warm food you have eaten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81%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53C85"/>
                    </a:solidFill>
                  </a:tcPr>
                </a:tc>
                <a:tc>
                  <a:txBody>
                    <a:bodyPr/>
                    <a:lstStyle/>
                    <a:p>
                      <a:pPr algn="ctr" fontAlgn="b">
                        <a:buNone/>
                      </a:pPr>
                      <a:r>
                        <a:rPr lang="en-GB" sz="1200" b="0" i="0" u="none" strike="noStrike">
                          <a:solidFill>
                            <a:srgbClr val="285087"/>
                          </a:solidFill>
                          <a:effectLst/>
                          <a:latin typeface="Ubuntu" panose="020B0504030602030204" pitchFamily="34" charset="0"/>
                        </a:rPr>
                        <a:t>17%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0D8"/>
                    </a:solid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extLst>
                  <a:ext uri="{0D108BD9-81ED-4DB2-BD59-A6C34878D82A}">
                    <a16:rowId xmlns:a16="http://schemas.microsoft.com/office/drawing/2014/main" val="1222048221"/>
                  </a:ext>
                </a:extLst>
              </a:tr>
              <a:tr h="602743">
                <a:tc>
                  <a:txBody>
                    <a:bodyPr/>
                    <a:lstStyle/>
                    <a:p>
                      <a:pPr algn="r" fontAlgn="b">
                        <a:buNone/>
                      </a:pPr>
                      <a:r>
                        <a:rPr lang="en-GB" sz="1200" b="0" i="0" u="none" strike="noStrike">
                          <a:solidFill>
                            <a:srgbClr val="285087"/>
                          </a:solidFill>
                          <a:effectLst/>
                          <a:latin typeface="Ubuntu" panose="020B0504030602030204" pitchFamily="34" charset="0"/>
                        </a:rPr>
                        <a:t>Cut back on making hot drinks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buNone/>
                      </a:pPr>
                      <a:r>
                        <a:rPr lang="en-GB" sz="1200" b="0" i="0" u="none" strike="noStrike">
                          <a:solidFill>
                            <a:srgbClr val="285087"/>
                          </a:solidFill>
                          <a:effectLst/>
                          <a:latin typeface="Ubuntu" panose="020B0504030602030204" pitchFamily="34" charset="0"/>
                        </a:rPr>
                        <a:t>83%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43882"/>
                    </a:solidFill>
                  </a:tcPr>
                </a:tc>
                <a:tc>
                  <a:txBody>
                    <a:bodyPr/>
                    <a:lstStyle/>
                    <a:p>
                      <a:pPr algn="ctr" fontAlgn="b">
                        <a:buNone/>
                      </a:pPr>
                      <a:r>
                        <a:rPr lang="en-GB" sz="1200" b="0" i="0" u="none" strike="noStrike">
                          <a:solidFill>
                            <a:srgbClr val="285087"/>
                          </a:solidFill>
                          <a:effectLst/>
                          <a:latin typeface="Ubuntu" panose="020B0504030602030204" pitchFamily="34" charset="0"/>
                        </a:rPr>
                        <a:t>15%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CC5DB"/>
                    </a:solidFill>
                  </a:tcPr>
                </a:tc>
                <a:tc>
                  <a:txBody>
                    <a:bodyPr/>
                    <a:lstStyle/>
                    <a:p>
                      <a:pPr algn="ctr" fontAlgn="b">
                        <a:buNone/>
                      </a:pPr>
                      <a:r>
                        <a:rPr lang="en-GB" sz="1200" b="0" i="0" u="none" strike="noStrike">
                          <a:solidFill>
                            <a:srgbClr val="285087"/>
                          </a:solidFill>
                          <a:effectLst/>
                          <a:latin typeface="Ubuntu" panose="020B0504030602030204" pitchFamily="34"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DDFEB"/>
                    </a:solidFill>
                  </a:tcPr>
                </a:tc>
                <a:extLst>
                  <a:ext uri="{0D108BD9-81ED-4DB2-BD59-A6C34878D82A}">
                    <a16:rowId xmlns:a16="http://schemas.microsoft.com/office/drawing/2014/main" val="4216178432"/>
                  </a:ext>
                </a:extLst>
              </a:tr>
            </a:tbl>
          </a:graphicData>
        </a:graphic>
      </p:graphicFrame>
      <p:sp>
        <p:nvSpPr>
          <p:cNvPr id="10" name="TextBox 6">
            <a:extLst>
              <a:ext uri="{FF2B5EF4-FFF2-40B4-BE49-F238E27FC236}">
                <a16:creationId xmlns:a16="http://schemas.microsoft.com/office/drawing/2014/main" id="{1DFB0D47-2AD2-AF18-E018-822C9F9D29C3}"/>
              </a:ext>
            </a:extLst>
          </p:cNvPr>
          <p:cNvSpPr txBox="1"/>
          <p:nvPr/>
        </p:nvSpPr>
        <p:spPr>
          <a:xfrm>
            <a:off x="232100" y="6567836"/>
            <a:ext cx="4180565" cy="26565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panose="020F0502020204030204"/>
              </a:defRPr>
            </a:lvl1pPr>
            <a:lvl2pPr marL="457200" algn="l" defTabSz="457200" rtl="0" eaLnBrk="1" latinLnBrk="0" hangingPunct="1">
              <a:defRPr sz="1800" kern="1200">
                <a:solidFill>
                  <a:sysClr val="windowText" lastClr="000000"/>
                </a:solidFill>
                <a:latin typeface="Calibri" panose="020F0502020204030204"/>
              </a:defRPr>
            </a:lvl2pPr>
            <a:lvl3pPr marL="914400" algn="l" defTabSz="457200" rtl="0" eaLnBrk="1" latinLnBrk="0" hangingPunct="1">
              <a:defRPr sz="1800" kern="1200">
                <a:solidFill>
                  <a:sysClr val="windowText" lastClr="000000"/>
                </a:solidFill>
                <a:latin typeface="Calibri" panose="020F0502020204030204"/>
              </a:defRPr>
            </a:lvl3pPr>
            <a:lvl4pPr marL="1371600" algn="l" defTabSz="457200" rtl="0" eaLnBrk="1" latinLnBrk="0" hangingPunct="1">
              <a:defRPr sz="1800" kern="1200">
                <a:solidFill>
                  <a:sysClr val="windowText" lastClr="000000"/>
                </a:solidFill>
                <a:latin typeface="Calibri" panose="020F0502020204030204"/>
              </a:defRPr>
            </a:lvl4pPr>
            <a:lvl5pPr marL="1828800" algn="l" defTabSz="457200" rtl="0" eaLnBrk="1" latinLnBrk="0" hangingPunct="1">
              <a:defRPr sz="1800" kern="1200">
                <a:solidFill>
                  <a:sysClr val="windowText" lastClr="000000"/>
                </a:solidFill>
                <a:latin typeface="Calibri" panose="020F0502020204030204"/>
              </a:defRPr>
            </a:lvl5pPr>
            <a:lvl6pPr marL="2286000" algn="l" defTabSz="457200" rtl="0" eaLnBrk="1" latinLnBrk="0" hangingPunct="1">
              <a:defRPr sz="1800" kern="1200">
                <a:solidFill>
                  <a:sysClr val="windowText" lastClr="000000"/>
                </a:solidFill>
                <a:latin typeface="Calibri" panose="020F0502020204030204"/>
              </a:defRPr>
            </a:lvl6pPr>
            <a:lvl7pPr marL="2743200" algn="l" defTabSz="457200" rtl="0" eaLnBrk="1" latinLnBrk="0" hangingPunct="1">
              <a:defRPr sz="1800" kern="1200">
                <a:solidFill>
                  <a:sysClr val="windowText" lastClr="000000"/>
                </a:solidFill>
                <a:latin typeface="Calibri" panose="020F0502020204030204"/>
              </a:defRPr>
            </a:lvl7pPr>
            <a:lvl8pPr marL="3200400" algn="l" defTabSz="457200" rtl="0" eaLnBrk="1" latinLnBrk="0" hangingPunct="1">
              <a:defRPr sz="1800" kern="1200">
                <a:solidFill>
                  <a:sysClr val="windowText" lastClr="000000"/>
                </a:solidFill>
                <a:latin typeface="Calibri" panose="020F0502020204030204"/>
              </a:defRPr>
            </a:lvl8pPr>
            <a:lvl9pPr marL="3657600" algn="l" defTabSz="457200" rtl="0" eaLnBrk="1" latinLnBrk="0" hangingPunct="1">
              <a:defRPr sz="1800" kern="1200">
                <a:solidFill>
                  <a:sysClr val="windowText" lastClr="000000"/>
                </a:solidFill>
                <a:latin typeface="Calibri" panose="020F0502020204030204"/>
              </a:defRPr>
            </a:lvl9pPr>
          </a:lstStyle>
          <a:p>
            <a:pPr>
              <a:lnSpc>
                <a:spcPct val="114000"/>
              </a:lnSpc>
              <a:defRPr/>
            </a:pPr>
            <a:r>
              <a:rPr lang="en-GB" sz="1100">
                <a:solidFill>
                  <a:srgbClr val="285087"/>
                </a:solidFill>
                <a:latin typeface="Ubuntu" panose="020B0504030602030204" pitchFamily="34" charset="0"/>
                <a:ea typeface="Verdana" panose="020B0604030504040204" pitchFamily="34" charset="0"/>
              </a:rPr>
              <a:t>Prefer not to say for each statement: Less than or equal to 3%</a:t>
            </a:r>
          </a:p>
        </p:txBody>
      </p:sp>
    </p:spTree>
    <p:extLst>
      <p:ext uri="{BB962C8B-B14F-4D97-AF65-F5344CB8AC3E}">
        <p14:creationId xmlns:p14="http://schemas.microsoft.com/office/powerpoint/2010/main" val="22660685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0E2841"/>
      </a:dk2>
      <a:lt2>
        <a:srgbClr val="E8E8E8"/>
      </a:lt2>
      <a:accent1>
        <a:srgbClr val="325083"/>
      </a:accent1>
      <a:accent2>
        <a:srgbClr val="24A2B5"/>
      </a:accent2>
      <a:accent3>
        <a:srgbClr val="FF5D0C"/>
      </a:accent3>
      <a:accent4>
        <a:srgbClr val="E03882"/>
      </a:accent4>
      <a:accent5>
        <a:srgbClr val="40A294"/>
      </a:accent5>
      <a:accent6>
        <a:srgbClr val="4EA72E"/>
      </a:accent6>
      <a:hlink>
        <a:srgbClr val="FFC000"/>
      </a:hlink>
      <a:folHlink>
        <a:srgbClr val="9660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40A76F13EDD442B8990B10A96EF1A8" ma:contentTypeVersion="40" ma:contentTypeDescription="Create a new document." ma:contentTypeScope="" ma:versionID="ac700ac3fe26ebe9a0a04d637e55d58a">
  <xsd:schema xmlns:xsd="http://www.w3.org/2001/XMLSchema" xmlns:xs="http://www.w3.org/2001/XMLSchema" xmlns:p="http://schemas.microsoft.com/office/2006/metadata/properties" xmlns:ns1="http://schemas.microsoft.com/sharepoint/v3" xmlns:ns2="1bcf85c9-e16f-47bc-bca1-b9908d0545b5" xmlns:ns3="92039b9d-c0f2-45ee-af84-6ef34adffdbe" targetNamespace="http://schemas.microsoft.com/office/2006/metadata/properties" ma:root="true" ma:fieldsID="4632fe76c292cfe4c5b0756c263e3060" ns1:_="" ns2:_="" ns3:_="">
    <xsd:import namespace="http://schemas.microsoft.com/sharepoint/v3"/>
    <xsd:import namespace="1bcf85c9-e16f-47bc-bca1-b9908d0545b5"/>
    <xsd:import namespace="92039b9d-c0f2-45ee-af84-6ef34adffdbe"/>
    <xsd:element name="properties">
      <xsd:complexType>
        <xsd:sequence>
          <xsd:element name="documentManagement">
            <xsd:complexType>
              <xsd:all>
                <xsd:element ref="ns2:Topic" minOccurs="0"/>
                <xsd:element ref="ns2:Type_of_Record"/>
                <xsd:element ref="ns2:Projects_Radar_Link" minOccurs="0"/>
                <xsd:element ref="ns2:Document_Status" minOccurs="0"/>
                <xsd:element ref="ns2:ProjectTitle"/>
                <xsd:element ref="ns2:Project_Stage" minOccurs="0"/>
                <xsd:element ref="ns2:Meeting_Date" minOccurs="0"/>
                <xsd:element ref="ns2:Team" minOccurs="0"/>
                <xsd:element ref="ns2:Projects_Radar_Link_x003a_Project_Start_date" minOccurs="0"/>
                <xsd:element ref="ns2:Projects_Radar_Link_x003a_Project_End_Date" minOccurs="0"/>
                <xsd:element ref="ns2:MediaServiceMetadata" minOccurs="0"/>
                <xsd:element ref="ns2:MediaServiceFastMetadata" minOccurs="0"/>
                <xsd:element ref="ns2:MediaServiceSearchProperties" minOccurs="0"/>
                <xsd:element ref="ns2:MediaServiceObjectDetectorVersions" minOccurs="0"/>
                <xsd:element ref="ns2:Projects_Radar_Link_x003a_Planned_Publication_Date" minOccurs="0"/>
                <xsd:element ref="ns2:Projects_Radar_Link_x003a_Publication_Month"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cf85c9-e16f-47bc-bca1-b9908d0545b5" elementFormDefault="qualified">
    <xsd:import namespace="http://schemas.microsoft.com/office/2006/documentManagement/types"/>
    <xsd:import namespace="http://schemas.microsoft.com/office/infopath/2007/PartnerControls"/>
    <xsd:element name="Topic" ma:index="1" nillable="true" ma:displayName="Topic" ma:format="Dropdown" ma:internalName="Topic">
      <xsd:simpleType>
        <xsd:restriction base="dms:Choice">
          <xsd:enumeration value="Animation  (Animeiddiad )"/>
          <xsd:enumeration value="Appendix  (Atodiad )"/>
          <xsd:enumeration value="Background paper  (Papur cefndir )"/>
          <xsd:enumeration value="Case studies  (Astudiaethau Achos )"/>
          <xsd:enumeration value="Charter  (Siarter )"/>
          <xsd:enumeration value="Commissioned Report  (Adroddiad a Gomisiynwyd )"/>
          <xsd:enumeration value="Discussion Paper  (Papur Trafod )"/>
          <xsd:enumeration value="E-briefing  (E-gyfarwyddyd )"/>
          <xsd:enumeration value="E-guide  (E-ganllaw )"/>
          <xsd:enumeration value="English   (Saesneg )"/>
          <xsd:enumeration value="Framework  (Framwaith )"/>
          <xsd:enumeration value="Full report  (Adroddiad llawn )"/>
          <xsd:enumeration value="Guide  (Canllaw )"/>
          <xsd:enumeration value="Guide – English  (Canllawiau – Saesneg )"/>
          <xsd:enumeration value="Guide – Welsh  (Canllawiau – Cymraeg )"/>
          <xsd:enumeration value="Infographic  (Ffeithlun/Inffograffic )"/>
          <xsd:enumeration value="Interactive dashboard  (Dangosfwrdd rhyngweithiol )"/>
          <xsd:enumeration value="Journal  (Cyfnodolyn )"/>
          <xsd:enumeration value="Leaflet  (Taflen )"/>
          <xsd:enumeration value="Link  (Linc )"/>
          <xsd:enumeration value="Literature review  (Adolygiad llenyddiaeth )"/>
          <xsd:enumeration value="Plan  (Cynllun )"/>
          <xsd:enumeration value="Main findings - English  (Prif Ganfyddiadau - Saesneg )"/>
          <xsd:enumeration value="Main resource  (Prif Adnodd )"/>
          <xsd:enumeration value="Masterclass recording   (Recordiad dosbarth meistr )"/>
          <xsd:enumeration value="Position statement  (Datganiad sefyllfa )"/>
          <xsd:enumeration value="Practical guide  (Canllaw ymarferol )"/>
          <xsd:enumeration value="Report  (Adroddiad )"/>
          <xsd:enumeration value="Resource  (Adnodd )"/>
          <xsd:enumeration value="Strategy  (Strategaeth )"/>
          <xsd:enumeration value="Summary  (Crynodeb )"/>
          <xsd:enumeration value="Summary report  (Adroddiad cryno )"/>
          <xsd:enumeration value="Supplementary information (English only)  (Gwybodaeth atodol (Saesneg yn unig)  )"/>
          <xsd:enumeration value="Supplementary planning guidance  (Templed Canllaw Cynllunio Atodol )"/>
          <xsd:enumeration value="Supporting evidence  (Tystiolaeth ategol )"/>
          <xsd:enumeration value="Technical document  (Dogfen dechnegol )"/>
          <xsd:enumeration value="Technical report  (Adroddiad technegol )"/>
          <xsd:enumeration value="Technical supplement  (Atodiad Technegol )"/>
          <xsd:enumeration value="Toolkit  (Pecyn cymorth )"/>
          <xsd:enumeration value="Welsh  (Cymraeg )"/>
          <xsd:enumeration value="Adobe Accessibility Report"/>
        </xsd:restriction>
      </xsd:simpleType>
    </xsd:element>
    <xsd:element name="Type_of_Record" ma:index="2" ma:displayName="Type_of_Record" ma:format="Dropdown" ma:list="0b6439f9-f2b3-4e62-bc13-6e0212dd64d3" ma:internalName="Type_of_Record" ma:showField="Title">
      <xsd:simpleType>
        <xsd:restriction base="dms:Lookup"/>
      </xsd:simpleType>
    </xsd:element>
    <xsd:element name="Projects_Radar_Link" ma:index="3" nillable="true" ma:displayName="Projects_Radar_Link" ma:list="{1622262c-6ab8-4f18-affe-41a15b15145c}" ma:internalName="Projects_Radar_Link" ma:readOnly="false" ma:showField="LinkTitleNoMenu">
      <xsd:simpleType>
        <xsd:restriction base="dms:Lookup"/>
      </xsd:simpleType>
    </xsd:element>
    <xsd:element name="Document_Status" ma:index="4" nillable="true" ma:displayName="Document_Status" ma:default="Final" ma:format="Dropdown" ma:internalName="Document_Status">
      <xsd:simpleType>
        <xsd:restriction base="dms:Choice">
          <xsd:enumeration value="Active"/>
          <xsd:enumeration value="Final"/>
          <xsd:enumeration value="Archive"/>
          <xsd:enumeration value="Draft"/>
        </xsd:restriction>
      </xsd:simpleType>
    </xsd:element>
    <xsd:element name="ProjectTitle" ma:index="5" ma:displayName="Project Title" ma:default="PIH.PHWWHOCC.co.uk_Resources" ma:description="Input DEFAULT on creation and then to be hidden " ma:format="Dropdown" ma:internalName="ProjectTitle" ma:readOnly="false">
      <xsd:simpleType>
        <xsd:restriction base="dms:Text">
          <xsd:maxLength value="255"/>
        </xsd:restriction>
      </xsd:simpleType>
    </xsd:element>
    <xsd:element name="Project_Stage" ma:index="6" nillable="true" ma:displayName="Project_Stage" ma:format="Dropdown" ma:hidden="true" ma:internalName="Project_Stage" ma:readOnly="false">
      <xsd:simpleType>
        <xsd:union memberTypes="dms:Text">
          <xsd:simpleType>
            <xsd:restriction base="dms:Choice">
              <xsd:enumeration value="1. Start Up &amp; Initiation"/>
              <xsd:enumeration value="2. Delivery"/>
              <xsd:enumeration value="3. Closure"/>
            </xsd:restriction>
          </xsd:simpleType>
        </xsd:union>
      </xsd:simpleType>
    </xsd:element>
    <xsd:element name="Meeting_Date" ma:index="7" nillable="true" ma:displayName="Meeting_Date" ma:format="DateOnly" ma:hidden="true" ma:internalName="Meeting_Date" ma:readOnly="false">
      <xsd:simpleType>
        <xsd:restriction base="dms:DateTime"/>
      </xsd:simpleType>
    </xsd:element>
    <xsd:element name="Team" ma:index="13" nillable="true" ma:displayName="Team" ma:default="Enter TEAM Name for Default" ma:format="Dropdown" ma:hidden="true" ma:internalName="Team" ma:readOnly="false">
      <xsd:simpleType>
        <xsd:restriction base="dms:Text">
          <xsd:maxLength value="150"/>
        </xsd:restriction>
      </xsd:simpleType>
    </xsd:element>
    <xsd:element name="Projects_Radar_Link_x003a_Project_Start_date" ma:index="15" nillable="true" ma:displayName="Projects_Radar_Link:Project_Start_date" ma:hidden="true" ma:list="{1622262c-6ab8-4f18-affe-41a15b15145c}" ma:internalName="Projects_Radar_Link_x003a_Project_Start_date" ma:readOnly="true" ma:showField="StartDate">
      <xsd:simpleType>
        <xsd:restriction base="dms:Lookup"/>
      </xsd:simpleType>
    </xsd:element>
    <xsd:element name="Projects_Radar_Link_x003a_Project_End_Date" ma:index="16" nillable="true" ma:displayName="Projects_Radar_Link:Project_End_Date" ma:hidden="true" ma:list="{1622262c-6ab8-4f18-affe-41a15b15145c}" ma:internalName="Projects_Radar_Link_x003a_Project_End_Date" ma:readOnly="true" ma:showField="Project_End_Date">
      <xsd:simpleType>
        <xsd:restriction base="dms:Lookup"/>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Projects_Radar_Link_x003a_Planned_Publication_Date" ma:index="22" nillable="true" ma:displayName="Projects_Radar_Link:Planned_Publication_Date" ma:hidden="true" ma:list="{1622262c-6ab8-4f18-affe-41a15b15145c}" ma:internalName="Projects_Radar_Link_x003a_Planned_Publication_Date" ma:readOnly="true" ma:showField="DueDate" ma:web="92039b9d-c0f2-45ee-af84-6ef34adffdbe">
      <xsd:simpleType>
        <xsd:restriction base="dms:Lookup"/>
      </xsd:simpleType>
    </xsd:element>
    <xsd:element name="Projects_Radar_Link_x003a_Publication_Month" ma:index="23" nillable="true" ma:displayName="Projects_Radar_Link:Publication_Month" ma:hidden="true" ma:list="{1622262c-6ab8-4f18-affe-41a15b15145c}" ma:internalName="Projects_Radar_Link_x003a_Publication_Month" ma:readOnly="true" ma:showField="Publication_x0020_Month" ma:web="92039b9d-c0f2-45ee-af84-6ef34adffdbe">
      <xsd:simpleType>
        <xsd:restriction base="dms:Lookup"/>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DateTaken" ma:index="31" nillable="true" ma:displayName="MediaServiceDateTaken" ma:hidden="true" ma:indexed="true" ma:internalName="MediaServiceDateTaken"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LengthInSeconds" ma:index="35" nillable="true" ma:displayName="MediaLengthInSeconds" ma:hidden="true" ma:internalName="MediaLengthInSeconds" ma:readOnly="true">
      <xsd:simpleType>
        <xsd:restriction base="dms:Unknown"/>
      </xsd:simpleType>
    </xsd:element>
    <xsd:element name="MediaServiceLocation" ma:index="3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039b9d-c0f2-45ee-af84-6ef34adffdbe" elementFormDefault="qualified">
    <xsd:import namespace="http://schemas.microsoft.com/office/2006/documentManagement/types"/>
    <xsd:import namespace="http://schemas.microsoft.com/office/infopath/2007/PartnerControls"/>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83a44bcc-c99e-4665-94fb-32d3ee7fce90}" ma:internalName="TaxCatchAll" ma:showField="CatchAllData" ma:web="92039b9d-c0f2-45ee-af84-6ef34adffd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eting_Date xmlns="1bcf85c9-e16f-47bc-bca1-b9908d0545b5" xsi:nil="true"/>
    <lcf76f155ced4ddcb4097134ff3c332f xmlns="1bcf85c9-e16f-47bc-bca1-b9908d0545b5">
      <Terms xmlns="http://schemas.microsoft.com/office/infopath/2007/PartnerControls"/>
    </lcf76f155ced4ddcb4097134ff3c332f>
    <Team xmlns="1bcf85c9-e16f-47bc-bca1-b9908d0545b5">Specialist Project Team: TTPH</Team>
    <Topic xmlns="1bcf85c9-e16f-47bc-bca1-b9908d0545b5">Report  (Adroddiad )</Topic>
    <Document_Status xmlns="1bcf85c9-e16f-47bc-bca1-b9908d0545b5">Active</Document_Status>
    <Project_Stage xmlns="1bcf85c9-e16f-47bc-bca1-b9908d0545b5" xsi:nil="true"/>
    <Type_of_Record xmlns="1bcf85c9-e16f-47bc-bca1-b9908d0545b5">105</Type_of_Record>
    <TaxCatchAll xmlns="92039b9d-c0f2-45ee-af84-6ef34adffdbe" xsi:nil="true"/>
    <ProjectTitle xmlns="1bcf85c9-e16f-47bc-bca1-b9908d0545b5">TTPH</ProjectTitle>
    <_ip_UnifiedCompliancePolicyUIAction xmlns="http://schemas.microsoft.com/sharepoint/v3" xsi:nil="true"/>
    <_ip_UnifiedCompliancePolicyProperties xmlns="http://schemas.microsoft.com/sharepoint/v3" xsi:nil="true"/>
    <Projects_Radar_Link xmlns="1bcf85c9-e16f-47bc-bca1-b9908d0545b5">1599</Projects_Radar_Link>
  </documentManagement>
</p:properties>
</file>

<file path=customXml/itemProps1.xml><?xml version="1.0" encoding="utf-8"?>
<ds:datastoreItem xmlns:ds="http://schemas.openxmlformats.org/officeDocument/2006/customXml" ds:itemID="{53F63D2C-C941-4E14-96FA-BF26D872D8CB}"/>
</file>

<file path=customXml/itemProps2.xml><?xml version="1.0" encoding="utf-8"?>
<ds:datastoreItem xmlns:ds="http://schemas.openxmlformats.org/officeDocument/2006/customXml" ds:itemID="{F2070378-9377-495F-940A-A9F19163A2E4}">
  <ds:schemaRefs>
    <ds:schemaRef ds:uri="http://schemas.microsoft.com/sharepoint/v3/contenttype/forms"/>
  </ds:schemaRefs>
</ds:datastoreItem>
</file>

<file path=customXml/itemProps3.xml><?xml version="1.0" encoding="utf-8"?>
<ds:datastoreItem xmlns:ds="http://schemas.openxmlformats.org/officeDocument/2006/customXml" ds:itemID="{98E71F6C-B624-4823-A9CA-496222377F8B}">
  <ds:schemaRefs>
    <ds:schemaRef ds:uri="3684a51d-98b5-4399-aa08-ef3148a06224"/>
    <ds:schemaRef ds:uri="571cae64-5b07-458c-b9de-00cbc032565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7282</TotalTime>
  <Words>4333</Words>
  <Application>Microsoft Office PowerPoint</Application>
  <PresentationFormat>Custom</PresentationFormat>
  <Paragraphs>773</Paragraphs>
  <Slides>41</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Aptos</vt:lpstr>
      <vt:lpstr>Arial</vt:lpstr>
      <vt:lpstr>Calibri</vt:lpstr>
      <vt:lpstr>Calibri Light</vt:lpstr>
      <vt:lpstr>Courier New</vt:lpstr>
      <vt:lpstr>Ubuntu</vt:lpstr>
      <vt:lpstr>Ubuntu-Light</vt:lpstr>
      <vt:lpstr>Wingdings</vt:lpstr>
      <vt:lpstr>Office Theme</vt:lpstr>
      <vt:lpstr>1_Office Theme</vt:lpstr>
      <vt:lpstr>Time to Talk Public Health</vt:lpstr>
      <vt:lpstr>PowerPoint Presentation</vt:lpstr>
      <vt:lpstr>PowerPoint Presentation</vt:lpstr>
      <vt:lpstr>PowerPoint Presentation</vt:lpstr>
      <vt:lpstr>Cold homes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Violence against women, domestic abuse and  sexual violence</vt:lpstr>
      <vt:lpstr>PowerPoint Presentation</vt:lpstr>
      <vt:lpstr>PowerPoint Presentation</vt:lpstr>
      <vt:lpstr>PowerPoint Presentation</vt:lpstr>
      <vt:lpstr>PowerPoint Presentation</vt:lpstr>
      <vt:lpstr>PowerPoint Presentation</vt:lpstr>
      <vt:lpstr>PowerPoint Presentation</vt:lpstr>
      <vt:lpstr>Second-hand smoking</vt:lpstr>
      <vt:lpstr>PowerPoint Presentation</vt:lpstr>
      <vt:lpstr>PowerPoint Presentation</vt:lpstr>
      <vt:lpstr>PowerPoint Presentation</vt:lpstr>
      <vt:lpstr>PowerPoint Presentation</vt:lpstr>
      <vt:lpstr>PowerPoint Presentation</vt:lpstr>
      <vt:lpstr>Second-hand smoking</vt:lpstr>
      <vt:lpstr>Child poverty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Davies</dc:creator>
  <cp:lastModifiedBy>Nicola Rees (Public Health Wales - Matrix House)</cp:lastModifiedBy>
  <cp:revision>9</cp:revision>
  <dcterms:created xsi:type="dcterms:W3CDTF">2025-03-27T12:06:29Z</dcterms:created>
  <dcterms:modified xsi:type="dcterms:W3CDTF">2026-06-17T10:36:58Z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0x0101007E40A76F13EDD442B8990B10A96EF1A8</vt:lpwstr>
  </property>
  <property fmtid="{D5CDD505-2E9C-101B-9397-08002B2CF9AE}" pid="3" name="MediaServiceImageTags">
    <vt:lpwstr/>
  </property>
</Properties>
</file>